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05" r:id="rId2"/>
    <p:sldId id="339" r:id="rId3"/>
    <p:sldId id="340" r:id="rId4"/>
    <p:sldId id="341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3" r:id="rId22"/>
    <p:sldId id="324" r:id="rId23"/>
    <p:sldId id="325" r:id="rId24"/>
    <p:sldId id="337" r:id="rId25"/>
    <p:sldId id="342" r:id="rId26"/>
    <p:sldId id="326" r:id="rId27"/>
    <p:sldId id="328" r:id="rId28"/>
    <p:sldId id="338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04" r:id="rId37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89B2AE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2963" autoAdjust="0"/>
  </p:normalViewPr>
  <p:slideViewPr>
    <p:cSldViewPr>
      <p:cViewPr varScale="1">
        <p:scale>
          <a:sx n="140" d="100"/>
          <a:sy n="140" d="100"/>
        </p:scale>
        <p:origin x="150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8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172A0-6DD2-4A4B-960F-7F7F33944674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67F2C-2C21-402F-954D-A9D48ED9FA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47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07.12.2021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fiu.cms.opf.slu.cz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306811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47" y="555526"/>
            <a:ext cx="1699500" cy="1325611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000"/>
            </a:lvl1pPr>
          </a:lstStyle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sp>
        <p:nvSpPr>
          <p:cNvPr id="5" name="Podnadpis 2"/>
          <p:cNvSpPr txBox="1">
            <a:spLocks/>
          </p:cNvSpPr>
          <p:nvPr userDrawn="1"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dnadpis 2"/>
          <p:cNvSpPr txBox="1">
            <a:spLocks/>
          </p:cNvSpPr>
          <p:nvPr userDrawn="1"/>
        </p:nvSpPr>
        <p:spPr>
          <a:xfrm>
            <a:off x="6956047" y="3723878"/>
            <a:ext cx="21686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</a:t>
            </a:r>
            <a:r>
              <a:rPr lang="cs-CZ" altLang="cs-CZ" sz="16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Stavárek</a:t>
            </a:r>
            <a:endParaRPr lang="cs-CZ" altLang="cs-CZ" sz="16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sk-SK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Zuzana </a:t>
            </a:r>
            <a:r>
              <a:rPr lang="sk-SK" altLang="cs-CZ" sz="16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Szkorupová</a:t>
            </a: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05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  <a:p>
            <a:pPr algn="r"/>
            <a:r>
              <a:rPr lang="cs-CZ" altLang="cs-CZ" sz="105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http://fiu.cms.opf.slu.cz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435698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>
                <a:solidFill>
                  <a:srgbClr val="000000"/>
                </a:solidFill>
              </a:defRPr>
            </a:lvl1pPr>
          </a:lstStyle>
          <a:p>
            <a:pPr algn="l"/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450000" y="972650"/>
            <a:ext cx="7218344" cy="375933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obsah 2"/>
          <p:cNvSpPr txBox="1">
            <a:spLocks/>
          </p:cNvSpPr>
          <p:nvPr userDrawn="1"/>
        </p:nvSpPr>
        <p:spPr>
          <a:xfrm>
            <a:off x="2699792" y="483975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Evropská centrální banka</a:t>
            </a: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 userDrawn="1"/>
        </p:nvSpPr>
        <p:spPr>
          <a:xfrm>
            <a:off x="395537" y="1347614"/>
            <a:ext cx="8144308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>  KONEC PŘEDNÁŠKY</a:t>
            </a:r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>DĚKUJI ZA POZORNOST</a:t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  <a:sym typeface="Wingdings" panose="05000000000000000000" pitchFamily="2" charset="2"/>
              </a:rPr>
              <a:t>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endParaRPr lang="cs-CZ" sz="4000" b="1" i="1" dirty="0">
              <a:solidFill>
                <a:srgbClr val="30787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b.europa.eu/ecb/orga/decisions/eb/html/index.sk.html" TargetMode="External"/><Relationship Id="rId2" Type="http://schemas.openxmlformats.org/officeDocument/2006/relationships/hyperlink" Target="http://www.ecb.int/ecb/orga/decisions/govc/html/index.e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cb.europa.eu/ecb/orga/decisions/ssm/html/index.sk.html" TargetMode="External"/><Relationship Id="rId4" Type="http://schemas.openxmlformats.org/officeDocument/2006/relationships/hyperlink" Target="https://www.ecb.europa.eu/ecb/orga/decisions/genc/html/index.sk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ijn_4TFF_8&amp;list=PLnVAEZuF9FZk_wcITEK5G9QpS0j4LpB7o&amp;index=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b.europa.eu/stats/macroeconomic_and_sectoral/hicp/html/index.en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b.europa.eu/ecb/educational/explainers/tell-me-more/html/app.cs.html" TargetMode="External"/><Relationship Id="rId7" Type="http://schemas.openxmlformats.org/officeDocument/2006/relationships/hyperlink" Target="https://www.cnb.cz/cs/menova-politika/vzdelavani/menova-politika-clanky/05-dopad-zmen-sazeb-cnb-do-ekonomiky/" TargetMode="External"/><Relationship Id="rId2" Type="http://schemas.openxmlformats.org/officeDocument/2006/relationships/hyperlink" Target="https://www.ecb.europa.eu/press/pr/date/2021/html/ecb.mp211028~85474438a4.s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nb.cz/cs/casto-kladene-dotazy/Zvysovani-urokovych-sazeb-v-roce-2021/" TargetMode="External"/><Relationship Id="rId5" Type="http://schemas.openxmlformats.org/officeDocument/2006/relationships/hyperlink" Target="https://www.ecb.europa.eu/ecb/educational/explainers/show-me/html/app_infographic.cs.html" TargetMode="External"/><Relationship Id="rId4" Type="http://schemas.openxmlformats.org/officeDocument/2006/relationships/hyperlink" Target="https://www.ecb.europa.eu/ecb/educational/explainers/tell-me/html/pepp.cs.html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47260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Evropská 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centrální banka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4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Evropský systém centrálních bank</a:t>
            </a:r>
          </a:p>
        </p:txBody>
      </p:sp>
      <p:pic>
        <p:nvPicPr>
          <p:cNvPr id="4" name="Picture 2" descr="https://www.ecb.europa.eu/ecb/educational/facts/shared/img/slides//slide_or_001.e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9"/>
          <a:stretch/>
        </p:blipFill>
        <p:spPr bwMode="auto">
          <a:xfrm>
            <a:off x="1691680" y="843558"/>
            <a:ext cx="5910339" cy="377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3779912" y="2499742"/>
            <a:ext cx="360040" cy="3600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V="1">
            <a:off x="3815916" y="2499742"/>
            <a:ext cx="288032" cy="3600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6084168" y="3939902"/>
            <a:ext cx="115212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21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struktura ECB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0000" y="703192"/>
            <a:ext cx="7218344" cy="4028797"/>
          </a:xfrm>
        </p:spPr>
        <p:txBody>
          <a:bodyPr/>
          <a:lstStyle/>
          <a:p>
            <a:r>
              <a:rPr lang="cs-CZ" sz="1400" dirty="0"/>
              <a:t>Řídící rada (</a:t>
            </a:r>
            <a:r>
              <a:rPr lang="cs-CZ" sz="1400" dirty="0" err="1"/>
              <a:t>Governing</a:t>
            </a:r>
            <a:r>
              <a:rPr lang="cs-CZ" sz="1400" dirty="0"/>
              <a:t> </a:t>
            </a:r>
            <a:r>
              <a:rPr lang="cs-CZ" sz="1400" dirty="0" err="1"/>
              <a:t>Council</a:t>
            </a:r>
            <a:r>
              <a:rPr lang="cs-CZ" sz="1400" dirty="0"/>
              <a:t>) &lt; </a:t>
            </a:r>
            <a:r>
              <a:rPr lang="cs-CZ" sz="1400" dirty="0">
                <a:hlinkClick r:id="rId2"/>
              </a:rPr>
              <a:t>odkaz</a:t>
            </a:r>
            <a:r>
              <a:rPr lang="cs-CZ" sz="1400" dirty="0"/>
              <a:t> &gt;</a:t>
            </a:r>
          </a:p>
          <a:p>
            <a:pPr lvl="1"/>
            <a:r>
              <a:rPr lang="cs-CZ" sz="1200" dirty="0"/>
              <a:t>Rada guvernérů</a:t>
            </a:r>
          </a:p>
          <a:p>
            <a:pPr lvl="1"/>
            <a:r>
              <a:rPr lang="cs-CZ" sz="1200" dirty="0"/>
              <a:t>Členové Výkonného výboru + guvernéři centrálních bank eurozóny</a:t>
            </a:r>
          </a:p>
          <a:p>
            <a:pPr lvl="1"/>
            <a:r>
              <a:rPr lang="cs-CZ" sz="1200" dirty="0"/>
              <a:t>Formulace měnové politiky + klíčová </a:t>
            </a:r>
            <a:r>
              <a:rPr lang="cs-CZ" sz="1200" dirty="0" smtClean="0"/>
              <a:t>rozhodnutí</a:t>
            </a:r>
          </a:p>
          <a:p>
            <a:pPr lvl="1"/>
            <a:endParaRPr lang="cs-CZ" sz="1200" dirty="0"/>
          </a:p>
          <a:p>
            <a:r>
              <a:rPr lang="cs-CZ" sz="1400" dirty="0"/>
              <a:t>Výkonný výbor (</a:t>
            </a:r>
            <a:r>
              <a:rPr lang="cs-CZ" sz="1400" dirty="0" err="1"/>
              <a:t>Executive</a:t>
            </a:r>
            <a:r>
              <a:rPr lang="cs-CZ" sz="1400" dirty="0"/>
              <a:t> </a:t>
            </a:r>
            <a:r>
              <a:rPr lang="cs-CZ" sz="1400" dirty="0" err="1"/>
              <a:t>Board</a:t>
            </a:r>
            <a:r>
              <a:rPr lang="cs-CZ" sz="1400" dirty="0"/>
              <a:t>) &lt; </a:t>
            </a:r>
            <a:r>
              <a:rPr lang="cs-CZ" sz="1400" dirty="0">
                <a:hlinkClick r:id="rId3"/>
              </a:rPr>
              <a:t>odkaz</a:t>
            </a:r>
            <a:r>
              <a:rPr lang="cs-CZ" sz="1400" dirty="0"/>
              <a:t> &gt;</a:t>
            </a:r>
          </a:p>
          <a:p>
            <a:pPr lvl="1"/>
            <a:r>
              <a:rPr lang="cs-CZ" sz="1200" dirty="0"/>
              <a:t>Prezident + viceprezident + 4 členové</a:t>
            </a:r>
          </a:p>
          <a:p>
            <a:pPr lvl="1"/>
            <a:r>
              <a:rPr lang="cs-CZ" sz="1200" dirty="0"/>
              <a:t>Odborníci v měnově-politické </a:t>
            </a:r>
            <a:r>
              <a:rPr lang="cs-CZ" sz="1200" dirty="0" smtClean="0"/>
              <a:t>oblasti</a:t>
            </a:r>
          </a:p>
          <a:p>
            <a:pPr lvl="1"/>
            <a:endParaRPr lang="cs-CZ" sz="1200" dirty="0"/>
          </a:p>
          <a:p>
            <a:r>
              <a:rPr lang="cs-CZ" sz="1400" dirty="0"/>
              <a:t>Generální rada (General </a:t>
            </a:r>
            <a:r>
              <a:rPr lang="cs-CZ" sz="1400" dirty="0" err="1"/>
              <a:t>Council</a:t>
            </a:r>
            <a:r>
              <a:rPr lang="cs-CZ" sz="1400" dirty="0"/>
              <a:t>) </a:t>
            </a:r>
            <a:r>
              <a:rPr lang="cs-CZ" sz="1400" dirty="0" smtClean="0"/>
              <a:t>&lt; </a:t>
            </a:r>
            <a:r>
              <a:rPr lang="cs-CZ" sz="1400" dirty="0" smtClean="0">
                <a:hlinkClick r:id="rId4"/>
              </a:rPr>
              <a:t>odkaz</a:t>
            </a:r>
            <a:r>
              <a:rPr lang="cs-CZ" sz="1400" dirty="0"/>
              <a:t> &gt;</a:t>
            </a:r>
          </a:p>
          <a:p>
            <a:pPr lvl="1"/>
            <a:r>
              <a:rPr lang="cs-CZ" sz="1200" dirty="0"/>
              <a:t>Prezident + viceprezident + guvernéři všech centrálních bank zemí EU</a:t>
            </a:r>
          </a:p>
          <a:p>
            <a:pPr lvl="1"/>
            <a:r>
              <a:rPr lang="cs-CZ" sz="1200" dirty="0"/>
              <a:t>Poradní funkce, stanovení pracovních </a:t>
            </a:r>
            <a:r>
              <a:rPr lang="cs-CZ" sz="1200" dirty="0" smtClean="0"/>
              <a:t>podmínek</a:t>
            </a:r>
          </a:p>
          <a:p>
            <a:pPr marL="457188" lvl="1" indent="0">
              <a:buNone/>
            </a:pPr>
            <a:endParaRPr lang="cs-CZ" sz="1200" dirty="0"/>
          </a:p>
          <a:p>
            <a:r>
              <a:rPr lang="sk-SK" sz="1400" dirty="0" smtClean="0"/>
              <a:t>Rada pro </a:t>
            </a:r>
            <a:r>
              <a:rPr lang="sk-SK" sz="1400" dirty="0" err="1" smtClean="0"/>
              <a:t>dohled</a:t>
            </a:r>
            <a:r>
              <a:rPr lang="sk-SK" sz="1400" dirty="0" smtClean="0"/>
              <a:t> </a:t>
            </a:r>
            <a:r>
              <a:rPr lang="cs-CZ" sz="1400" dirty="0"/>
              <a:t>&lt; </a:t>
            </a:r>
            <a:r>
              <a:rPr lang="sk-SK" sz="1400" dirty="0" smtClean="0">
                <a:hlinkClick r:id="rId5"/>
              </a:rPr>
              <a:t>odkaz</a:t>
            </a:r>
            <a:r>
              <a:rPr lang="cs-CZ" sz="1400" dirty="0"/>
              <a:t> </a:t>
            </a:r>
            <a:r>
              <a:rPr lang="cs-CZ" sz="1400" dirty="0" smtClean="0"/>
              <a:t>&gt;</a:t>
            </a:r>
          </a:p>
          <a:p>
            <a:pPr lvl="1"/>
            <a:r>
              <a:rPr lang="cs-CZ" sz="1200" dirty="0" smtClean="0"/>
              <a:t>Předseda</a:t>
            </a:r>
            <a:r>
              <a:rPr lang="sk-SK" sz="1200" dirty="0" smtClean="0"/>
              <a:t> </a:t>
            </a:r>
            <a:r>
              <a:rPr lang="cs-CZ" sz="1200" dirty="0" smtClean="0"/>
              <a:t>jmenovány</a:t>
            </a:r>
            <a:r>
              <a:rPr lang="sk-SK" sz="1200" dirty="0" smtClean="0"/>
              <a:t> na období 5 let bez možnosti znovuzvolení</a:t>
            </a:r>
            <a:r>
              <a:rPr lang="cs-CZ" sz="1200" dirty="0"/>
              <a:t> </a:t>
            </a:r>
            <a:r>
              <a:rPr lang="cs-CZ" sz="1200" dirty="0" smtClean="0"/>
              <a:t>+ podpředseda (člen Výkonné rady) + 4 zástupci ECB + zástupci vnitrostátních orgánů dohledu</a:t>
            </a:r>
          </a:p>
          <a:p>
            <a:pPr lvl="1"/>
            <a:r>
              <a:rPr lang="cs-CZ" sz="1200" dirty="0" smtClean="0"/>
              <a:t>Předmětem zasedání – diskuse, plánování a plnění </a:t>
            </a:r>
            <a:r>
              <a:rPr lang="cs-CZ" sz="1200" dirty="0" err="1" smtClean="0"/>
              <a:t>uloh</a:t>
            </a:r>
            <a:r>
              <a:rPr lang="cs-CZ" sz="1200" dirty="0" smtClean="0"/>
              <a:t> ECB v oblasti dohledu</a:t>
            </a:r>
          </a:p>
        </p:txBody>
      </p:sp>
    </p:spTree>
    <p:extLst>
      <p:ext uri="{BB962C8B-B14F-4D97-AF65-F5344CB8AC3E}">
        <p14:creationId xmlns:p14="http://schemas.microsoft.com/office/powerpoint/2010/main" val="27260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struktura ECB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763739"/>
            <a:ext cx="4248472" cy="417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99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Sídlo ECB</a:t>
            </a:r>
          </a:p>
        </p:txBody>
      </p:sp>
      <p:pic>
        <p:nvPicPr>
          <p:cNvPr id="4" name="Picture 6" descr="slide_or_004_01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14265" r="2368" b="8264"/>
          <a:stretch>
            <a:fillRect/>
          </a:stretch>
        </p:blipFill>
        <p:spPr bwMode="auto">
          <a:xfrm>
            <a:off x="1347489" y="998926"/>
            <a:ext cx="6449023" cy="373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43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 ESCB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Principy činnosti ESCB</a:t>
            </a:r>
          </a:p>
          <a:p>
            <a:pPr lvl="1"/>
            <a:r>
              <a:rPr lang="cs-CZ" dirty="0"/>
              <a:t>Decentralizace ESCB</a:t>
            </a:r>
          </a:p>
          <a:p>
            <a:pPr lvl="1"/>
            <a:r>
              <a:rPr lang="cs-CZ" dirty="0"/>
              <a:t>Nezávislost ESCB</a:t>
            </a:r>
          </a:p>
          <a:p>
            <a:endParaRPr lang="cs-CZ" dirty="0"/>
          </a:p>
          <a:p>
            <a:r>
              <a:rPr lang="cs-CZ" dirty="0"/>
              <a:t>Finanční ukazatele ECB</a:t>
            </a:r>
          </a:p>
          <a:p>
            <a:pPr lvl="1"/>
            <a:r>
              <a:rPr lang="cs-CZ" dirty="0"/>
              <a:t>Základní kapitál ECB 10,825 mld. EUR</a:t>
            </a:r>
          </a:p>
          <a:p>
            <a:pPr lvl="1"/>
            <a:r>
              <a:rPr lang="cs-CZ" dirty="0"/>
              <a:t>Splacený kapitál ECB cca </a:t>
            </a:r>
            <a:r>
              <a:rPr lang="cs-CZ" dirty="0" smtClean="0"/>
              <a:t>7,58 </a:t>
            </a:r>
            <a:r>
              <a:rPr lang="cs-CZ" dirty="0"/>
              <a:t>mld. EUR </a:t>
            </a:r>
            <a:endParaRPr lang="cs-CZ" dirty="0" smtClean="0"/>
          </a:p>
          <a:p>
            <a:pPr lvl="1"/>
            <a:r>
              <a:rPr lang="cs-CZ" dirty="0"/>
              <a:t>NCB zemí eurozóny splatí v plné výší svůj zvýšený podíl v důsledku odchodu Bank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England</a:t>
            </a:r>
            <a:r>
              <a:rPr lang="cs-CZ" dirty="0"/>
              <a:t> z ESCB ve dvou splátkách na konci roku 2021 a 2022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477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Kapitál ECB země Eurozóny</a:t>
            </a:r>
          </a:p>
        </p:txBody>
      </p:sp>
      <p:pic>
        <p:nvPicPr>
          <p:cNvPr id="7" name="Obrázek 6"/>
          <p:cNvPicPr/>
          <p:nvPr/>
        </p:nvPicPr>
        <p:blipFill rotWithShape="1">
          <a:blip r:embed="rId2"/>
          <a:srcRect l="41171" t="15879" r="17328" b="16193"/>
          <a:stretch/>
        </p:blipFill>
        <p:spPr bwMode="auto">
          <a:xfrm>
            <a:off x="1403648" y="703192"/>
            <a:ext cx="4968552" cy="42448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251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Kapitál ECB – země mimo Eurozóny</a:t>
            </a:r>
          </a:p>
        </p:txBody>
      </p:sp>
      <p:pic>
        <p:nvPicPr>
          <p:cNvPr id="6" name="Obrázek 5"/>
          <p:cNvPicPr/>
          <p:nvPr/>
        </p:nvPicPr>
        <p:blipFill rotWithShape="1">
          <a:blip r:embed="rId2"/>
          <a:srcRect l="39517" t="37640" r="19809" b="23544"/>
          <a:stretch/>
        </p:blipFill>
        <p:spPr bwMode="auto">
          <a:xfrm>
            <a:off x="1331640" y="915566"/>
            <a:ext cx="4896544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925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Nezávislost ECB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99" y="1131590"/>
            <a:ext cx="7481203" cy="36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Nezávislost a odpovědnost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Kdykoliv vláda deleguje pravomoc na centrální banku, existuje související potřeba odpovědnosti</a:t>
            </a:r>
          </a:p>
          <a:p>
            <a:pPr>
              <a:lnSpc>
                <a:spcPct val="150000"/>
              </a:lnSpc>
            </a:pPr>
            <a:r>
              <a:rPr lang="cs-CZ" dirty="0"/>
              <a:t>Jednotná zodpovědnost vlády vůči voličům, jakákoliv delegace vyžaduje kontrolu </a:t>
            </a:r>
          </a:p>
          <a:p>
            <a:pPr>
              <a:lnSpc>
                <a:spcPct val="150000"/>
              </a:lnSpc>
            </a:pPr>
            <a:r>
              <a:rPr lang="cs-CZ" dirty="0"/>
              <a:t>Nezávislost a odpovědnost jako součásti jednoho procesu delegování</a:t>
            </a:r>
          </a:p>
          <a:p>
            <a:pPr>
              <a:lnSpc>
                <a:spcPct val="150000"/>
              </a:lnSpc>
            </a:pPr>
            <a:r>
              <a:rPr lang="cs-CZ" dirty="0"/>
              <a:t>ECB více nezávislá než ostatní centrální banky</a:t>
            </a:r>
          </a:p>
          <a:p>
            <a:pPr>
              <a:lnSpc>
                <a:spcPct val="150000"/>
              </a:lnSpc>
            </a:pPr>
            <a:r>
              <a:rPr lang="cs-CZ" dirty="0"/>
              <a:t>Míra odpovědnosti nižší než např. FED</a:t>
            </a:r>
          </a:p>
          <a:p>
            <a:pPr>
              <a:lnSpc>
                <a:spcPct val="150000"/>
              </a:lnSpc>
            </a:pPr>
            <a:r>
              <a:rPr lang="cs-CZ" dirty="0"/>
              <a:t>Proti teorii, kde zodpovědnost má narůstat s mírou nezávislosti 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948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Nezávislost a odpovědnost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110" y="1203598"/>
            <a:ext cx="5965779" cy="371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Evropská měnová integrace - shrnutí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https://www.youtube.com/watch?v=Aijn_4TFF_8&amp;list=PLnVAEZuF9FZk_wcITEK5G9QpS0j4LpB7o&amp;index=1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982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Odpovědnost ECB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Odpovědnost koresponduje s precizností, jakou jsou definovány cíle centrální banky</a:t>
            </a:r>
          </a:p>
          <a:p>
            <a:pPr lvl="1"/>
            <a:r>
              <a:rPr lang="cs-CZ" dirty="0"/>
              <a:t>Smlouva je vágní o jiných úkolech než cenové stabilitě</a:t>
            </a:r>
          </a:p>
          <a:p>
            <a:pPr lvl="1"/>
            <a:r>
              <a:rPr lang="cs-CZ" dirty="0"/>
              <a:t>ECB to interpretuje, že proto jiný úkol a cíl nemá</a:t>
            </a:r>
          </a:p>
          <a:p>
            <a:pPr lvl="1"/>
            <a:r>
              <a:rPr lang="cs-CZ" dirty="0"/>
              <a:t>ECB tak je zodpovědná za málo věcí a zřídkakdy tak může být volána k odpovědnosti</a:t>
            </a:r>
          </a:p>
          <a:p>
            <a:r>
              <a:rPr lang="cs-CZ" dirty="0"/>
              <a:t>Moderní centrální banky mají šířeji definovánu zodpovědnost</a:t>
            </a:r>
          </a:p>
          <a:p>
            <a:r>
              <a:rPr lang="cs-CZ" dirty="0"/>
              <a:t>Konflikty mezi ECB a EK a vládami budou narůstat, když ECB nebude dostatečně reagovat na recesi, rostoucí nezaměstnanost </a:t>
            </a:r>
            <a:r>
              <a:rPr lang="cs-CZ" dirty="0" err="1"/>
              <a:t>apod</a:t>
            </a:r>
            <a:r>
              <a:rPr lang="cs-CZ" dirty="0"/>
              <a:t>…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49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Úkoly eurosystému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Vymezování a provádění měnové politiky</a:t>
            </a:r>
          </a:p>
          <a:p>
            <a:pPr>
              <a:lnSpc>
                <a:spcPct val="150000"/>
              </a:lnSpc>
            </a:pPr>
            <a:r>
              <a:rPr lang="cs-CZ" dirty="0"/>
              <a:t>Držení a správa devizových rezerv zúčastněných členských států EU</a:t>
            </a:r>
          </a:p>
          <a:p>
            <a:pPr>
              <a:lnSpc>
                <a:spcPct val="150000"/>
              </a:lnSpc>
            </a:pPr>
            <a:r>
              <a:rPr lang="cs-CZ" dirty="0"/>
              <a:t>Provádění devizových operací</a:t>
            </a:r>
          </a:p>
          <a:p>
            <a:pPr>
              <a:lnSpc>
                <a:spcPct val="150000"/>
              </a:lnSpc>
            </a:pPr>
            <a:r>
              <a:rPr lang="cs-CZ" dirty="0"/>
              <a:t>Podpora plynulého fungování platebních systémů</a:t>
            </a:r>
          </a:p>
          <a:p>
            <a:pPr>
              <a:lnSpc>
                <a:spcPct val="150000"/>
              </a:lnSpc>
            </a:pPr>
            <a:r>
              <a:rPr lang="cs-CZ" dirty="0"/>
              <a:t>Sběr a sestavování statistických výkazů</a:t>
            </a:r>
          </a:p>
          <a:p>
            <a:pPr>
              <a:lnSpc>
                <a:spcPct val="150000"/>
              </a:lnSpc>
            </a:pPr>
            <a:r>
              <a:rPr lang="cs-CZ" dirty="0"/>
              <a:t>Vydávání bankovek a mincí</a:t>
            </a:r>
          </a:p>
          <a:p>
            <a:pPr>
              <a:lnSpc>
                <a:spcPct val="150000"/>
              </a:lnSpc>
            </a:pPr>
            <a:r>
              <a:rPr lang="cs-CZ" dirty="0"/>
              <a:t>Přispívání k obezřetnému dohledu a finanční stabilitě</a:t>
            </a:r>
          </a:p>
          <a:p>
            <a:pPr>
              <a:lnSpc>
                <a:spcPct val="150000"/>
              </a:lnSpc>
            </a:pPr>
            <a:r>
              <a:rPr lang="cs-CZ" dirty="0"/>
              <a:t>Mezinárodní spolupráce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91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ECB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Hlavní cíl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Udržení cenové stability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Vedlejší </a:t>
            </a:r>
            <a:r>
              <a:rPr lang="cs-CZ" dirty="0"/>
              <a:t>cíle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Jednotná měnová politika eurozóny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Devizové operace zemí eurozóny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Platební systém v eurozóny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Emise měny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Legislativa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933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</a:t>
            </a:r>
            <a:r>
              <a:rPr lang="cs-CZ"/>
              <a:t>cenové </a:t>
            </a:r>
            <a:r>
              <a:rPr lang="cs-CZ" smtClean="0"/>
              <a:t>stability 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0000" y="703192"/>
            <a:ext cx="7218344" cy="402879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600" dirty="0"/>
              <a:t>Od roku 1998 chápána jako meziroční zvýšení harmonizovaného indexu HICP pro oblast eurozóny </a:t>
            </a:r>
            <a:r>
              <a:rPr lang="cs-CZ" sz="1600" b="1" dirty="0"/>
              <a:t>pod 2 </a:t>
            </a:r>
            <a:r>
              <a:rPr lang="cs-CZ" sz="1600" b="1" dirty="0" smtClean="0"/>
              <a:t>%</a:t>
            </a:r>
          </a:p>
          <a:p>
            <a:pPr>
              <a:lnSpc>
                <a:spcPct val="150000"/>
              </a:lnSpc>
            </a:pPr>
            <a:r>
              <a:rPr lang="cs-CZ" sz="1600" dirty="0" smtClean="0"/>
              <a:t>Rada guvernérů ECB 8/7/2021 schválila novou strategii MP – reakce klíčové výzvy současnosti i budoucnosti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ECB nanovo definuje </a:t>
            </a:r>
            <a:r>
              <a:rPr lang="cs-CZ" sz="1600" dirty="0" smtClean="0"/>
              <a:t>cenovou </a:t>
            </a:r>
            <a:r>
              <a:rPr lang="cs-CZ" sz="1600" dirty="0"/>
              <a:t>stabilitu </a:t>
            </a:r>
            <a:r>
              <a:rPr lang="cs-CZ" sz="1600" dirty="0" smtClean="0"/>
              <a:t>jako inflaci </a:t>
            </a:r>
            <a:r>
              <a:rPr lang="cs-CZ" sz="1600" b="1" dirty="0"/>
              <a:t>na úrovni 2% </a:t>
            </a:r>
            <a:r>
              <a:rPr lang="cs-CZ" sz="1600" dirty="0"/>
              <a:t>v </a:t>
            </a:r>
            <a:r>
              <a:rPr lang="cs-CZ" sz="1600" dirty="0" smtClean="0"/>
              <a:t>střednědobém horizontu</a:t>
            </a:r>
            <a:endParaRPr lang="cs-CZ" sz="1600" dirty="0"/>
          </a:p>
          <a:p>
            <a:pPr>
              <a:lnSpc>
                <a:spcPct val="150000"/>
              </a:lnSpc>
            </a:pPr>
            <a:r>
              <a:rPr lang="cs-CZ" sz="1600" dirty="0"/>
              <a:t>Dosahováno ve střednědobém </a:t>
            </a:r>
            <a:r>
              <a:rPr lang="cs-CZ" sz="1600" dirty="0" smtClean="0"/>
              <a:t>horizontu - </a:t>
            </a:r>
            <a:r>
              <a:rPr lang="cs-CZ" sz="1600" dirty="0"/>
              <a:t>neplánuje </a:t>
            </a:r>
            <a:r>
              <a:rPr lang="cs-CZ" sz="1600" dirty="0" smtClean="0"/>
              <a:t>reagovat </a:t>
            </a:r>
            <a:r>
              <a:rPr lang="cs-CZ" sz="1600" dirty="0"/>
              <a:t>na </a:t>
            </a:r>
            <a:r>
              <a:rPr lang="cs-CZ" sz="1600" dirty="0" smtClean="0"/>
              <a:t>přechodné </a:t>
            </a:r>
            <a:r>
              <a:rPr lang="cs-CZ" sz="1600" dirty="0"/>
              <a:t>výkyvy v </a:t>
            </a:r>
            <a:r>
              <a:rPr lang="cs-CZ" sz="1600" dirty="0" smtClean="0"/>
              <a:t>tempu </a:t>
            </a:r>
            <a:r>
              <a:rPr lang="cs-CZ" sz="1600" dirty="0"/>
              <a:t>rastu </a:t>
            </a:r>
            <a:r>
              <a:rPr lang="cs-CZ" sz="1600" dirty="0" smtClean="0"/>
              <a:t>cen</a:t>
            </a:r>
            <a:endParaRPr lang="cs-CZ" sz="1600" dirty="0"/>
          </a:p>
          <a:p>
            <a:pPr>
              <a:lnSpc>
                <a:spcPct val="150000"/>
              </a:lnSpc>
            </a:pPr>
            <a:r>
              <a:rPr lang="cs-CZ" sz="1600" dirty="0"/>
              <a:t>Výhodou kvantifikace cenové stability je transparentnost měnové politiky ECB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Transmisní mechanismus měnové politiky je prostředkem k dosažení hlavního cíle ECB</a:t>
            </a:r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3347864" y="1414838"/>
            <a:ext cx="1944216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9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Nová strategie MP ECB 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0000" y="703192"/>
            <a:ext cx="7218344" cy="402879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3347864" y="1414838"/>
            <a:ext cx="1944216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/>
          <p:nvPr/>
        </p:nvPicPr>
        <p:blipFill rotWithShape="1">
          <a:blip r:embed="rId2"/>
          <a:srcRect l="35714" t="39992" r="15674" b="19427"/>
          <a:stretch/>
        </p:blipFill>
        <p:spPr bwMode="auto">
          <a:xfrm>
            <a:off x="450000" y="703192"/>
            <a:ext cx="7362360" cy="42448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869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ECB a </a:t>
            </a:r>
            <a:r>
              <a:rPr lang="cs-CZ" dirty="0" smtClean="0"/>
              <a:t>opatření</a:t>
            </a:r>
            <a:r>
              <a:rPr lang="sk-SK" dirty="0" smtClean="0"/>
              <a:t> pro </a:t>
            </a:r>
            <a:r>
              <a:rPr lang="cs-CZ" dirty="0" smtClean="0"/>
              <a:t>ulehčení</a:t>
            </a:r>
            <a:r>
              <a:rPr lang="sk-SK" dirty="0" smtClean="0"/>
              <a:t> </a:t>
            </a:r>
            <a:r>
              <a:rPr lang="cs-CZ" dirty="0" smtClean="0"/>
              <a:t>přístupu</a:t>
            </a:r>
            <a:r>
              <a:rPr lang="sk-SK" dirty="0" smtClean="0"/>
              <a:t> k </a:t>
            </a:r>
            <a:r>
              <a:rPr lang="cs-CZ" dirty="0" smtClean="0"/>
              <a:t>úvěrům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6588224" y="1131590"/>
            <a:ext cx="2322158" cy="360040"/>
          </a:xfrm>
        </p:spPr>
        <p:txBody>
          <a:bodyPr/>
          <a:lstStyle/>
          <a:p>
            <a:r>
              <a:rPr lang="cs-CZ" i="1" dirty="0"/>
              <a:t>„</a:t>
            </a:r>
            <a:r>
              <a:rPr lang="cs-CZ" i="1" dirty="0" err="1"/>
              <a:t>mimoriadne</a:t>
            </a:r>
            <a:r>
              <a:rPr lang="cs-CZ" i="1" dirty="0"/>
              <a:t> časy si </a:t>
            </a:r>
            <a:r>
              <a:rPr lang="cs-CZ" i="1" dirty="0" err="1"/>
              <a:t>vyžadujú</a:t>
            </a:r>
            <a:r>
              <a:rPr lang="cs-CZ" i="1" dirty="0"/>
              <a:t> </a:t>
            </a:r>
            <a:r>
              <a:rPr lang="cs-CZ" i="1" dirty="0" err="1"/>
              <a:t>mimoriadne</a:t>
            </a:r>
            <a:r>
              <a:rPr lang="cs-CZ" i="1" dirty="0"/>
              <a:t> </a:t>
            </a:r>
            <a:r>
              <a:rPr lang="cs-CZ" i="1" dirty="0" err="1"/>
              <a:t>opatrenia</a:t>
            </a:r>
            <a:r>
              <a:rPr lang="cs-CZ" i="1" dirty="0"/>
              <a:t>. Naše </a:t>
            </a:r>
            <a:r>
              <a:rPr lang="cs-CZ" i="1" dirty="0" err="1"/>
              <a:t>odhodlanie</a:t>
            </a:r>
            <a:r>
              <a:rPr lang="cs-CZ" i="1" dirty="0"/>
              <a:t> </a:t>
            </a:r>
            <a:r>
              <a:rPr lang="cs-CZ" i="1" dirty="0" err="1"/>
              <a:t>chrániť</a:t>
            </a:r>
            <a:r>
              <a:rPr lang="cs-CZ" i="1" dirty="0"/>
              <a:t> euro je neohraničené. V rámci </a:t>
            </a:r>
            <a:r>
              <a:rPr lang="cs-CZ" i="1" dirty="0" err="1"/>
              <a:t>svojho</a:t>
            </a:r>
            <a:r>
              <a:rPr lang="cs-CZ" i="1" dirty="0"/>
              <a:t> mandátu </a:t>
            </a:r>
            <a:r>
              <a:rPr lang="cs-CZ" i="1" dirty="0" err="1"/>
              <a:t>sme</a:t>
            </a:r>
            <a:r>
              <a:rPr lang="cs-CZ" i="1" dirty="0"/>
              <a:t> </a:t>
            </a:r>
            <a:r>
              <a:rPr lang="cs-CZ" i="1" dirty="0" err="1"/>
              <a:t>pripravení</a:t>
            </a:r>
            <a:r>
              <a:rPr lang="cs-CZ" i="1" dirty="0"/>
              <a:t> </a:t>
            </a:r>
            <a:r>
              <a:rPr lang="cs-CZ" i="1" dirty="0" err="1"/>
              <a:t>využiť</a:t>
            </a:r>
            <a:r>
              <a:rPr lang="cs-CZ" i="1" dirty="0"/>
              <a:t> plný potenciál našich </a:t>
            </a:r>
            <a:r>
              <a:rPr lang="cs-CZ" i="1" dirty="0" err="1"/>
              <a:t>nástrojov</a:t>
            </a:r>
            <a:r>
              <a:rPr lang="cs-CZ" i="1" dirty="0"/>
              <a:t>." </a:t>
            </a:r>
            <a:r>
              <a:rPr lang="cs-CZ" dirty="0" smtClean="0"/>
              <a:t>CH. </a:t>
            </a:r>
            <a:r>
              <a:rPr lang="cs-CZ" dirty="0" err="1" smtClean="0"/>
              <a:t>Lagardová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31415" t="27054" r="16006" b="30895"/>
          <a:stretch/>
        </p:blipFill>
        <p:spPr bwMode="auto">
          <a:xfrm>
            <a:off x="323528" y="771550"/>
            <a:ext cx="6552728" cy="4248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51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inflace v Eurozóně</a:t>
            </a:r>
          </a:p>
        </p:txBody>
      </p:sp>
      <p:sp>
        <p:nvSpPr>
          <p:cNvPr id="3" name="Obdélník 2"/>
          <p:cNvSpPr/>
          <p:nvPr/>
        </p:nvSpPr>
        <p:spPr>
          <a:xfrm>
            <a:off x="323528" y="1059583"/>
            <a:ext cx="6534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www.ecb.europa.eu/stats/macroeconomic_and_sectoral/hicp/html/index.en.html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342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Transmisní mechanismus s měnové politiky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71550"/>
            <a:ext cx="4968552" cy="404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 zvýšení sazeb k poklesu inflace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35383" t="16173" r="27910" b="9430"/>
          <a:stretch/>
        </p:blipFill>
        <p:spPr bwMode="auto">
          <a:xfrm>
            <a:off x="1763688" y="703192"/>
            <a:ext cx="4536504" cy="44403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29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rysy měnové strategie ECB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Účinnost (</a:t>
            </a:r>
            <a:r>
              <a:rPr lang="cs-CZ" dirty="0" err="1"/>
              <a:t>effectiveness</a:t>
            </a:r>
            <a:r>
              <a:rPr lang="cs-CZ" dirty="0"/>
              <a:t>)</a:t>
            </a:r>
          </a:p>
          <a:p>
            <a:pPr>
              <a:lnSpc>
                <a:spcPct val="150000"/>
              </a:lnSpc>
            </a:pPr>
            <a:r>
              <a:rPr lang="cs-CZ" dirty="0"/>
              <a:t>Zodpovědnost (</a:t>
            </a:r>
            <a:r>
              <a:rPr lang="cs-CZ" dirty="0" err="1"/>
              <a:t>accountability</a:t>
            </a:r>
            <a:r>
              <a:rPr lang="cs-CZ" dirty="0"/>
              <a:t>)</a:t>
            </a:r>
          </a:p>
          <a:p>
            <a:pPr>
              <a:lnSpc>
                <a:spcPct val="150000"/>
              </a:lnSpc>
            </a:pPr>
            <a:r>
              <a:rPr lang="cs-CZ" dirty="0"/>
              <a:t>Transparentnost (</a:t>
            </a:r>
            <a:r>
              <a:rPr lang="cs-CZ" dirty="0" err="1"/>
              <a:t>transparency</a:t>
            </a:r>
            <a:r>
              <a:rPr lang="cs-CZ" dirty="0"/>
              <a:t>)</a:t>
            </a:r>
          </a:p>
          <a:p>
            <a:pPr>
              <a:lnSpc>
                <a:spcPct val="150000"/>
              </a:lnSpc>
            </a:pPr>
            <a:r>
              <a:rPr lang="cs-CZ" dirty="0"/>
              <a:t>Orientace na střednědobé cíle (medium-term </a:t>
            </a:r>
            <a:r>
              <a:rPr lang="cs-CZ" dirty="0" err="1"/>
              <a:t>orientation</a:t>
            </a:r>
            <a:r>
              <a:rPr lang="cs-CZ" dirty="0"/>
              <a:t>)</a:t>
            </a:r>
          </a:p>
          <a:p>
            <a:pPr>
              <a:lnSpc>
                <a:spcPct val="150000"/>
              </a:lnSpc>
            </a:pPr>
            <a:r>
              <a:rPr lang="cs-CZ" dirty="0"/>
              <a:t>Kontinuita (</a:t>
            </a:r>
            <a:r>
              <a:rPr lang="cs-CZ" dirty="0" err="1"/>
              <a:t>continuity</a:t>
            </a:r>
            <a:r>
              <a:rPr lang="cs-CZ" dirty="0"/>
              <a:t>)</a:t>
            </a:r>
          </a:p>
          <a:p>
            <a:pPr>
              <a:lnSpc>
                <a:spcPct val="150000"/>
              </a:lnSpc>
            </a:pPr>
            <a:r>
              <a:rPr lang="cs-CZ" dirty="0"/>
              <a:t>Konzistentnost a nezávislost ESCB (</a:t>
            </a:r>
            <a:r>
              <a:rPr lang="cs-CZ" dirty="0" err="1"/>
              <a:t>consistency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the </a:t>
            </a:r>
            <a:r>
              <a:rPr lang="cs-CZ" dirty="0" err="1"/>
              <a:t>independence</a:t>
            </a:r>
            <a:r>
              <a:rPr lang="cs-CZ" dirty="0"/>
              <a:t> of the ESCB)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46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Současná Eurozóna</a:t>
            </a:r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15185" t="19147" r="41339" b="27822"/>
          <a:stretch/>
        </p:blipFill>
        <p:spPr bwMode="auto">
          <a:xfrm>
            <a:off x="971600" y="1059582"/>
            <a:ext cx="5328591" cy="3528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224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strategií měnové </a:t>
            </a:r>
            <a:r>
              <a:rPr lang="cs-CZ" dirty="0" smtClean="0"/>
              <a:t>politiky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Člení se dle definice cíle měnové politiky:</a:t>
            </a:r>
          </a:p>
          <a:p>
            <a:endParaRPr lang="cs-CZ" dirty="0"/>
          </a:p>
          <a:p>
            <a:pPr lvl="1"/>
            <a:r>
              <a:rPr lang="cs-CZ" dirty="0"/>
              <a:t>Přímá definice cíle - cílování inflace (Nový Zéland, Austrálie, USA, Kanada, VB, Švédsko, Chile, Japonsko, Izrael, ČR, SR, Polsko)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Zprostředkující cíle (Německo)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768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Pilíře měnové strategie ECB a ESCB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Kvantitativní vymezení cenové stability</a:t>
            </a:r>
          </a:p>
          <a:p>
            <a:r>
              <a:rPr lang="cs-CZ" dirty="0"/>
              <a:t>Množství peněz v oběhu a jeho růst (1.pilíř)</a:t>
            </a:r>
          </a:p>
          <a:p>
            <a:pPr lvl="1"/>
            <a:r>
              <a:rPr lang="cs-CZ" dirty="0"/>
              <a:t>Prominentní role agregátu M3</a:t>
            </a:r>
          </a:p>
          <a:p>
            <a:pPr lvl="1"/>
            <a:r>
              <a:rPr lang="cs-CZ" dirty="0"/>
              <a:t>Roční růst M3 o 4,5 %</a:t>
            </a:r>
          </a:p>
          <a:p>
            <a:r>
              <a:rPr lang="cs-CZ" dirty="0"/>
              <a:t>Předpovědi budoucího vývoje cen a faktorů ovlivňujících ceny (2.pilíř)</a:t>
            </a:r>
          </a:p>
          <a:p>
            <a:r>
              <a:rPr lang="cs-CZ" dirty="0"/>
              <a:t>Odhalení vlivu různých faktorů</a:t>
            </a:r>
          </a:p>
          <a:p>
            <a:pPr lvl="1"/>
            <a:r>
              <a:rPr lang="cs-CZ" dirty="0"/>
              <a:t>Celková produkce</a:t>
            </a:r>
          </a:p>
          <a:p>
            <a:pPr lvl="2"/>
            <a:r>
              <a:rPr lang="cs-CZ" dirty="0"/>
              <a:t>Poptávka a podmínky na trhu práce</a:t>
            </a:r>
          </a:p>
          <a:p>
            <a:pPr lvl="2"/>
            <a:r>
              <a:rPr lang="cs-CZ" dirty="0"/>
              <a:t>Cenové a nákladové indikátory</a:t>
            </a:r>
          </a:p>
          <a:p>
            <a:pPr lvl="2"/>
            <a:r>
              <a:rPr lang="cs-CZ" dirty="0"/>
              <a:t>Charakteristiky fiskální politiky</a:t>
            </a:r>
          </a:p>
          <a:p>
            <a:pPr lvl="2"/>
            <a:r>
              <a:rPr lang="cs-CZ" dirty="0"/>
              <a:t>Platební bilance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65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Pilíře měnové strategie ECB a ESCB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74" y="972650"/>
            <a:ext cx="5300252" cy="375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25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nástrojů měnové politiky ECB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0000" y="900643"/>
            <a:ext cx="7218344" cy="37593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Operativní efektivnost</a:t>
            </a:r>
          </a:p>
          <a:p>
            <a:pPr>
              <a:lnSpc>
                <a:spcPct val="150000"/>
              </a:lnSpc>
            </a:pPr>
            <a:r>
              <a:rPr lang="cs-CZ" dirty="0"/>
              <a:t>Soulad s tržními pravidly</a:t>
            </a:r>
          </a:p>
          <a:p>
            <a:pPr>
              <a:lnSpc>
                <a:spcPct val="150000"/>
              </a:lnSpc>
            </a:pPr>
            <a:r>
              <a:rPr lang="cs-CZ" dirty="0"/>
              <a:t>Rovné zacházení</a:t>
            </a:r>
          </a:p>
          <a:p>
            <a:pPr>
              <a:lnSpc>
                <a:spcPct val="150000"/>
              </a:lnSpc>
            </a:pPr>
            <a:r>
              <a:rPr lang="cs-CZ" dirty="0"/>
              <a:t>Jednoduchost, transparentnost a nákladová efektivnost</a:t>
            </a:r>
          </a:p>
          <a:p>
            <a:pPr>
              <a:lnSpc>
                <a:spcPct val="150000"/>
              </a:lnSpc>
            </a:pPr>
            <a:r>
              <a:rPr lang="cs-CZ" dirty="0"/>
              <a:t>Decentralizace</a:t>
            </a:r>
          </a:p>
          <a:p>
            <a:pPr>
              <a:lnSpc>
                <a:spcPct val="150000"/>
              </a:lnSpc>
            </a:pPr>
            <a:r>
              <a:rPr lang="cs-CZ" dirty="0"/>
              <a:t>Kontinuita</a:t>
            </a:r>
          </a:p>
          <a:p>
            <a:pPr>
              <a:lnSpc>
                <a:spcPct val="150000"/>
              </a:lnSpc>
            </a:pPr>
            <a:r>
              <a:rPr lang="cs-CZ" dirty="0"/>
              <a:t>Harmonizace</a:t>
            </a:r>
          </a:p>
          <a:p>
            <a:pPr>
              <a:lnSpc>
                <a:spcPct val="150000"/>
              </a:lnSpc>
            </a:pPr>
            <a:r>
              <a:rPr lang="cs-CZ" dirty="0"/>
              <a:t>Soulad s mechanismem přijímání rozhodnutí v ESCB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069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 měnové politiky ECB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270" y="1027589"/>
            <a:ext cx="6591460" cy="37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Měnová</a:t>
            </a:r>
            <a:r>
              <a:rPr lang="sk-SK" dirty="0"/>
              <a:t> </a:t>
            </a:r>
            <a:r>
              <a:rPr lang="sk-SK" dirty="0" smtClean="0"/>
              <a:t>politika ECB v </a:t>
            </a:r>
            <a:r>
              <a:rPr lang="sk-SK" dirty="0" err="1" smtClean="0"/>
              <a:t>současnoti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450000" y="712571"/>
            <a:ext cx="7218344" cy="3759339"/>
          </a:xfrm>
        </p:spPr>
        <p:txBody>
          <a:bodyPr/>
          <a:lstStyle/>
          <a:p>
            <a:r>
              <a:rPr lang="cs-CZ" sz="1400" dirty="0">
                <a:hlinkClick r:id="rId2"/>
              </a:rPr>
              <a:t>https://</a:t>
            </a:r>
            <a:r>
              <a:rPr lang="cs-CZ" sz="1400" dirty="0" smtClean="0">
                <a:hlinkClick r:id="rId2"/>
              </a:rPr>
              <a:t>www.ecb.europa.eu/press/pressconf/visual-mps/2021/html/mopo_statement_explained_october.sk.html</a:t>
            </a:r>
          </a:p>
          <a:p>
            <a:endParaRPr lang="cs-CZ" sz="1400" dirty="0">
              <a:hlinkClick r:id="rId2"/>
            </a:endParaRPr>
          </a:p>
          <a:p>
            <a:r>
              <a:rPr lang="cs-CZ" sz="1400" dirty="0" smtClean="0">
                <a:hlinkClick r:id="rId2"/>
              </a:rPr>
              <a:t>https</a:t>
            </a:r>
            <a:r>
              <a:rPr lang="cs-CZ" sz="1400" dirty="0">
                <a:hlinkClick r:id="rId2"/>
              </a:rPr>
              <a:t>://</a:t>
            </a:r>
            <a:r>
              <a:rPr lang="cs-CZ" sz="1400" dirty="0" smtClean="0">
                <a:hlinkClick r:id="rId2"/>
              </a:rPr>
              <a:t>www.ecb.europa.eu/press/pr/date/2021/html/ecb.mp211028~85474438a4.sk.html</a:t>
            </a:r>
            <a:endParaRPr lang="cs-CZ" sz="1400" dirty="0" smtClean="0"/>
          </a:p>
          <a:p>
            <a:endParaRPr lang="sk-SK" sz="1400" dirty="0"/>
          </a:p>
          <a:p>
            <a:r>
              <a:rPr lang="cs-CZ" sz="1400" dirty="0">
                <a:hlinkClick r:id="rId3"/>
              </a:rPr>
              <a:t>https://</a:t>
            </a:r>
            <a:r>
              <a:rPr lang="cs-CZ" sz="1400" dirty="0" smtClean="0">
                <a:hlinkClick r:id="rId3"/>
              </a:rPr>
              <a:t>www.ecb.europa.eu/ecb/educational/explainers/tell-me-more/html/app.cs.html</a:t>
            </a:r>
            <a:endParaRPr lang="cs-CZ" sz="1400" dirty="0" smtClean="0"/>
          </a:p>
          <a:p>
            <a:endParaRPr lang="cs-CZ" sz="1400" dirty="0" smtClean="0"/>
          </a:p>
          <a:p>
            <a:r>
              <a:rPr lang="cs-CZ" sz="1400" dirty="0">
                <a:hlinkClick r:id="rId4"/>
              </a:rPr>
              <a:t>https://</a:t>
            </a:r>
            <a:r>
              <a:rPr lang="cs-CZ" sz="1400" dirty="0" smtClean="0">
                <a:hlinkClick r:id="rId4"/>
              </a:rPr>
              <a:t>www.ecb.europa.eu/ecb/educational/explainers/tell-me/html/pepp.cs.html</a:t>
            </a:r>
            <a:endParaRPr lang="cs-CZ" sz="1400" dirty="0" smtClean="0"/>
          </a:p>
          <a:p>
            <a:pPr marL="0" indent="0">
              <a:buNone/>
            </a:pPr>
            <a:endParaRPr lang="sk-SK" sz="1400" dirty="0"/>
          </a:p>
          <a:p>
            <a:r>
              <a:rPr lang="cs-CZ" sz="1400" dirty="0">
                <a:hlinkClick r:id="rId5"/>
              </a:rPr>
              <a:t>https://</a:t>
            </a:r>
            <a:r>
              <a:rPr lang="cs-CZ" sz="1400" dirty="0" smtClean="0">
                <a:hlinkClick r:id="rId5"/>
              </a:rPr>
              <a:t>www.ecb.europa.eu/ecb/educational/explainers/show-me/html/app_infographic.cs.html</a:t>
            </a:r>
            <a:endParaRPr lang="cs-CZ" sz="1400" dirty="0" smtClean="0"/>
          </a:p>
          <a:p>
            <a:pPr marL="0" indent="0">
              <a:buNone/>
            </a:pPr>
            <a:endParaRPr lang="cs-CZ" sz="1400" dirty="0" smtClean="0"/>
          </a:p>
          <a:p>
            <a:r>
              <a:rPr lang="cs-CZ" sz="1400" dirty="0">
                <a:hlinkClick r:id="rId6"/>
              </a:rPr>
              <a:t>https://www.cnb.cz/cs/casto-kladene-dotazy/Zvysovani-urokovych-sazeb-v-roce-2021</a:t>
            </a:r>
            <a:r>
              <a:rPr lang="cs-CZ" sz="1400" dirty="0" smtClean="0">
                <a:hlinkClick r:id="rId6"/>
              </a:rPr>
              <a:t>/</a:t>
            </a:r>
            <a:endParaRPr lang="cs-CZ" sz="1400" dirty="0" smtClean="0"/>
          </a:p>
          <a:p>
            <a:pPr marL="0" indent="0">
              <a:buNone/>
            </a:pPr>
            <a:endParaRPr lang="cs-CZ" sz="1400" dirty="0" smtClean="0"/>
          </a:p>
          <a:p>
            <a:r>
              <a:rPr lang="cs-CZ" sz="1400" dirty="0">
                <a:hlinkClick r:id="rId7"/>
              </a:rPr>
              <a:t>https://www.cnb.cz/cs/menova-politika/vzdelavani/menova-politika-clanky/05-dopad-zmen-sazeb-cnb-do-ekonomiky</a:t>
            </a:r>
            <a:r>
              <a:rPr lang="cs-CZ" sz="1400" dirty="0" smtClean="0">
                <a:hlinkClick r:id="rId7"/>
              </a:rPr>
              <a:t>/</a:t>
            </a:r>
            <a:endParaRPr lang="cs-CZ" sz="1400" dirty="0" smtClean="0"/>
          </a:p>
          <a:p>
            <a:endParaRPr lang="cs-CZ" sz="1600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85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395537" y="1347614"/>
            <a:ext cx="8144308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>  KONEC PŘEDNÁŠKY</a:t>
            </a:r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>DĚKUJI ZA POZORNOST</a:t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  <a:sym typeface="Wingdings" panose="05000000000000000000" pitchFamily="2" charset="2"/>
              </a:rPr>
              <a:t>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endParaRPr lang="cs-CZ" sz="4000" b="1" i="1" dirty="0">
              <a:solidFill>
                <a:srgbClr val="30787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8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Eurozóny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Politický projekt, který by nevznikl ve stejné podobě, pokud by rozhodovali ekonomové</a:t>
            </a:r>
          </a:p>
          <a:p>
            <a:endParaRPr lang="cs-CZ" dirty="0"/>
          </a:p>
          <a:p>
            <a:r>
              <a:rPr lang="cs-CZ" dirty="0"/>
              <a:t>Nedostatečná konvergence členských zemí</a:t>
            </a:r>
          </a:p>
          <a:p>
            <a:endParaRPr lang="cs-CZ" dirty="0"/>
          </a:p>
          <a:p>
            <a:r>
              <a:rPr lang="cs-CZ" dirty="0"/>
              <a:t>Jednotná měnová politika ve spojení s mnoha národními fiskálními politikami</a:t>
            </a:r>
          </a:p>
          <a:p>
            <a:endParaRPr lang="cs-CZ" dirty="0"/>
          </a:p>
          <a:p>
            <a:r>
              <a:rPr lang="cs-CZ" dirty="0"/>
              <a:t>Neustálé prosazování národních zájmů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685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Dva modely centrálního bankovnictví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Rozdíl v cílech a vztahu k vládě</a:t>
            </a:r>
          </a:p>
          <a:p>
            <a:r>
              <a:rPr lang="cs-CZ" dirty="0" err="1" smtClean="0"/>
              <a:t>Anglo</a:t>
            </a:r>
            <a:r>
              <a:rPr lang="cs-CZ" dirty="0" smtClean="0"/>
              <a:t>-francouzský </a:t>
            </a:r>
            <a:r>
              <a:rPr lang="cs-CZ" dirty="0"/>
              <a:t>model</a:t>
            </a:r>
          </a:p>
          <a:p>
            <a:pPr lvl="1"/>
            <a:r>
              <a:rPr lang="cs-CZ" dirty="0"/>
              <a:t>Centrální banka usiluje o naplnění více cílů, cenová stabilita je jedním z nich a nemá privilegované postavení</a:t>
            </a:r>
          </a:p>
          <a:p>
            <a:pPr lvl="1"/>
            <a:r>
              <a:rPr lang="cs-CZ" dirty="0"/>
              <a:t>Měnově politická rozhodnutí podléhají schválení vládě</a:t>
            </a:r>
          </a:p>
          <a:p>
            <a:pPr lvl="1"/>
            <a:r>
              <a:rPr lang="cs-CZ" dirty="0"/>
              <a:t>Politická závislost</a:t>
            </a:r>
          </a:p>
          <a:p>
            <a:r>
              <a:rPr lang="cs-CZ" dirty="0" smtClean="0"/>
              <a:t>Německý </a:t>
            </a:r>
            <a:r>
              <a:rPr lang="cs-CZ" dirty="0"/>
              <a:t>model</a:t>
            </a:r>
          </a:p>
          <a:p>
            <a:pPr lvl="1"/>
            <a:r>
              <a:rPr lang="cs-CZ" dirty="0"/>
              <a:t>Centrální banka pečuje výhradně o cenovou stabilitu</a:t>
            </a:r>
          </a:p>
          <a:p>
            <a:pPr lvl="1"/>
            <a:r>
              <a:rPr lang="cs-CZ" dirty="0"/>
              <a:t>Rozhodnutí centrální banky přijímány bez ohledu na vládu</a:t>
            </a:r>
          </a:p>
          <a:p>
            <a:pPr lvl="1"/>
            <a:r>
              <a:rPr lang="cs-CZ" dirty="0"/>
              <a:t>Politická nezávislost</a:t>
            </a:r>
          </a:p>
          <a:p>
            <a:r>
              <a:rPr lang="cs-CZ" dirty="0" smtClean="0"/>
              <a:t>ECB </a:t>
            </a:r>
            <a:r>
              <a:rPr lang="cs-CZ" dirty="0"/>
              <a:t>vystavěna na základech německého modelu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816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německý 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Vývoj v ekonomickém myšlení a převaha monetaristického pohledu na centrální bankovnictví</a:t>
            </a:r>
          </a:p>
          <a:p>
            <a:pPr lvl="1"/>
            <a:r>
              <a:rPr lang="cs-CZ" dirty="0"/>
              <a:t>Téměř všichni centrální bankéři konvertovali na monetarismus </a:t>
            </a:r>
          </a:p>
          <a:p>
            <a:endParaRPr lang="cs-CZ" dirty="0"/>
          </a:p>
          <a:p>
            <a:r>
              <a:rPr lang="cs-CZ" dirty="0"/>
              <a:t>Strategická role Německa v procesu měnové integrace</a:t>
            </a:r>
          </a:p>
          <a:p>
            <a:pPr lvl="1"/>
            <a:r>
              <a:rPr lang="cs-CZ" dirty="0"/>
              <a:t>Německo si jako podmínku vstupu do eurozóny stanovilo výraznou podobnost ECB fungování Bundesbanky</a:t>
            </a:r>
          </a:p>
          <a:p>
            <a:endParaRPr lang="cs-CZ" dirty="0"/>
          </a:p>
          <a:p>
            <a:r>
              <a:rPr lang="cs-CZ" dirty="0"/>
              <a:t>ECB je velmi konzervativní centrální banka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64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Důkaz konzervatismu ECB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049"/>
          <a:stretch/>
        </p:blipFill>
        <p:spPr>
          <a:xfrm>
            <a:off x="-31080" y="1059582"/>
            <a:ext cx="4579454" cy="2905009"/>
          </a:xfrm>
          <a:prstGeom prst="rect">
            <a:avLst/>
          </a:prstGeom>
        </p:spPr>
      </p:pic>
      <p:pic>
        <p:nvPicPr>
          <p:cNvPr id="1026" name="Picture 2" descr="Fig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"/>
          <a:stretch/>
        </p:blipFill>
        <p:spPr bwMode="auto">
          <a:xfrm>
            <a:off x="4299838" y="1494138"/>
            <a:ext cx="4844162" cy="247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27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Důkaz konzervatismu ECB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13" y="1203598"/>
            <a:ext cx="7225173" cy="348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údaje ECB a ESCB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1.6.1998 vznik ESCB</a:t>
            </a:r>
          </a:p>
          <a:p>
            <a:endParaRPr lang="cs-CZ" dirty="0"/>
          </a:p>
          <a:p>
            <a:r>
              <a:rPr lang="cs-CZ" dirty="0"/>
              <a:t>Skládá se z ECB a národních CB členských zemí EU</a:t>
            </a:r>
          </a:p>
          <a:p>
            <a:endParaRPr lang="cs-CZ" dirty="0"/>
          </a:p>
          <a:p>
            <a:r>
              <a:rPr lang="cs-CZ" dirty="0"/>
              <a:t>Eurosystém</a:t>
            </a:r>
          </a:p>
          <a:p>
            <a:endParaRPr lang="cs-CZ" dirty="0"/>
          </a:p>
          <a:p>
            <a:r>
              <a:rPr lang="cs-CZ" dirty="0"/>
              <a:t>Zvláštní status CB zemí EU, které se EMU neúčastní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193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Vlastní 3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307871"/>
      </a:accent6>
      <a:hlink>
        <a:srgbClr val="307871"/>
      </a:hlink>
      <a:folHlink>
        <a:srgbClr val="800080"/>
      </a:folHlink>
    </a:clrScheme>
    <a:fontScheme name="Vlastní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-sablona-OPF" id="{03B121F2-7AB1-4F95-9E0E-4032E0AAF7D9}" vid="{3A2D7B7A-8C72-486E-9E73-6E7B6F4DADB5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8030</TotalTime>
  <Words>951</Words>
  <Application>Microsoft Office PowerPoint</Application>
  <PresentationFormat>Předvádění na obrazovce (16:9)</PresentationFormat>
  <Paragraphs>173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Arial</vt:lpstr>
      <vt:lpstr>Calibri</vt:lpstr>
      <vt:lpstr>Enriqueta</vt:lpstr>
      <vt:lpstr>Times New Roman</vt:lpstr>
      <vt:lpstr>Wingdings</vt:lpstr>
      <vt:lpstr>SLU</vt:lpstr>
      <vt:lpstr>Evropská  centrální banka</vt:lpstr>
      <vt:lpstr>Evropská měnová integrace - shrnutí</vt:lpstr>
      <vt:lpstr>Současná Eurozóna</vt:lpstr>
      <vt:lpstr>Problémy Eurozóny</vt:lpstr>
      <vt:lpstr>Dva modely centrálního bankovnictví</vt:lpstr>
      <vt:lpstr>Proč německý model</vt:lpstr>
      <vt:lpstr>Důkaz konzervatismu ECB</vt:lpstr>
      <vt:lpstr>Důkaz konzervatismu ECB</vt:lpstr>
      <vt:lpstr>Základní údaje ECB a ESCB</vt:lpstr>
      <vt:lpstr>Evropský systém centrálních bank</vt:lpstr>
      <vt:lpstr>Organizační struktura ECB</vt:lpstr>
      <vt:lpstr>Organizační struktura ECB</vt:lpstr>
      <vt:lpstr>Sídlo ECB</vt:lpstr>
      <vt:lpstr>Charakteristika ESCB</vt:lpstr>
      <vt:lpstr>Kapitál ECB země Eurozóny</vt:lpstr>
      <vt:lpstr>Kapitál ECB – země mimo Eurozóny</vt:lpstr>
      <vt:lpstr>Nezávislost ECB</vt:lpstr>
      <vt:lpstr>Nezávislost a odpovědnost</vt:lpstr>
      <vt:lpstr>Nezávislost a odpovědnost</vt:lpstr>
      <vt:lpstr>Odpovědnost ECB</vt:lpstr>
      <vt:lpstr>Úkoly eurosystému</vt:lpstr>
      <vt:lpstr>Cíle ECB</vt:lpstr>
      <vt:lpstr>Definice cenové stability </vt:lpstr>
      <vt:lpstr>Nová strategie MP ECB </vt:lpstr>
      <vt:lpstr>ECB a opatření pro ulehčení přístupu k úvěrům</vt:lpstr>
      <vt:lpstr>Vývoj inflace v Eurozóně</vt:lpstr>
      <vt:lpstr>Transmisní mechanismus s měnové politiky</vt:lpstr>
      <vt:lpstr>Od zvýšení sazeb k poklesu inflace </vt:lpstr>
      <vt:lpstr>Klíčové rysy měnové strategie ECB</vt:lpstr>
      <vt:lpstr>Typy strategií měnové politiky</vt:lpstr>
      <vt:lpstr>Pilíře měnové strategie ECB a ESCB</vt:lpstr>
      <vt:lpstr>Pilíře měnové strategie ECB a ESCB</vt:lpstr>
      <vt:lpstr>Zásady nástrojů měnové politiky ECB</vt:lpstr>
      <vt:lpstr>Nástroje měnové politiky ECB</vt:lpstr>
      <vt:lpstr>Měnová politika ECB v současnoti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szkorupova</cp:lastModifiedBy>
  <cp:revision>165</cp:revision>
  <cp:lastPrinted>2019-11-28T11:40:20Z</cp:lastPrinted>
  <dcterms:created xsi:type="dcterms:W3CDTF">2016-07-06T15:42:34Z</dcterms:created>
  <dcterms:modified xsi:type="dcterms:W3CDTF">2021-12-07T07:54:11Z</dcterms:modified>
</cp:coreProperties>
</file>