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8" r:id="rId3"/>
    <p:sldId id="270" r:id="rId4"/>
    <p:sldId id="320" r:id="rId5"/>
    <p:sldId id="321" r:id="rId6"/>
    <p:sldId id="364" r:id="rId7"/>
    <p:sldId id="271" r:id="rId8"/>
    <p:sldId id="294" r:id="rId9"/>
    <p:sldId id="368" r:id="rId10"/>
    <p:sldId id="272" r:id="rId11"/>
    <p:sldId id="324" r:id="rId12"/>
    <p:sldId id="333" r:id="rId13"/>
    <p:sldId id="336" r:id="rId14"/>
    <p:sldId id="355" r:id="rId15"/>
    <p:sldId id="356" r:id="rId16"/>
    <p:sldId id="337" r:id="rId17"/>
    <p:sldId id="358" r:id="rId18"/>
    <p:sldId id="359" r:id="rId19"/>
    <p:sldId id="362" r:id="rId20"/>
    <p:sldId id="360" r:id="rId21"/>
    <p:sldId id="369" r:id="rId22"/>
    <p:sldId id="334" r:id="rId23"/>
    <p:sldId id="353" r:id="rId24"/>
    <p:sldId id="363" r:id="rId25"/>
    <p:sldId id="365" r:id="rId26"/>
    <p:sldId id="352" r:id="rId27"/>
    <p:sldId id="335" r:id="rId28"/>
    <p:sldId id="338" r:id="rId29"/>
    <p:sldId id="339" r:id="rId30"/>
    <p:sldId id="341" r:id="rId31"/>
    <p:sldId id="340" r:id="rId32"/>
    <p:sldId id="342" r:id="rId33"/>
    <p:sldId id="343" r:id="rId34"/>
    <p:sldId id="344" r:id="rId35"/>
    <p:sldId id="367" r:id="rId36"/>
    <p:sldId id="326" r:id="rId37"/>
    <p:sldId id="370" r:id="rId38"/>
    <p:sldId id="349" r:id="rId39"/>
    <p:sldId id="350" r:id="rId40"/>
    <p:sldId id="351" r:id="rId41"/>
    <p:sldId id="269" r:id="rId42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2" y="3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2304"/>
          </a:xfrm>
          <a:prstGeom prst="rect">
            <a:avLst/>
          </a:prstGeom>
        </p:spPr>
        <p:txBody>
          <a:bodyPr vert="horz" lIns="94764" tIns="47382" rIns="94764" bIns="47382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2304"/>
          </a:xfrm>
          <a:prstGeom prst="rect">
            <a:avLst/>
          </a:prstGeom>
        </p:spPr>
        <p:txBody>
          <a:bodyPr vert="horz" lIns="94764" tIns="47382" rIns="94764" bIns="47382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B20ED0F-0072-4CC8-BD4E-80E68C73151C}" type="datetimeFigureOut">
              <a:rPr lang="cs-CZ"/>
              <a:pPr>
                <a:defRPr/>
              </a:pPr>
              <a:t>29.11.2021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4" tIns="47382" rIns="94764" bIns="47382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4" tIns="47382" rIns="94764" bIns="47382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E980ED7-87A0-4235-B890-5C591F7E96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2304"/>
          </a:xfrm>
          <a:prstGeom prst="rect">
            <a:avLst/>
          </a:prstGeom>
        </p:spPr>
        <p:txBody>
          <a:bodyPr vert="horz" lIns="94764" tIns="47382" rIns="94764" bIns="47382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2304"/>
          </a:xfrm>
          <a:prstGeom prst="rect">
            <a:avLst/>
          </a:prstGeom>
        </p:spPr>
        <p:txBody>
          <a:bodyPr vert="horz" lIns="94764" tIns="47382" rIns="94764" bIns="47382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081E06F-1BEA-4E86-9A74-88832839CD91}" type="datetimeFigureOut">
              <a:rPr lang="cs-CZ"/>
              <a:pPr>
                <a:defRPr/>
              </a:pPr>
              <a:t>29.11.2021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4" tIns="47382" rIns="94764" bIns="47382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599" y="4861156"/>
            <a:ext cx="5680103" cy="4605821"/>
          </a:xfrm>
          <a:prstGeom prst="rect">
            <a:avLst/>
          </a:prstGeom>
        </p:spPr>
        <p:txBody>
          <a:bodyPr vert="horz" lIns="94764" tIns="47382" rIns="94764" bIns="47382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4" tIns="47382" rIns="94764" bIns="47382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4" tIns="47382" rIns="94764" bIns="47382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E7860D6-16B5-46D9-8EB8-DF73BCE19A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B4E31-81D1-4F96-9DF5-E37F9EF63088}" type="datetime1">
              <a:rPr lang="fr-FR"/>
              <a:pPr>
                <a:defRPr/>
              </a:pPr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43B96-D275-452B-A650-4C2449A9BDE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018C2-2C9D-44DE-953E-9811CEDE2756}" type="datetime1">
              <a:rPr lang="fr-FR"/>
              <a:pPr>
                <a:defRPr/>
              </a:pPr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A8D95-23D2-49E9-839E-03F67563A91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B3FDB-CF1E-44C6-9419-DF4B9DFFFE83}" type="datetime1">
              <a:rPr lang="fr-FR"/>
              <a:pPr>
                <a:defRPr/>
              </a:pPr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318C-584B-4714-82BE-0F0107D6511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3A6A-75C7-43A2-9305-A5C5E189C864}" type="datetime1">
              <a:rPr lang="fr-FR"/>
              <a:pPr>
                <a:defRPr/>
              </a:pPr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0EF40-2514-4281-BCC1-1C2B07D5789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37B92-8096-4FE8-9D90-70D09C34CD90}" type="datetime1">
              <a:rPr lang="fr-FR"/>
              <a:pPr>
                <a:defRPr/>
              </a:pPr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A9AE0-6739-412E-A922-26FEC45777B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5A96F-43FA-48EC-9D07-52717CC1B98A}" type="datetime1">
              <a:rPr lang="fr-FR"/>
              <a:pPr>
                <a:defRPr/>
              </a:pPr>
              <a:t>29/11/2021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FF926-1E49-44CE-8AC8-F070FEC8616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C3805-4FEE-4100-9977-0F45FF488118}" type="datetime1">
              <a:rPr lang="fr-FR"/>
              <a:pPr>
                <a:defRPr/>
              </a:pPr>
              <a:t>29/11/2021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65000-CE42-4F7A-B7A8-8BA79F63BA2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9F54D-6EA2-442D-BDE2-A589B4915BD6}" type="datetime1">
              <a:rPr lang="fr-FR"/>
              <a:pPr>
                <a:defRPr/>
              </a:pPr>
              <a:t>29/11/2021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04246-7A26-4BE5-BBCA-66F662F2E6D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E0C86-1178-46A3-8D55-E55282262C40}" type="datetime1">
              <a:rPr lang="fr-FR"/>
              <a:pPr>
                <a:defRPr/>
              </a:pPr>
              <a:t>29/11/2021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5F874-FCC2-4D0E-8952-EE9056B246F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775F6-69FB-434F-BDC6-00E9D6864940}" type="datetime1">
              <a:rPr lang="fr-FR"/>
              <a:pPr>
                <a:defRPr/>
              </a:pPr>
              <a:t>29/11/2021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4FCAC-09CD-4C86-95B7-12F20F49004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36307-5215-42AD-AC77-C2CC501CF917}" type="datetime1">
              <a:rPr lang="fr-FR"/>
              <a:pPr>
                <a:defRPr/>
              </a:pPr>
              <a:t>29/11/2021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1E422-FD20-47EB-9666-9B4681392A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39C5B3-ECDA-470B-9268-546495D9CC78}" type="datetime1">
              <a:rPr lang="fr-FR"/>
              <a:pPr>
                <a:defRPr/>
              </a:pPr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D21E7A-0087-41E0-B106-61C635BCB0B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rb.europa.eu/national_policy/ccb/applicable/html/index.en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Kapitálová přiměřenost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258888" y="3716338"/>
            <a:ext cx="6400800" cy="17526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Pavla Klepková Vodová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 tier 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84551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3000" dirty="0">
                <a:solidFill>
                  <a:srgbClr val="42607C"/>
                </a:solidFill>
              </a:rPr>
              <a:t>kmenový kapitál tier 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kapitálové nástroje + emisní ážio + nerozdělený zisk + kumulovaný ostatní úplný výsledek hospodaření + ostatní fondy + rezervní fond na všeobecná bankovní rizika – ztráta běžného účetního roku – nehmotná aktiva – významné investice v subjektech finančního sektoru (tj. investice banky do jiných finančních institucí) – další položky (čl. 36-47)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3000" dirty="0">
                <a:solidFill>
                  <a:srgbClr val="42607C"/>
                </a:solidFill>
              </a:rPr>
              <a:t>vedlejší kapitál tier 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kapitálové nástroje po splnění podmínek + s nimi související emisní ážio – stanovené odpočty kapitálových investic do vlastních nástrojů (čl. 56-60)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23712-A0B4-416F-9796-7E366249806D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 tier 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kapitálové nástroje a podřízené půjčky po splnění podmínek + s nimi související emisní ážio + některé další položky – kapitálové investice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podmínky pro zahrnutí nástrojů do kapitálu tier 2:</a:t>
            </a:r>
          </a:p>
          <a:p>
            <a:pPr lvl="1"/>
            <a:r>
              <a:rPr lang="cs-CZ" sz="1800" dirty="0">
                <a:solidFill>
                  <a:srgbClr val="42607C"/>
                </a:solidFill>
              </a:rPr>
              <a:t>nástroje jsou vydány, podřízené půjčky jsou získány a plně uhrazeny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prostředky neposkytla banka, její dceřiné podniky ani podniky, v nichž má banka nejméně 20 % podíl, a to ani nepřímo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nárok na jistinu je zcela podřízen pohledávkám všech nepodřízených věřitelů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nástroje nebo podřízené půjčky nejsou zajištěny bankou, dceřinými podniky, mateřskou finanční holdingovou společností nebo jejími dceřinými podniky, podnikem s úzkým propojením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mají dobu splatnosti min. 5 let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mohou být vypovězeny či předčasně splaceny nejdříve 5 let po jejich vydání a po splnění podmínek 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v posledních pěti letech se zahrnují v klesající výši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a další…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AEE05-C2FE-4BC8-B1A2-E4C93658D3AC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7" name="Obdélník 6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ČNB: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Zpráva o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výkonu dohledu nad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finanční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m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trhem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20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20, s. 13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6EABD17-43DC-44A6-9BFC-5FE0B2B90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Kapitálová vybavenost českého bankovního sektoru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45E95FA-10CE-49B7-A79F-4F5546275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22" y="1945927"/>
            <a:ext cx="9158122" cy="3685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3" name="Obdélník 2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ČNB: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Zpráva o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výkonu dohledu nad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finanční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m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trhem 2020, s. 50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F57DF8B-29D3-4E62-B21C-AA7B7640F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448"/>
            <a:ext cx="8208708" cy="6474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3" name="Obdélník 2"/>
          <p:cNvSpPr/>
          <p:nvPr/>
        </p:nvSpPr>
        <p:spPr>
          <a:xfrm>
            <a:off x="5180547" y="5700944"/>
            <a:ext cx="39961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https://www.statista.com/statistics/894782/tier-one-capital-ratio-in-european-countries/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0D9A507-E580-49BD-BDF4-800567411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21" t="17946" r="46174" b="12760"/>
          <a:stretch/>
        </p:blipFill>
        <p:spPr>
          <a:xfrm>
            <a:off x="467544" y="0"/>
            <a:ext cx="4104456" cy="6772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Kapitálový požadavek Pilíře 2 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a kapitálové rezervy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r>
              <a:rPr lang="cs-CZ" sz="2600" dirty="0">
                <a:solidFill>
                  <a:srgbClr val="42607C"/>
                </a:solidFill>
              </a:rPr>
              <a:t>kapitálový požadavek Pilíře 2</a:t>
            </a:r>
          </a:p>
          <a:p>
            <a:pPr lvl="1"/>
            <a:r>
              <a:rPr lang="cs-CZ" sz="2200" dirty="0" err="1">
                <a:solidFill>
                  <a:srgbClr val="42607C"/>
                </a:solidFill>
              </a:rPr>
              <a:t>mikroobezřetnostní</a:t>
            </a:r>
            <a:r>
              <a:rPr lang="cs-CZ" sz="2200" dirty="0">
                <a:solidFill>
                  <a:srgbClr val="42607C"/>
                </a:solidFill>
              </a:rPr>
              <a:t> nástroj, individuálně pro každou banku</a:t>
            </a:r>
          </a:p>
          <a:p>
            <a:r>
              <a:rPr lang="cs-CZ" sz="2600" dirty="0">
                <a:solidFill>
                  <a:srgbClr val="42607C"/>
                </a:solidFill>
              </a:rPr>
              <a:t>kapitálové rezervy:</a:t>
            </a:r>
          </a:p>
          <a:p>
            <a:pPr lvl="1"/>
            <a:r>
              <a:rPr lang="cs-CZ" sz="2200" dirty="0">
                <a:solidFill>
                  <a:srgbClr val="42607C"/>
                </a:solidFill>
              </a:rPr>
              <a:t>bezpečnostní kapitálová rezerva (2,5 % CORE </a:t>
            </a:r>
            <a:r>
              <a:rPr lang="cs-CZ" sz="2000" dirty="0">
                <a:solidFill>
                  <a:srgbClr val="42607C"/>
                </a:solidFill>
              </a:rPr>
              <a:t>= celkového objemu rizikové expozice</a:t>
            </a:r>
            <a:r>
              <a:rPr lang="cs-CZ" sz="2200" dirty="0">
                <a:solidFill>
                  <a:srgbClr val="42607C"/>
                </a:solidFill>
              </a:rPr>
              <a:t>)</a:t>
            </a:r>
          </a:p>
          <a:p>
            <a:pPr lvl="1"/>
            <a:r>
              <a:rPr lang="cs-CZ" sz="2200" dirty="0" err="1">
                <a:solidFill>
                  <a:srgbClr val="42607C"/>
                </a:solidFill>
              </a:rPr>
              <a:t>proticyklická</a:t>
            </a:r>
            <a:r>
              <a:rPr lang="cs-CZ" sz="2200" dirty="0">
                <a:solidFill>
                  <a:srgbClr val="42607C"/>
                </a:solidFill>
              </a:rPr>
              <a:t> kapitálová rezerva (0 – 2,5 % CORE)</a:t>
            </a:r>
          </a:p>
          <a:p>
            <a:pPr lvl="1"/>
            <a:r>
              <a:rPr lang="cs-CZ" sz="2200" dirty="0">
                <a:solidFill>
                  <a:srgbClr val="42607C"/>
                </a:solidFill>
              </a:rPr>
              <a:t>kapitálová rezerva pro krytí systémového rizika (až 1 % CORE)</a:t>
            </a:r>
          </a:p>
          <a:p>
            <a:pPr lvl="1"/>
            <a:r>
              <a:rPr lang="cs-CZ" sz="2200" dirty="0">
                <a:solidFill>
                  <a:srgbClr val="42607C"/>
                </a:solidFill>
              </a:rPr>
              <a:t>kapitálová rezerva pro G-SVI (1 – 3,5 % CORE)</a:t>
            </a:r>
          </a:p>
          <a:p>
            <a:pPr lvl="1"/>
            <a:r>
              <a:rPr lang="cs-CZ" sz="2200" dirty="0">
                <a:solidFill>
                  <a:srgbClr val="42607C"/>
                </a:solidFill>
              </a:rPr>
              <a:t>kapitálová rezerva pro J-SVI (až 2 % CORE)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AEE05-C2FE-4BC8-B1A2-E4C93658D3AC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5" name="Obdélník 4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ČNB: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Zpráva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o finanční stabilitě 2020/2021, s. 73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684A601-56CF-412F-94F2-29635BF82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0" y="1743718"/>
            <a:ext cx="9125137" cy="2252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5" name="Obdélník 4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ČNB: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Zpráva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o finanční stabilitě 2019/2020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EB8ED18-27BE-4920-92E1-973B12E35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64" y="116593"/>
            <a:ext cx="6722771" cy="6350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5" name="Obdélník 4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ČNB: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Zpráva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o finanční stabilitě 2018/2019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00CA29C-2408-43A6-A3EE-ADCFA5EC6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" y="155745"/>
            <a:ext cx="9139364" cy="6200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Sazby </a:t>
            </a:r>
            <a:r>
              <a:rPr lang="cs-CZ" dirty="0" err="1">
                <a:solidFill>
                  <a:schemeClr val="bg1"/>
                </a:solidFill>
              </a:rPr>
              <a:t>proticyklické</a:t>
            </a:r>
            <a:r>
              <a:rPr lang="cs-CZ" dirty="0">
                <a:solidFill>
                  <a:schemeClr val="bg1"/>
                </a:solidFill>
              </a:rPr>
              <a:t> kapitálové rezervy (</a:t>
            </a:r>
            <a:r>
              <a:rPr lang="cs-CZ" dirty="0" err="1">
                <a:solidFill>
                  <a:schemeClr val="bg1"/>
                </a:solidFill>
              </a:rPr>
              <a:t>CCyB</a:t>
            </a:r>
            <a:r>
              <a:rPr lang="cs-CZ" dirty="0">
                <a:solidFill>
                  <a:schemeClr val="bg1"/>
                </a:solidFill>
              </a:rPr>
              <a:t>) v Evropě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r>
              <a:rPr lang="cs-CZ" dirty="0">
                <a:solidFill>
                  <a:srgbClr val="42607C"/>
                </a:solidFill>
                <a:hlinkClick r:id="rId3"/>
              </a:rPr>
              <a:t>https://www.esrb.europa.eu/national_policy/ccb/applicable/html/index.en.html</a:t>
            </a:r>
            <a:endParaRPr lang="cs-CZ" dirty="0">
              <a:solidFill>
                <a:srgbClr val="42607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Význam kapitálové přiměřenosti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riziko solventnosti (kapitálové riziko) = </a:t>
            </a:r>
            <a:r>
              <a:rPr lang="cs-CZ" dirty="0" err="1">
                <a:solidFill>
                  <a:srgbClr val="42607C"/>
                </a:solidFill>
              </a:rPr>
              <a:t>riziko</a:t>
            </a:r>
            <a:r>
              <a:rPr lang="cs-CZ" dirty="0">
                <a:solidFill>
                  <a:srgbClr val="42607C"/>
                </a:solidFill>
              </a:rPr>
              <a:t>, že banka nebude schopna pokrýt ztráty způsobené všemi typy rizik adekvátní výší kapitálu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úkoly regulátora: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sladit rozdílné zájmy veřejnosti a akcionářů na výši kapitálu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stanovit minimální výši kapitálu a zajistit tak maximální zájem akcionářů na dobrém řízení banky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67739-A192-41AE-9CA3-2294F67FE29A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sp>
        <p:nvSpPr>
          <p:cNvPr id="5" name="Obdélník 4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ČNB: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Zpráva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o finanční stabilitě 2020/2021, s. 73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70D0149-2EBE-4508-AEF6-471F09934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4" y="229957"/>
            <a:ext cx="8856984" cy="372296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B83F123-5245-4CAD-AF12-C93603672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51" y="4077072"/>
            <a:ext cx="8780958" cy="1531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sp>
        <p:nvSpPr>
          <p:cNvPr id="5" name="Obdélník 4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ČNB: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Zpráva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o finanční stabilitě 2020/2021, s. 36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9D2EBCA-8FC4-4028-88A0-FC9D94F0C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08" y="1014"/>
            <a:ext cx="6912768" cy="646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4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Příklad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51520" y="1916832"/>
            <a:ext cx="8568952" cy="4453954"/>
          </a:xfrm>
        </p:spPr>
        <p:txBody>
          <a:bodyPr/>
          <a:lstStyle/>
          <a:p>
            <a:pPr marL="342900" lvl="1" indent="-3429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600" dirty="0">
                <a:solidFill>
                  <a:srgbClr val="42607C"/>
                </a:solidFill>
              </a:rPr>
              <a:t>Základní kapitál banky činí 5 mld., nerozdělený zisk 6 mld., zůstatek v rezervních fondech 1 mld., podřízený dluh 5 mld., významné kapitálové investice vztahující se k tier 1 6 mld., celkový objem rizikově vážené expozice je 85 mld. Vypočítejte kapitálovou přiměřenost banky (kapitálový poměr tier 1 a celkový kapitálový poměr), výsledek komentujte.</a:t>
            </a:r>
          </a:p>
          <a:p>
            <a:pPr eaLnBrk="1" hangingPunct="1">
              <a:lnSpc>
                <a:spcPct val="80000"/>
              </a:lnSpc>
            </a:pPr>
            <a:endParaRPr lang="cs-CZ" sz="20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Příklad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51520" y="1916832"/>
            <a:ext cx="8568952" cy="445395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600" dirty="0">
                <a:solidFill>
                  <a:srgbClr val="42607C"/>
                </a:solidFill>
              </a:rPr>
              <a:t>Základní kapitál banky činí 4 mld., nerozdělený zisk 1,5 mld., emisní ážio k základnímu kapitálu 0,5 mld., goodwill 0,5 mld., podřízený dluh 1 mld., významné kapitálové investice vztahující se k tier 1 2 mld., celkový objem rizikově vážené expozice je 55 mld. Vypočítejte kapitálovou přiměřenost banky (kapitálový poměr tier 1 a celkový kapitálový poměr), výsledek komentujte.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Pákový poměr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51520" y="1916832"/>
            <a:ext cx="8568952" cy="4453954"/>
          </a:xfrm>
        </p:spPr>
        <p:txBody>
          <a:bodyPr/>
          <a:lstStyle/>
          <a:p>
            <a:pPr marL="342900" lvl="1" indent="-342900" eaLnBrk="1" hangingPunct="1">
              <a:lnSpc>
                <a:spcPct val="80000"/>
              </a:lnSpc>
              <a:buFont typeface="Arial" charset="0"/>
              <a:buChar char="•"/>
            </a:pPr>
            <a:endParaRPr lang="cs-CZ" sz="2600" dirty="0">
              <a:solidFill>
                <a:srgbClr val="42607C"/>
              </a:solidFill>
            </a:endParaRPr>
          </a:p>
          <a:p>
            <a:pPr marL="342900" lvl="1" indent="-342900" eaLnBrk="1" hangingPunct="1">
              <a:lnSpc>
                <a:spcPct val="80000"/>
              </a:lnSpc>
              <a:buFont typeface="Arial" charset="0"/>
              <a:buChar char="•"/>
            </a:pPr>
            <a:endParaRPr lang="cs-CZ" sz="2600" dirty="0">
              <a:solidFill>
                <a:srgbClr val="42607C"/>
              </a:solidFill>
            </a:endParaRPr>
          </a:p>
          <a:p>
            <a:pPr marL="342900" lvl="1" indent="-3429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600" dirty="0">
                <a:solidFill>
                  <a:srgbClr val="42607C"/>
                </a:solidFill>
              </a:rPr>
              <a:t>celková míra expozic = součet hodnot expozic všech aktiv a podrozvahových položek, které nejsou odečteny při určování hodnoty kapitálu tier 1 (včetně aplikace rizikových vah a konverzních faktorů)</a:t>
            </a:r>
          </a:p>
          <a:p>
            <a:pPr marL="342900" lvl="1" indent="-3429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600" dirty="0">
                <a:solidFill>
                  <a:srgbClr val="42607C"/>
                </a:solidFill>
              </a:rPr>
              <a:t>aritmetický průměr měsíčních pákových poměrů za dané čtvrtletí</a:t>
            </a:r>
          </a:p>
          <a:p>
            <a:pPr marL="342900" lvl="1" indent="-3429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600" dirty="0">
                <a:solidFill>
                  <a:srgbClr val="42607C"/>
                </a:solidFill>
              </a:rPr>
              <a:t>Basilejský výbor doporučuje hodnotu minimálně 3 % → banky by neměly mít celková aktiva větší než 33násobek kapitálu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200" dirty="0">
                <a:solidFill>
                  <a:srgbClr val="42607C"/>
                </a:solidFill>
              </a:rPr>
              <a:t>možnost národní úpravy: dočasně vyloučit ta aktiva bank, jež mají uložena u centrální banky (jde o formu rezerv)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200" dirty="0">
                <a:solidFill>
                  <a:srgbClr val="42607C"/>
                </a:solidFill>
              </a:rPr>
              <a:t>v ČR od června 2021 musí banky dosahovat hodnotu min. 3 %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43608" y="1556792"/>
            <a:ext cx="6913562" cy="1081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zh-CN" sz="1200" dirty="0">
                <a:latin typeface="Times New Roman" pitchFamily="18" charset="0"/>
              </a:rPr>
              <a:t>                            </a:t>
            </a:r>
            <a:r>
              <a:rPr lang="cs-CZ" altLang="zh-CN" sz="1200" dirty="0">
                <a:latin typeface="Times New Roman" pitchFamily="18" charset="0"/>
                <a:ea typeface="SimSun" pitchFamily="2" charset="-122"/>
              </a:rPr>
              <a:t>                             </a:t>
            </a:r>
            <a:r>
              <a:rPr lang="cs-CZ" altLang="zh-CN" sz="2000" dirty="0">
                <a:latin typeface="Times New Roman" pitchFamily="18" charset="0"/>
                <a:ea typeface="SimSun" pitchFamily="2" charset="-122"/>
              </a:rPr>
              <a:t>kapitál tier 1 </a:t>
            </a:r>
          </a:p>
          <a:p>
            <a:r>
              <a:rPr lang="cs-CZ" altLang="zh-CN" sz="2000" dirty="0">
                <a:latin typeface="Times New Roman" pitchFamily="18" charset="0"/>
                <a:ea typeface="SimSun" pitchFamily="2" charset="-122"/>
              </a:rPr>
              <a:t>pákový poměr  = ----------------------------------------- * 100 (%)</a:t>
            </a:r>
          </a:p>
          <a:p>
            <a:r>
              <a:rPr lang="cs-CZ" altLang="zh-CN" sz="2000" dirty="0">
                <a:latin typeface="Times New Roman" pitchFamily="18" charset="0"/>
                <a:ea typeface="SimSun" pitchFamily="2" charset="-122"/>
              </a:rPr>
              <a:t>                             </a:t>
            </a:r>
            <a:r>
              <a:rPr lang="cs-CZ" altLang="zh-CN" sz="2000" dirty="0" err="1">
                <a:latin typeface="Times New Roman" pitchFamily="18" charset="0"/>
                <a:ea typeface="SimSun" pitchFamily="2" charset="-122"/>
              </a:rPr>
              <a:t>celk</a:t>
            </a:r>
            <a:r>
              <a:rPr lang="cs-CZ" altLang="zh-CN" sz="2000" dirty="0">
                <a:latin typeface="Times New Roman" pitchFamily="18" charset="0"/>
                <a:ea typeface="SimSun" pitchFamily="2" charset="-122"/>
              </a:rPr>
              <a:t>. míra expozic dané instituce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sp>
        <p:nvSpPr>
          <p:cNvPr id="9" name="Obdélník 8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ČNB: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Zpráva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o finanční stabilitě 2020/2021, s. 38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EDB4FB8-30EE-401A-B0C1-0B9BF29A5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9206"/>
            <a:ext cx="6624736" cy="6448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Vývoj kapitálové přiměřenosti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481399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200" dirty="0">
                <a:solidFill>
                  <a:srgbClr val="42607C"/>
                </a:solidFill>
              </a:rPr>
              <a:t>historie: ukazatel kapitál na celková aktiva</a:t>
            </a:r>
          </a:p>
          <a:p>
            <a:pPr eaLnBrk="1" hangingPunct="1">
              <a:lnSpc>
                <a:spcPct val="80000"/>
              </a:lnSpc>
            </a:pPr>
            <a:r>
              <a:rPr lang="cs-CZ" sz="2200" dirty="0">
                <a:solidFill>
                  <a:srgbClr val="42607C"/>
                </a:solidFill>
              </a:rPr>
              <a:t>v 60. letech zaveden v USA poměr kapitálu požadovaného regulátory a skutečného kapitálu</a:t>
            </a:r>
          </a:p>
          <a:p>
            <a:pPr eaLnBrk="1" hangingPunct="1">
              <a:lnSpc>
                <a:spcPct val="80000"/>
              </a:lnSpc>
            </a:pPr>
            <a:r>
              <a:rPr lang="cs-CZ" sz="2200" dirty="0">
                <a:solidFill>
                  <a:srgbClr val="42607C"/>
                </a:solidFill>
              </a:rPr>
              <a:t>ukazatel kapitál na rizikově vážená aktiva</a:t>
            </a:r>
          </a:p>
          <a:p>
            <a:pPr lvl="1">
              <a:lnSpc>
                <a:spcPct val="90000"/>
              </a:lnSpc>
            </a:pPr>
            <a:r>
              <a:rPr lang="cs-CZ" sz="1900" dirty="0">
                <a:solidFill>
                  <a:srgbClr val="42607C"/>
                </a:solidFill>
              </a:rPr>
              <a:t>r. 1988 – kapitálová přiměřenost dle Basilejského výboru pro bankovní dohled (</a:t>
            </a:r>
            <a:r>
              <a:rPr lang="cs-CZ" sz="1900" dirty="0" err="1">
                <a:solidFill>
                  <a:srgbClr val="42607C"/>
                </a:solidFill>
              </a:rPr>
              <a:t>Capital</a:t>
            </a:r>
            <a:r>
              <a:rPr lang="cs-CZ" sz="1900" dirty="0">
                <a:solidFill>
                  <a:srgbClr val="42607C"/>
                </a:solidFill>
              </a:rPr>
              <a:t> </a:t>
            </a:r>
            <a:r>
              <a:rPr lang="cs-CZ" sz="1900" dirty="0" err="1">
                <a:solidFill>
                  <a:srgbClr val="42607C"/>
                </a:solidFill>
              </a:rPr>
              <a:t>Accord</a:t>
            </a:r>
            <a:r>
              <a:rPr lang="cs-CZ" sz="1900" dirty="0">
                <a:solidFill>
                  <a:srgbClr val="42607C"/>
                </a:solidFill>
              </a:rPr>
              <a:t>) </a:t>
            </a:r>
          </a:p>
          <a:p>
            <a:pPr lvl="1">
              <a:lnSpc>
                <a:spcPct val="90000"/>
              </a:lnSpc>
            </a:pPr>
            <a:r>
              <a:rPr lang="cs-CZ" sz="1900" dirty="0">
                <a:solidFill>
                  <a:srgbClr val="42607C"/>
                </a:solidFill>
              </a:rPr>
              <a:t>r. 1989 - direktivy EU o solventním poměru</a:t>
            </a:r>
          </a:p>
          <a:p>
            <a:pPr eaLnBrk="1" hangingPunct="1">
              <a:lnSpc>
                <a:spcPct val="80000"/>
              </a:lnSpc>
            </a:pPr>
            <a:r>
              <a:rPr lang="cs-CZ" sz="2200" dirty="0">
                <a:solidFill>
                  <a:srgbClr val="42607C"/>
                </a:solidFill>
              </a:rPr>
              <a:t>postupně zahrnuto i tržní riziko</a:t>
            </a:r>
          </a:p>
          <a:p>
            <a:pPr lvl="1">
              <a:lnSpc>
                <a:spcPct val="90000"/>
              </a:lnSpc>
            </a:pPr>
            <a:r>
              <a:rPr lang="cs-CZ" sz="1900" dirty="0">
                <a:solidFill>
                  <a:srgbClr val="42607C"/>
                </a:solidFill>
              </a:rPr>
              <a:t>r. 1993 – direktiva EU o kapitálové přiměřenosti bank a investičních podniků</a:t>
            </a:r>
          </a:p>
          <a:p>
            <a:pPr lvl="1">
              <a:lnSpc>
                <a:spcPct val="90000"/>
              </a:lnSpc>
            </a:pPr>
            <a:r>
              <a:rPr lang="cs-CZ" sz="1900" dirty="0">
                <a:solidFill>
                  <a:srgbClr val="42607C"/>
                </a:solidFill>
              </a:rPr>
              <a:t>r. 1996 – dodatek ke </a:t>
            </a:r>
            <a:r>
              <a:rPr lang="cs-CZ" sz="1900" dirty="0" err="1">
                <a:solidFill>
                  <a:srgbClr val="42607C"/>
                </a:solidFill>
              </a:rPr>
              <a:t>Capital</a:t>
            </a:r>
            <a:r>
              <a:rPr lang="cs-CZ" sz="1900" dirty="0">
                <a:solidFill>
                  <a:srgbClr val="42607C"/>
                </a:solidFill>
              </a:rPr>
              <a:t> </a:t>
            </a:r>
            <a:r>
              <a:rPr lang="cs-CZ" sz="1900" dirty="0" err="1">
                <a:solidFill>
                  <a:srgbClr val="42607C"/>
                </a:solidFill>
              </a:rPr>
              <a:t>Accord</a:t>
            </a:r>
            <a:endParaRPr lang="cs-CZ" sz="1900" dirty="0">
              <a:solidFill>
                <a:srgbClr val="42607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2200" dirty="0">
                <a:solidFill>
                  <a:srgbClr val="42607C"/>
                </a:solidFill>
              </a:rPr>
              <a:t>poté zahrnuto i operační riziko</a:t>
            </a:r>
          </a:p>
          <a:p>
            <a:pPr lvl="1">
              <a:lnSpc>
                <a:spcPct val="90000"/>
              </a:lnSpc>
            </a:pPr>
            <a:r>
              <a:rPr lang="cs-CZ" sz="1900" dirty="0">
                <a:solidFill>
                  <a:srgbClr val="42607C"/>
                </a:solidFill>
              </a:rPr>
              <a:t>Basel II </a:t>
            </a:r>
          </a:p>
          <a:p>
            <a:pPr eaLnBrk="1" hangingPunct="1">
              <a:lnSpc>
                <a:spcPct val="80000"/>
              </a:lnSpc>
            </a:pPr>
            <a:r>
              <a:rPr lang="cs-CZ" sz="2200" dirty="0">
                <a:solidFill>
                  <a:srgbClr val="42607C"/>
                </a:solidFill>
              </a:rPr>
              <a:t>nově kapitálové rezervy</a:t>
            </a:r>
          </a:p>
          <a:p>
            <a:pPr lvl="1">
              <a:lnSpc>
                <a:spcPct val="90000"/>
              </a:lnSpc>
            </a:pPr>
            <a:r>
              <a:rPr lang="cs-CZ" sz="1900" dirty="0" err="1">
                <a:solidFill>
                  <a:srgbClr val="42607C"/>
                </a:solidFill>
              </a:rPr>
              <a:t>Basel</a:t>
            </a:r>
            <a:r>
              <a:rPr lang="cs-CZ" sz="1900" dirty="0">
                <a:solidFill>
                  <a:srgbClr val="42607C"/>
                </a:solidFill>
              </a:rPr>
              <a:t> III</a:t>
            </a:r>
          </a:p>
          <a:p>
            <a:pPr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další změna pravidel</a:t>
            </a:r>
          </a:p>
          <a:p>
            <a:pPr lvl="1">
              <a:lnSpc>
                <a:spcPct val="90000"/>
              </a:lnSpc>
            </a:pPr>
            <a:r>
              <a:rPr lang="cs-CZ" sz="1900" dirty="0" err="1">
                <a:solidFill>
                  <a:srgbClr val="42607C"/>
                </a:solidFill>
              </a:rPr>
              <a:t>Basel</a:t>
            </a:r>
            <a:r>
              <a:rPr lang="cs-CZ" sz="1900" dirty="0">
                <a:solidFill>
                  <a:srgbClr val="42607C"/>
                </a:solidFill>
              </a:rPr>
              <a:t> IV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Kapitálová přiměřenost zahrnující úvěrové riziko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Basel I: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proč byl vydán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kapitálová přiměřenost:</a:t>
            </a:r>
          </a:p>
          <a:p>
            <a:pPr lvl="1">
              <a:lnSpc>
                <a:spcPct val="90000"/>
              </a:lnSpc>
              <a:buNone/>
            </a:pPr>
            <a:r>
              <a:rPr lang="cs-CZ" dirty="0">
                <a:solidFill>
                  <a:srgbClr val="42607C"/>
                </a:solidFill>
              </a:rPr>
              <a:t>                 </a:t>
            </a:r>
          </a:p>
          <a:p>
            <a:pPr lvl="1">
              <a:lnSpc>
                <a:spcPct val="90000"/>
              </a:lnSpc>
            </a:pPr>
            <a:endParaRPr lang="cs-CZ" dirty="0">
              <a:solidFill>
                <a:srgbClr val="42607C"/>
              </a:solidFill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rgbClr val="42607C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do konce r. 1992 měl poměr dosáhnout min. 8 %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problémy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00188" y="3357563"/>
            <a:ext cx="6913562" cy="1081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zh-CN" sz="1200" dirty="0">
                <a:latin typeface="Times New Roman" pitchFamily="18" charset="0"/>
              </a:rPr>
              <a:t>                            </a:t>
            </a:r>
            <a:r>
              <a:rPr lang="cs-CZ" altLang="zh-CN" sz="1200" dirty="0">
                <a:latin typeface="Times New Roman" pitchFamily="18" charset="0"/>
                <a:ea typeface="SimSun" pitchFamily="2" charset="-122"/>
              </a:rPr>
              <a:t>                                      </a:t>
            </a:r>
            <a:r>
              <a:rPr lang="cs-CZ" altLang="zh-CN" sz="2000" dirty="0">
                <a:latin typeface="Times New Roman" pitchFamily="18" charset="0"/>
                <a:ea typeface="SimSun" pitchFamily="2" charset="-122"/>
              </a:rPr>
              <a:t>tier 1 + tier 2 – </a:t>
            </a:r>
            <a:r>
              <a:rPr lang="cs-CZ" altLang="zh-CN" sz="2000" dirty="0" err="1">
                <a:latin typeface="Times New Roman" pitchFamily="18" charset="0"/>
                <a:ea typeface="SimSun" pitchFamily="2" charset="-122"/>
              </a:rPr>
              <a:t>odč</a:t>
            </a:r>
            <a:r>
              <a:rPr lang="cs-CZ" altLang="zh-CN" sz="2000" dirty="0">
                <a:latin typeface="Times New Roman" pitchFamily="18" charset="0"/>
                <a:ea typeface="SimSun" pitchFamily="2" charset="-122"/>
              </a:rPr>
              <a:t>. položky</a:t>
            </a:r>
          </a:p>
          <a:p>
            <a:r>
              <a:rPr lang="cs-CZ" altLang="zh-CN" sz="2000" dirty="0">
                <a:latin typeface="Times New Roman" pitchFamily="18" charset="0"/>
                <a:ea typeface="SimSun" pitchFamily="2" charset="-122"/>
              </a:rPr>
              <a:t>kapitál. přiměřenost  = ------------------------------------- * 100 (%)</a:t>
            </a:r>
          </a:p>
          <a:p>
            <a:r>
              <a:rPr lang="cs-CZ" altLang="zh-CN" sz="2000" dirty="0">
                <a:latin typeface="Times New Roman" pitchFamily="18" charset="0"/>
                <a:ea typeface="SimSun" pitchFamily="2" charset="-122"/>
              </a:rPr>
              <a:t>                                           rizikově vážená aktiva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Kapitálová přiměřenost zahrnující úvěrové riziko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direktivy: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vzápětí po Basel I vydala EU 2 direktivy:</a:t>
            </a: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1989: direktiva o vlastních zdrojích </a:t>
            </a: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1989: direktiva o solventním poměru </a:t>
            </a:r>
          </a:p>
          <a:p>
            <a:pPr lvl="3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banky v zemích EU měly do konce roku 1992 dosáhnout solventního poměru min. 8 %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obě direktivy se v podstatě shodují s Basel I a stejným způsobem řeší úvěrové riziko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Kapitálová přiměřenost zahrnující úvěrové a tržní riziko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CRD I - direktiva EU o kapitálové přiměřenosti investičních podniků a bank (r. 1993)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důvody vzniku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stanoví:</a:t>
            </a: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rámcovou kostru měření a monitorování tržních rizik</a:t>
            </a: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režim úvěrových angažovaností u tržních rizik</a:t>
            </a: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minimální kapitálové požadavky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rozlišuje bankovní a obchodní portfolio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novela v r. 1998 – CRD II</a:t>
            </a: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vnitřní modely bank, komoditní riziko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v aplikaci CRD rozdíly mezi zeměmi EU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Jak definovat kapitál potřebný na pokrytí ztrát?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4402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000" dirty="0">
                <a:solidFill>
                  <a:srgbClr val="42607C"/>
                </a:solidFill>
              </a:rPr>
              <a:t>koncepce ekonomického kapitálu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metoda </a:t>
            </a:r>
            <a:r>
              <a:rPr lang="cs-CZ" sz="2600" dirty="0" err="1">
                <a:solidFill>
                  <a:srgbClr val="42607C"/>
                </a:solidFill>
              </a:rPr>
              <a:t>CaR</a:t>
            </a:r>
            <a:endParaRPr lang="cs-CZ" sz="2600" dirty="0">
              <a:solidFill>
                <a:srgbClr val="42607C"/>
              </a:solidFill>
            </a:endParaRPr>
          </a:p>
          <a:p>
            <a:pPr lvl="2"/>
            <a:endParaRPr lang="cs-CZ" sz="800" dirty="0"/>
          </a:p>
          <a:p>
            <a:pPr eaLnBrk="1" hangingPunct="1">
              <a:lnSpc>
                <a:spcPct val="90000"/>
              </a:lnSpc>
            </a:pPr>
            <a:r>
              <a:rPr lang="cs-CZ" sz="3000" dirty="0">
                <a:solidFill>
                  <a:srgbClr val="42607C"/>
                </a:solidFill>
              </a:rPr>
              <a:t>koncepce regulovaného kapitálu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stanovit výši kapitálu dle požadavků regulátora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aktuální právní úprava v ČR: </a:t>
            </a:r>
          </a:p>
          <a:p>
            <a:pPr lvl="2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Vyhláška ČNB č. 163/2014 Sb., o výkonu činnosti bank, spořitelních a úvěrních družstev a obchodníků s cennými papíry </a:t>
            </a:r>
          </a:p>
          <a:p>
            <a:pPr lvl="2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Nařízení Evropského parlamentu a rady č. 575/2013 ze dne 26. června 2013 o obezřetnostních požadavcích na úvěrové instituce a investiční podniky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7AFF6-731A-42D4-AF01-AD87C632F3B8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Kapitálová přiměřenost zahrnující úvěrové a tržní riziko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dirty="0">
                <a:solidFill>
                  <a:srgbClr val="42607C"/>
                </a:solidFill>
              </a:rPr>
              <a:t>Basilejský výbor v r. 1996 – dodatek kapitálové přiměřenosti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obsahuje výpočet kapitálových požadavků na otevřené úrokové, akciové, měnové a komoditní pozice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rozlišují se dvě portfolia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kapitálový požadavek k tržnímu riziku je </a:t>
            </a:r>
            <a:r>
              <a:rPr lang="cs-CZ" sz="2400" dirty="0" err="1">
                <a:solidFill>
                  <a:srgbClr val="42607C"/>
                </a:solidFill>
              </a:rPr>
              <a:t>volatilnější</a:t>
            </a:r>
            <a:r>
              <a:rPr lang="cs-CZ" sz="2400" dirty="0">
                <a:solidFill>
                  <a:srgbClr val="42607C"/>
                </a:solidFill>
              </a:rPr>
              <a:t>, proto byl umožněn druh regulačního kapitálu tier 3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kapitálová přiměřenost:</a:t>
            </a:r>
          </a:p>
          <a:p>
            <a:pPr lvl="1">
              <a:lnSpc>
                <a:spcPct val="90000"/>
              </a:lnSpc>
              <a:buNone/>
            </a:pPr>
            <a:r>
              <a:rPr lang="cs-CZ" sz="2400" dirty="0">
                <a:solidFill>
                  <a:srgbClr val="42607C"/>
                </a:solidFill>
              </a:rPr>
              <a:t>      </a:t>
            </a:r>
          </a:p>
          <a:p>
            <a:pPr lvl="1">
              <a:lnSpc>
                <a:spcPct val="90000"/>
              </a:lnSpc>
            </a:pPr>
            <a:endParaRPr lang="cs-CZ" sz="2400" dirty="0">
              <a:solidFill>
                <a:srgbClr val="42607C"/>
              </a:solidFill>
            </a:endParaRPr>
          </a:p>
          <a:p>
            <a:pPr lvl="1">
              <a:lnSpc>
                <a:spcPct val="90000"/>
              </a:lnSpc>
            </a:pPr>
            <a:endParaRPr lang="cs-CZ" sz="2400" dirty="0">
              <a:solidFill>
                <a:srgbClr val="42607C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tržní riziko lze stanovit buď použitím standardní metody nebo na základě vnitřních modelů banky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31640" y="5013176"/>
            <a:ext cx="6335712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zh-CN" sz="1200" dirty="0">
                <a:latin typeface="Times New Roman" pitchFamily="18" charset="0"/>
              </a:rPr>
              <a:t>            </a:t>
            </a:r>
            <a:r>
              <a:rPr lang="cs-CZ" altLang="zh-CN" sz="1200" dirty="0">
                <a:latin typeface="Times New Roman" pitchFamily="18" charset="0"/>
                <a:ea typeface="SimSun" pitchFamily="2" charset="-122"/>
              </a:rPr>
              <a:t>                       </a:t>
            </a:r>
            <a:r>
              <a:rPr lang="cs-CZ" altLang="zh-CN" dirty="0">
                <a:latin typeface="Times New Roman" pitchFamily="18" charset="0"/>
                <a:ea typeface="SimSun" pitchFamily="2" charset="-122"/>
              </a:rPr>
              <a:t>tier 1 + tier 2 – </a:t>
            </a:r>
            <a:r>
              <a:rPr lang="cs-CZ" altLang="zh-CN" dirty="0" err="1">
                <a:latin typeface="Times New Roman" pitchFamily="18" charset="0"/>
                <a:ea typeface="SimSun" pitchFamily="2" charset="-122"/>
              </a:rPr>
              <a:t>odč.položky</a:t>
            </a:r>
            <a:r>
              <a:rPr lang="cs-CZ" altLang="zh-CN" dirty="0">
                <a:latin typeface="Times New Roman" pitchFamily="18" charset="0"/>
                <a:ea typeface="SimSun" pitchFamily="2" charset="-122"/>
              </a:rPr>
              <a:t> + využitý tier 3</a:t>
            </a:r>
          </a:p>
          <a:p>
            <a:r>
              <a:rPr lang="cs-CZ" altLang="zh-CN" dirty="0">
                <a:latin typeface="Times New Roman" pitchFamily="18" charset="0"/>
                <a:ea typeface="SimSun" pitchFamily="2" charset="-122"/>
              </a:rPr>
              <a:t>kap. přim. = -------------------------------------------------------- * 0,08</a:t>
            </a:r>
          </a:p>
          <a:p>
            <a:r>
              <a:rPr lang="cs-CZ" altLang="zh-CN" dirty="0">
                <a:latin typeface="Times New Roman" pitchFamily="18" charset="0"/>
                <a:ea typeface="SimSun" pitchFamily="2" charset="-122"/>
              </a:rPr>
              <a:t>                                  kapitálový požadavek A + B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Basel II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3000" dirty="0">
                <a:solidFill>
                  <a:srgbClr val="42607C"/>
                </a:solidFill>
              </a:rPr>
              <a:t>zahájení implementace NBCA v jednotlivých zemích: leden 2007 (v ČR červenec 2007)</a:t>
            </a:r>
          </a:p>
          <a:p>
            <a:pPr eaLnBrk="1" hangingPunct="1">
              <a:lnSpc>
                <a:spcPct val="80000"/>
              </a:lnSpc>
            </a:pPr>
            <a:r>
              <a:rPr lang="cs-CZ" sz="3000" dirty="0">
                <a:solidFill>
                  <a:srgbClr val="42607C"/>
                </a:solidFill>
              </a:rPr>
              <a:t>v EU pravidla promítnuta do direktivy (CRD III)</a:t>
            </a:r>
          </a:p>
          <a:p>
            <a:pPr eaLnBrk="1" hangingPunct="1">
              <a:lnSpc>
                <a:spcPct val="80000"/>
              </a:lnSpc>
            </a:pPr>
            <a:r>
              <a:rPr lang="cs-CZ" sz="3000" dirty="0">
                <a:solidFill>
                  <a:srgbClr val="42607C"/>
                </a:solidFill>
              </a:rPr>
              <a:t>kapitálová přiměřenost:</a:t>
            </a:r>
          </a:p>
          <a:p>
            <a:pPr eaLnBrk="1" hangingPunct="1">
              <a:lnSpc>
                <a:spcPct val="80000"/>
              </a:lnSpc>
            </a:pPr>
            <a:endParaRPr lang="cs-CZ" sz="3000" dirty="0">
              <a:solidFill>
                <a:srgbClr val="42607C"/>
              </a:solidFill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rgbClr val="42607C"/>
              </a:solidFill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rgbClr val="42607C"/>
              </a:solidFill>
            </a:endParaRPr>
          </a:p>
          <a:p>
            <a:pPr lvl="8">
              <a:lnSpc>
                <a:spcPct val="90000"/>
              </a:lnSpc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3000" dirty="0">
                <a:solidFill>
                  <a:srgbClr val="42607C"/>
                </a:solidFill>
              </a:rPr>
              <a:t>kapitálový požadavek k úvěrovému riziku</a:t>
            </a:r>
          </a:p>
          <a:p>
            <a:pPr lvl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standardizovaný přístup</a:t>
            </a:r>
          </a:p>
          <a:p>
            <a:pPr lvl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přístup IRB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27584" y="3789040"/>
            <a:ext cx="8126872" cy="12411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cs-CZ" altLang="zh-CN" sz="1200" dirty="0">
                <a:latin typeface="Times New Roman" pitchFamily="18" charset="0"/>
              </a:rPr>
              <a:t>                                        </a:t>
            </a:r>
            <a:r>
              <a:rPr lang="cs-CZ" altLang="zh-CN" sz="1200" dirty="0">
                <a:latin typeface="Times New Roman" pitchFamily="18" charset="0"/>
                <a:ea typeface="SimSun" pitchFamily="2" charset="-122"/>
              </a:rPr>
              <a:t>                                               </a:t>
            </a:r>
            <a:r>
              <a:rPr lang="cs-CZ" altLang="zh-CN" sz="2400" dirty="0">
                <a:latin typeface="Times New Roman" pitchFamily="18" charset="0"/>
                <a:ea typeface="SimSun" pitchFamily="2" charset="-122"/>
              </a:rPr>
              <a:t>tier 1 + tier 2 – </a:t>
            </a:r>
            <a:r>
              <a:rPr lang="cs-CZ" altLang="zh-CN" sz="2400" dirty="0" err="1">
                <a:latin typeface="Times New Roman" pitchFamily="18" charset="0"/>
                <a:ea typeface="SimSun" pitchFamily="2" charset="-122"/>
              </a:rPr>
              <a:t>odč.pol</a:t>
            </a:r>
            <a:r>
              <a:rPr lang="cs-CZ" altLang="zh-CN" sz="2400" dirty="0">
                <a:latin typeface="Times New Roman" pitchFamily="18" charset="0"/>
                <a:ea typeface="SimSun" pitchFamily="2" charset="-122"/>
              </a:rPr>
              <a:t>. + tier 3</a:t>
            </a:r>
          </a:p>
          <a:p>
            <a:pPr algn="just"/>
            <a:r>
              <a:rPr lang="cs-CZ" altLang="zh-CN" sz="2400" dirty="0">
                <a:latin typeface="Times New Roman" pitchFamily="18" charset="0"/>
                <a:ea typeface="SimSun" pitchFamily="2" charset="-122"/>
              </a:rPr>
              <a:t>Kap.přiměř. =  0,08 *  --------------------------------------------------</a:t>
            </a:r>
          </a:p>
          <a:p>
            <a:r>
              <a:rPr lang="cs-CZ" altLang="zh-CN" sz="2400" dirty="0">
                <a:latin typeface="Times New Roman" pitchFamily="18" charset="0"/>
                <a:ea typeface="SimSun" pitchFamily="2" charset="-122"/>
              </a:rPr>
              <a:t>                                        kap.požadavek k úvěr.,trž.,oper.riziku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Basel II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9797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dirty="0">
                <a:solidFill>
                  <a:srgbClr val="42607C"/>
                </a:solidFill>
              </a:rPr>
              <a:t>kapitálový požadavek k tržnímu riziku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standardní metoda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vlastní modely banky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>
                <a:solidFill>
                  <a:srgbClr val="42607C"/>
                </a:solidFill>
              </a:rPr>
              <a:t>kapitálový požadavek k operačnímu riziku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přístup základního indikátoru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standardizovaný přístup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alternativní standardizovaný přístup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pokročilý přístup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>
                <a:solidFill>
                  <a:srgbClr val="42607C"/>
                </a:solidFill>
              </a:rPr>
              <a:t>výhody: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lépe řízeným bankám mělo stačit méně kapitálu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Basel I požadoval leckdy více kapitálu než by požadoval trh</a:t>
            </a:r>
          </a:p>
          <a:p>
            <a:pPr marL="342900" lvl="1" indent="-3429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dirty="0">
                <a:solidFill>
                  <a:srgbClr val="42607C"/>
                </a:solidFill>
              </a:rPr>
              <a:t>problémy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Basel III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363272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500" dirty="0">
                <a:solidFill>
                  <a:srgbClr val="42607C"/>
                </a:solidFill>
              </a:rPr>
              <a:t>zaveden s cílem ještě více zlepšit odolnost bank v krizových situacích prostřednictvím dalšího zpřísnění požadavků na kap. přiměřenost a na kvalitativní prvky řízení bank</a:t>
            </a:r>
          </a:p>
          <a:p>
            <a:pPr eaLnBrk="1" hangingPunct="1">
              <a:lnSpc>
                <a:spcPct val="80000"/>
              </a:lnSpc>
            </a:pPr>
            <a:r>
              <a:rPr lang="cs-CZ" sz="2500" dirty="0">
                <a:solidFill>
                  <a:srgbClr val="42607C"/>
                </a:solidFill>
              </a:rPr>
              <a:t>zaváděno postupně od ledna 2014</a:t>
            </a:r>
          </a:p>
          <a:p>
            <a:pPr eaLnBrk="1" hangingPunct="1">
              <a:lnSpc>
                <a:spcPct val="80000"/>
              </a:lnSpc>
            </a:pPr>
            <a:r>
              <a:rPr lang="cs-CZ" sz="2500" dirty="0">
                <a:solidFill>
                  <a:srgbClr val="42607C"/>
                </a:solidFill>
              </a:rPr>
              <a:t>v EU pravidla promítnuta do direktivy CRD IV </a:t>
            </a:r>
            <a:r>
              <a:rPr lang="cs-CZ" sz="2200" dirty="0">
                <a:solidFill>
                  <a:srgbClr val="42607C"/>
                </a:solidFill>
              </a:rPr>
              <a:t>(Směrnice Evropského parlamentu a Rady 2013/36/EU ze dne 26. června 2013 o přístupu k činnosti úvěrových institucí a o obezřetnostním dohledu nad úvěrovými institucemi a investičními podniky)</a:t>
            </a:r>
          </a:p>
          <a:p>
            <a:pPr eaLnBrk="1" hangingPunct="1">
              <a:lnSpc>
                <a:spcPct val="80000"/>
              </a:lnSpc>
            </a:pPr>
            <a:r>
              <a:rPr lang="cs-CZ" sz="2600" dirty="0">
                <a:solidFill>
                  <a:srgbClr val="42607C"/>
                </a:solidFill>
              </a:rPr>
              <a:t>hlavní změny:</a:t>
            </a:r>
          </a:p>
          <a:p>
            <a:pPr lvl="1"/>
            <a:r>
              <a:rPr lang="cs-CZ" sz="2200" dirty="0">
                <a:solidFill>
                  <a:srgbClr val="42607C"/>
                </a:solidFill>
              </a:rPr>
              <a:t>původní kapitál tier 1 tvoří nejdůležitější část kapitálu</a:t>
            </a:r>
          </a:p>
          <a:p>
            <a:pPr lvl="1"/>
            <a:r>
              <a:rPr lang="cs-CZ" sz="2200" dirty="0">
                <a:solidFill>
                  <a:srgbClr val="42607C"/>
                </a:solidFill>
              </a:rPr>
              <a:t>zrušila se složka kapitálu určeného pro krytí tržního rizika tier 3</a:t>
            </a:r>
          </a:p>
          <a:p>
            <a:pPr lvl="1"/>
            <a:r>
              <a:rPr lang="cs-CZ" sz="2200" dirty="0">
                <a:solidFill>
                  <a:srgbClr val="42607C"/>
                </a:solidFill>
              </a:rPr>
              <a:t>kapitálové polštáře (rezervy)</a:t>
            </a:r>
          </a:p>
          <a:p>
            <a:pPr lvl="1"/>
            <a:r>
              <a:rPr lang="cs-CZ" sz="2200" dirty="0">
                <a:solidFill>
                  <a:srgbClr val="42607C"/>
                </a:solidFill>
              </a:rPr>
              <a:t>pákový poměr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440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BIS: Basel III Monitoring Report,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December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2017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171203" cy="401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BIS: Basel III Monitoring Report,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December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2017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>
                <a:solidFill>
                  <a:schemeClr val="bg1"/>
                </a:solidFill>
              </a:rPr>
              <a:t>Basel</a:t>
            </a:r>
            <a:r>
              <a:rPr lang="cs-CZ" dirty="0">
                <a:solidFill>
                  <a:schemeClr val="bg1"/>
                </a:solidFill>
              </a:rPr>
              <a:t> IV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>
                <a:solidFill>
                  <a:srgbClr val="42607C"/>
                </a:solidFill>
              </a:rPr>
              <a:t>nová pravidla pro výpočet kapitálu na krytí operačního rizika (revidovaný standardizovaný přístup) a úvěrového rizika</a:t>
            </a:r>
          </a:p>
          <a:p>
            <a:pPr eaLnBrk="1" hangingPunct="1">
              <a:defRPr/>
            </a:pPr>
            <a:r>
              <a:rPr lang="cs-CZ" sz="2800" dirty="0">
                <a:solidFill>
                  <a:srgbClr val="42607C"/>
                </a:solidFill>
              </a:rPr>
              <a:t>pravidla by měla platit od 1. ledna 2023</a:t>
            </a:r>
          </a:p>
          <a:p>
            <a:pPr eaLnBrk="1" hangingPunct="1">
              <a:defRPr/>
            </a:pPr>
            <a:r>
              <a:rPr lang="cs-CZ" sz="2800" dirty="0">
                <a:solidFill>
                  <a:srgbClr val="42607C"/>
                </a:solidFill>
              </a:rPr>
              <a:t>pro úvěrové riziko to znamená:</a:t>
            </a:r>
          </a:p>
          <a:p>
            <a:pPr lvl="1" eaLnBrk="1" hangingPunct="1">
              <a:defRPr/>
            </a:pPr>
            <a:r>
              <a:rPr lang="cs-CZ" sz="2400" dirty="0">
                <a:solidFill>
                  <a:srgbClr val="42607C"/>
                </a:solidFill>
              </a:rPr>
              <a:t>standardizovaný přístup:</a:t>
            </a:r>
          </a:p>
          <a:p>
            <a:pPr lvl="2" eaLnBrk="1" hangingPunct="1">
              <a:defRPr/>
            </a:pPr>
            <a:r>
              <a:rPr lang="cs-CZ" sz="2000" dirty="0">
                <a:solidFill>
                  <a:srgbClr val="42607C"/>
                </a:solidFill>
              </a:rPr>
              <a:t>zavádí více druhů protistran, pozice u hypoték zohledňují LTV, úvěry z kreditních karet zohledňují chování zákazníka,…</a:t>
            </a:r>
          </a:p>
          <a:p>
            <a:pPr lvl="1" eaLnBrk="1" hangingPunct="1">
              <a:defRPr/>
            </a:pPr>
            <a:r>
              <a:rPr lang="cs-CZ" sz="2400" dirty="0">
                <a:solidFill>
                  <a:srgbClr val="42607C"/>
                </a:solidFill>
              </a:rPr>
              <a:t>IRB přístup:</a:t>
            </a:r>
          </a:p>
          <a:p>
            <a:pPr lvl="2" eaLnBrk="1" hangingPunct="1">
              <a:defRPr/>
            </a:pPr>
            <a:r>
              <a:rPr lang="cs-CZ" sz="2000" dirty="0">
                <a:solidFill>
                  <a:srgbClr val="42607C"/>
                </a:solidFill>
              </a:rPr>
              <a:t>zavádí restrikce, kdy lze IRB přístup použít a kdy ne; zavádí hraniční hodnoty PD a LGD pro vybraná portfolia</a:t>
            </a:r>
          </a:p>
          <a:p>
            <a:pPr eaLnBrk="1" hangingPunct="1"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defRPr/>
            </a:pPr>
            <a:endParaRPr lang="cs-CZ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Makroekonomické dopady kapitálové přiměřenosti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reakce bank na kapitálovou přiměřenost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dopad kapitálové přiměřenosti na HDP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dopad kapitálové přiměřenosti na dlouhodobou konkurenceschopnost bank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46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Reakce bank na kapitálovou přiměřenost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reakce bank na kapitálové požadavky závisí na: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fázi ekonomického cyklu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finanční situaci banky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po zavedení kapitálové přiměřenosti došlo ke značnému zvýšení kapitálové přiměřenosti – průměr v zemích G-10 se zvýšil z 9,3 % v r. 1988 na 9,6 % v r. 1992 a 11,2 % v r. 1996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rozdílné závěry při zkoumání toho, jak banky korigují své rozvahy při zavedení regulace kapitálu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kapitálová přiměřenost působí procyklicky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Dopad kapitálové přiměřenosti na HDP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kapitálové požadavky někdy snižují růst úvěrů nebo dokonce jejich objem, čímž způsobují credit crunch a tím negativně působí na reálnou ekonomiku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nejvíc jsou omezovány kapitálem v době recese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problém, pokud snížení bankovních úvěrů není zcela kompenzováno jinými zdroji financování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hlavně malé a střední firmy jsou vysoce závislé na úvěrech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Ekonomický kapitál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440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 err="1">
                <a:solidFill>
                  <a:srgbClr val="42607C"/>
                </a:solidFill>
              </a:rPr>
              <a:t>Capital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at</a:t>
            </a:r>
            <a:r>
              <a:rPr lang="cs-CZ" dirty="0">
                <a:solidFill>
                  <a:srgbClr val="42607C"/>
                </a:solidFill>
              </a:rPr>
              <a:t> Risk: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err="1">
                <a:solidFill>
                  <a:srgbClr val="42607C"/>
                </a:solidFill>
              </a:rPr>
              <a:t>CaR</a:t>
            </a:r>
            <a:r>
              <a:rPr lang="cs-CZ" dirty="0">
                <a:solidFill>
                  <a:srgbClr val="42607C"/>
                </a:solidFill>
              </a:rPr>
              <a:t> = kapitál potřebný na pokrytí ztrát na dané hladině významnosti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východisko: 3 typy potenciálních ztrát:</a:t>
            </a: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očekávaná = průměrná</a:t>
            </a: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neočekávaná = </a:t>
            </a:r>
            <a:r>
              <a:rPr lang="cs-CZ" dirty="0" err="1">
                <a:solidFill>
                  <a:srgbClr val="42607C"/>
                </a:solidFill>
              </a:rPr>
              <a:t>VaR</a:t>
            </a:r>
            <a:endParaRPr lang="cs-CZ" dirty="0">
              <a:solidFill>
                <a:srgbClr val="42607C"/>
              </a:solidFill>
            </a:endParaRP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výjimečná 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hladina významnosti = pravděpodobnost úpadku banky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A4DCA-5EC7-47DB-9806-F51078502CA0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Dopad kap. přiměřenosti na </a:t>
            </a:r>
            <a:r>
              <a:rPr lang="cs-CZ" dirty="0" err="1">
                <a:solidFill>
                  <a:schemeClr val="bg1"/>
                </a:solidFill>
              </a:rPr>
              <a:t>dldob</a:t>
            </a:r>
            <a:r>
              <a:rPr lang="cs-CZ" dirty="0">
                <a:solidFill>
                  <a:schemeClr val="bg1"/>
                </a:solidFill>
              </a:rPr>
              <a:t>. konkurenceschopnost bank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jde hlavně o to: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zda banky nejsou znevýhodněny v porovnání s investičními podniky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zda není ovlivněna celková ziskovost bank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zda kapitálová přiměřenost vyrovnává podmínky působení bank na mezinárodním trhu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cs-CZ" sz="4400">
              <a:solidFill>
                <a:srgbClr val="42607C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cs-CZ" sz="4400">
                <a:solidFill>
                  <a:srgbClr val="42607C"/>
                </a:solidFill>
              </a:rPr>
              <a:t>M Ě J T E   S E   H E Z K Y</a:t>
            </a:r>
          </a:p>
          <a:p>
            <a:pPr algn="ctr" eaLnBrk="1" hangingPunct="1">
              <a:buFont typeface="Arial" charset="0"/>
              <a:buNone/>
            </a:pPr>
            <a:r>
              <a:rPr lang="cs-CZ" sz="6000">
                <a:solidFill>
                  <a:srgbClr val="42607C"/>
                </a:solidFill>
                <a:sym typeface="Wingdings" pitchFamily="2" charset="2"/>
              </a:rPr>
              <a:t>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3C554-0A28-425E-BEFF-0E8D1080A977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>
                <a:solidFill>
                  <a:schemeClr val="bg1"/>
                </a:solidFill>
              </a:rPr>
              <a:t>Capital</a:t>
            </a:r>
            <a:r>
              <a:rPr lang="cs-CZ" dirty="0">
                <a:solidFill>
                  <a:schemeClr val="bg1"/>
                </a:solidFill>
              </a:rPr>
              <a:t> at Risk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85C04-5D28-415B-86CA-2B3E2377A0BD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5900"/>
            <a:ext cx="8629651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85C04-5D28-415B-86CA-2B3E2377A0BD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6" name="Obdélník 5"/>
          <p:cNvSpPr/>
          <p:nvPr/>
        </p:nvSpPr>
        <p:spPr>
          <a:xfrm>
            <a:off x="0" y="6150114"/>
            <a:ext cx="8388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dirty="0" err="1">
                <a:solidFill>
                  <a:srgbClr val="42607C"/>
                </a:solidFill>
                <a:latin typeface="+mn-lt"/>
              </a:rPr>
              <a:t>McKinsey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(2011): The use of economic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capital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in performance management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for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banks: a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perspective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.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McKinsey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Working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Papers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on Risk,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Number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24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15256" t="22747" r="32234" b="15311"/>
          <a:stretch>
            <a:fillRect/>
          </a:stretch>
        </p:blipFill>
        <p:spPr bwMode="auto">
          <a:xfrm>
            <a:off x="0" y="-1"/>
            <a:ext cx="9142083" cy="606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435280" cy="4189412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3200" dirty="0">
                <a:solidFill>
                  <a:srgbClr val="42607C"/>
                </a:solidFill>
              </a:rPr>
              <a:t>lze pro účely výpočtu kapitálového požadavku:</a:t>
            </a:r>
          </a:p>
          <a:p>
            <a:pPr marL="742950" lvl="2" indent="-342900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s využitím pokročilých přístupů</a:t>
            </a:r>
          </a:p>
          <a:p>
            <a:pPr marL="742950" lvl="2" indent="-342900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pokud to schválí ČNB a jsou splněny požadavky dané Nařízením Evropského parlamentu a rady č. 575/2013 ze dne 26. června 2013 o </a:t>
            </a:r>
            <a:r>
              <a:rPr lang="cs-CZ" dirty="0" err="1">
                <a:solidFill>
                  <a:srgbClr val="42607C"/>
                </a:solidFill>
              </a:rPr>
              <a:t>obezřetnostních</a:t>
            </a:r>
            <a:r>
              <a:rPr lang="cs-CZ" dirty="0">
                <a:solidFill>
                  <a:srgbClr val="42607C"/>
                </a:solidFill>
              </a:rPr>
              <a:t> požadavcích na úvěrové instituce a investiční podniky</a:t>
            </a:r>
          </a:p>
          <a:p>
            <a:pPr marL="1200150" lvl="3" indent="-342900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viz přednáška Metody měření finančních rizik – obecné požadavky, zásady výpočtu </a:t>
            </a:r>
            <a:r>
              <a:rPr lang="cs-CZ" dirty="0" err="1">
                <a:solidFill>
                  <a:srgbClr val="42607C"/>
                </a:solidFill>
              </a:rPr>
              <a:t>VaR</a:t>
            </a:r>
            <a:r>
              <a:rPr lang="cs-CZ" dirty="0">
                <a:solidFill>
                  <a:srgbClr val="42607C"/>
                </a:solidFill>
              </a:rPr>
              <a:t> a stresové </a:t>
            </a:r>
            <a:r>
              <a:rPr lang="cs-CZ" dirty="0" err="1">
                <a:solidFill>
                  <a:srgbClr val="42607C"/>
                </a:solidFill>
              </a:rPr>
              <a:t>VaR</a:t>
            </a:r>
            <a:r>
              <a:rPr lang="cs-CZ" dirty="0">
                <a:solidFill>
                  <a:srgbClr val="42607C"/>
                </a:solidFill>
              </a:rPr>
              <a:t>, požadavky na měření rizika, kvalitativní požadavky, stresové a zpětné testování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2CA47-C72F-4E61-94DD-0C0B8E88820A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Možnosti využití ekonomického kapitálu v ČR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Regulovaný kapitál v ČR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EED26-9E3B-4268-A735-99E1D9ECA34C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443951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dle Nařízení Evropského parlamentu a rady č. 575/2013 ze dne 26. června 2013 o </a:t>
            </a:r>
            <a:r>
              <a:rPr lang="cs-CZ" sz="2400" dirty="0" err="1">
                <a:solidFill>
                  <a:srgbClr val="42607C"/>
                </a:solidFill>
              </a:rPr>
              <a:t>obezřetnostních</a:t>
            </a:r>
            <a:r>
              <a:rPr lang="cs-CZ" sz="2400" dirty="0">
                <a:solidFill>
                  <a:srgbClr val="42607C"/>
                </a:solidFill>
              </a:rPr>
              <a:t> požadavcích na úvěrové instituce a investiční podniky: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kapitál banky = kapitál </a:t>
            </a:r>
            <a:r>
              <a:rPr lang="cs-CZ" sz="2200" dirty="0" err="1">
                <a:solidFill>
                  <a:srgbClr val="42607C"/>
                </a:solidFill>
              </a:rPr>
              <a:t>tier</a:t>
            </a:r>
            <a:r>
              <a:rPr lang="cs-CZ" sz="2200" dirty="0">
                <a:solidFill>
                  <a:srgbClr val="42607C"/>
                </a:solidFill>
              </a:rPr>
              <a:t> 1 + kapitál </a:t>
            </a:r>
            <a:r>
              <a:rPr lang="cs-CZ" sz="2200" dirty="0" err="1">
                <a:solidFill>
                  <a:srgbClr val="42607C"/>
                </a:solidFill>
              </a:rPr>
              <a:t>tier</a:t>
            </a:r>
            <a:r>
              <a:rPr lang="cs-CZ" sz="2200" dirty="0">
                <a:solidFill>
                  <a:srgbClr val="42607C"/>
                </a:solidFill>
              </a:rPr>
              <a:t> 2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pro účely limitů úvěrové angažovanosti se pracuje s pojmem použitelný kapitál, kde platí limit: kapitál </a:t>
            </a:r>
            <a:r>
              <a:rPr lang="cs-CZ" sz="2000" dirty="0" err="1">
                <a:solidFill>
                  <a:srgbClr val="42607C"/>
                </a:solidFill>
              </a:rPr>
              <a:t>tier</a:t>
            </a:r>
            <a:r>
              <a:rPr lang="cs-CZ" sz="2000" dirty="0">
                <a:solidFill>
                  <a:srgbClr val="42607C"/>
                </a:solidFill>
              </a:rPr>
              <a:t> 2 lze uplatnit maximálně do 1/3 kapitálu </a:t>
            </a:r>
            <a:r>
              <a:rPr lang="cs-CZ" sz="2000" dirty="0" err="1">
                <a:solidFill>
                  <a:srgbClr val="42607C"/>
                </a:solidFill>
              </a:rPr>
              <a:t>tier</a:t>
            </a:r>
            <a:r>
              <a:rPr lang="cs-CZ" sz="2000" dirty="0">
                <a:solidFill>
                  <a:srgbClr val="42607C"/>
                </a:solidFill>
              </a:rPr>
              <a:t> 1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pro kapitálovou přiměřenost tento limit neplatí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banka musí splňovat tyto požadavky na kapitál: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poměr kmenového kapitálu </a:t>
            </a:r>
            <a:r>
              <a:rPr lang="cs-CZ" sz="2000" dirty="0" err="1">
                <a:solidFill>
                  <a:srgbClr val="42607C"/>
                </a:solidFill>
              </a:rPr>
              <a:t>tier</a:t>
            </a:r>
            <a:r>
              <a:rPr lang="cs-CZ" sz="2000" dirty="0">
                <a:solidFill>
                  <a:srgbClr val="42607C"/>
                </a:solidFill>
              </a:rPr>
              <a:t> 1 ve výši 4,5 %</a:t>
            </a:r>
          </a:p>
          <a:p>
            <a:pPr lvl="2" eaLnBrk="1" hangingPunct="1">
              <a:lnSpc>
                <a:spcPct val="90000"/>
              </a:lnSpc>
              <a:buClr>
                <a:schemeClr val="accent1"/>
              </a:buClr>
              <a:defRPr/>
            </a:pPr>
            <a:r>
              <a:rPr lang="cs-CZ" sz="2000" dirty="0">
                <a:solidFill>
                  <a:srgbClr val="42607C"/>
                </a:solidFill>
              </a:rPr>
              <a:t>kapitálový poměr </a:t>
            </a:r>
            <a:r>
              <a:rPr lang="cs-CZ" sz="2000" dirty="0" err="1">
                <a:solidFill>
                  <a:srgbClr val="42607C"/>
                </a:solidFill>
              </a:rPr>
              <a:t>tier</a:t>
            </a:r>
            <a:r>
              <a:rPr lang="cs-CZ" sz="2000" dirty="0">
                <a:solidFill>
                  <a:srgbClr val="42607C"/>
                </a:solidFill>
              </a:rPr>
              <a:t> 1 ve výši 6 %</a:t>
            </a:r>
          </a:p>
          <a:p>
            <a:pPr lvl="2" eaLnBrk="1" hangingPunct="1">
              <a:lnSpc>
                <a:spcPct val="90000"/>
              </a:lnSpc>
              <a:buClr>
                <a:schemeClr val="accent1"/>
              </a:buClr>
              <a:defRPr/>
            </a:pPr>
            <a:r>
              <a:rPr lang="cs-CZ" sz="2000" dirty="0">
                <a:solidFill>
                  <a:srgbClr val="42607C"/>
                </a:solidFill>
              </a:rPr>
              <a:t>celkový kapitálový poměr ve výši 8 %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Regulovaný kapitál v ČR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EED26-9E3B-4268-A735-99E1D9ECA34C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179512" y="1988840"/>
            <a:ext cx="7200800" cy="462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4260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celkový objem rizikové expozice zahrnuje:</a:t>
            </a:r>
          </a:p>
          <a:p>
            <a:pPr marL="1257300" marR="0" lvl="2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4260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rizikově vážené expozice pro úvěrové riziko a riziko rozmělnění</a:t>
            </a:r>
          </a:p>
          <a:p>
            <a:pPr marL="1257300" marR="0" lvl="2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4260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požadavky na kapitál pro poziční riziko obchodního portfolia banky a pro velké expozice přesahující limity</a:t>
            </a:r>
          </a:p>
          <a:p>
            <a:pPr marL="1257300" marR="0" lvl="2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4260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požadavky na kapitál k měnovému, vypořádacímu a komoditnímu riziku</a:t>
            </a:r>
          </a:p>
          <a:p>
            <a:pPr marL="1257300" marR="0" lvl="2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4260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požadavky na kapitál k riziku úvěrových úprav v ocenění nástrojů OTC derivátů</a:t>
            </a:r>
          </a:p>
          <a:p>
            <a:pPr marL="1257300" marR="0" lvl="2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4260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požadavky na kapitál k operačnímu riziku</a:t>
            </a:r>
          </a:p>
          <a:p>
            <a:pPr marL="1257300" marR="0" lvl="2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4260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objemy rizikově vážených expozic pro riziko protistrany</a:t>
            </a:r>
          </a:p>
        </p:txBody>
      </p:sp>
      <p:sp>
        <p:nvSpPr>
          <p:cNvPr id="6" name="Pravá složená závorka 5"/>
          <p:cNvSpPr/>
          <p:nvPr/>
        </p:nvSpPr>
        <p:spPr>
          <a:xfrm>
            <a:off x="7308304" y="3060840"/>
            <a:ext cx="432048" cy="1952335"/>
          </a:xfrm>
          <a:prstGeom prst="rightBrace">
            <a:avLst>
              <a:gd name="adj1" fmla="val 35404"/>
              <a:gd name="adj2" fmla="val 50000"/>
            </a:avLst>
          </a:prstGeom>
          <a:ln>
            <a:solidFill>
              <a:srgbClr val="4260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812360" y="3529175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42607C"/>
                </a:solidFill>
                <a:latin typeface="+mn-lt"/>
              </a:rPr>
              <a:t>násobí se číslem 12,5 (b-e)</a:t>
            </a:r>
          </a:p>
        </p:txBody>
      </p:sp>
    </p:spTree>
    <p:extLst>
      <p:ext uri="{BB962C8B-B14F-4D97-AF65-F5344CB8AC3E}">
        <p14:creationId xmlns:p14="http://schemas.microsoft.com/office/powerpoint/2010/main" val="44881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5" grpId="0"/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1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</Template>
  <TotalTime>19171</TotalTime>
  <Words>2122</Words>
  <Application>Microsoft Office PowerPoint</Application>
  <PresentationFormat>Předvádění na obrazovce (4:3)</PresentationFormat>
  <Paragraphs>269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8" baseType="lpstr">
      <vt:lpstr>宋体</vt:lpstr>
      <vt:lpstr>宋体</vt:lpstr>
      <vt:lpstr>Arial</vt:lpstr>
      <vt:lpstr>Calibri</vt:lpstr>
      <vt:lpstr>Times New Roman</vt:lpstr>
      <vt:lpstr>Wingdings</vt:lpstr>
      <vt:lpstr>117</vt:lpstr>
      <vt:lpstr>Kapitálová přiměřenost</vt:lpstr>
      <vt:lpstr>Význam kapitálové přiměřenosti</vt:lpstr>
      <vt:lpstr>Jak definovat kapitál potřebný na pokrytí ztrát?</vt:lpstr>
      <vt:lpstr>Ekonomický kapitál</vt:lpstr>
      <vt:lpstr>Capital at Risk</vt:lpstr>
      <vt:lpstr>Prezentace aplikace PowerPoint</vt:lpstr>
      <vt:lpstr>Možnosti využití ekonomického kapitálu v ČR</vt:lpstr>
      <vt:lpstr>Regulovaný kapitál v ČR</vt:lpstr>
      <vt:lpstr>Regulovaný kapitál v ČR (2)</vt:lpstr>
      <vt:lpstr>Kapitál tier 1</vt:lpstr>
      <vt:lpstr>Kapitál tier 2</vt:lpstr>
      <vt:lpstr>Kapitálová vybavenost českého bankovního sektoru</vt:lpstr>
      <vt:lpstr>Prezentace aplikace PowerPoint</vt:lpstr>
      <vt:lpstr>Prezentace aplikace PowerPoint</vt:lpstr>
      <vt:lpstr>Kapitálový požadavek Pilíře 2  a kapitálové rezervy</vt:lpstr>
      <vt:lpstr>Prezentace aplikace PowerPoint</vt:lpstr>
      <vt:lpstr>Prezentace aplikace PowerPoint</vt:lpstr>
      <vt:lpstr>Prezentace aplikace PowerPoint</vt:lpstr>
      <vt:lpstr>Sazby proticyklické kapitálové rezervy (CCyB) v Evropě </vt:lpstr>
      <vt:lpstr>Prezentace aplikace PowerPoint</vt:lpstr>
      <vt:lpstr>Prezentace aplikace PowerPoint</vt:lpstr>
      <vt:lpstr>Příklad</vt:lpstr>
      <vt:lpstr>Příklad</vt:lpstr>
      <vt:lpstr>Pákový poměr</vt:lpstr>
      <vt:lpstr>Prezentace aplikace PowerPoint</vt:lpstr>
      <vt:lpstr>Vývoj kapitálové přiměřenosti</vt:lpstr>
      <vt:lpstr>Kapitálová přiměřenost zahrnující úvěrové riziko (1)</vt:lpstr>
      <vt:lpstr>Kapitálová přiměřenost zahrnující úvěrové riziko (2)</vt:lpstr>
      <vt:lpstr>Kapitálová přiměřenost zahrnující úvěrové a tržní riziko (1)</vt:lpstr>
      <vt:lpstr>Kapitálová přiměřenost zahrnující úvěrové a tržní riziko (2)</vt:lpstr>
      <vt:lpstr>Basel II (1)</vt:lpstr>
      <vt:lpstr>Basel II (2)</vt:lpstr>
      <vt:lpstr>Basel III</vt:lpstr>
      <vt:lpstr>Prezentace aplikace PowerPoint</vt:lpstr>
      <vt:lpstr>Prezentace aplikace PowerPoint</vt:lpstr>
      <vt:lpstr>Basel IV</vt:lpstr>
      <vt:lpstr>Makroekonomické dopady kapitálové přiměřenosti</vt:lpstr>
      <vt:lpstr>Reakce bank na kapitálovou přiměřenost</vt:lpstr>
      <vt:lpstr>Dopad kapitálové přiměřenosti na HDP</vt:lpstr>
      <vt:lpstr>Dopad kap. přiměřenosti na dldob. konkurenceschopnost bank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vodova</dc:creator>
  <cp:lastModifiedBy>Pavla Klepková Vodová</cp:lastModifiedBy>
  <cp:revision>169</cp:revision>
  <dcterms:created xsi:type="dcterms:W3CDTF">2012-07-31T14:19:10Z</dcterms:created>
  <dcterms:modified xsi:type="dcterms:W3CDTF">2021-11-30T17:06:02Z</dcterms:modified>
</cp:coreProperties>
</file>