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0"/>
  </p:notesMasterIdLst>
  <p:sldIdLst>
    <p:sldId id="256" r:id="rId3"/>
    <p:sldId id="257" r:id="rId4"/>
    <p:sldId id="258" r:id="rId5"/>
    <p:sldId id="265"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8" r:id="rId25"/>
    <p:sldId id="289" r:id="rId26"/>
    <p:sldId id="290" r:id="rId27"/>
    <p:sldId id="287" r:id="rId28"/>
    <p:sldId id="292" r:id="rId29"/>
    <p:sldId id="293" r:id="rId30"/>
    <p:sldId id="294" r:id="rId31"/>
    <p:sldId id="295" r:id="rId32"/>
    <p:sldId id="266" r:id="rId33"/>
    <p:sldId id="262" r:id="rId34"/>
    <p:sldId id="261" r:id="rId35"/>
    <p:sldId id="303" r:id="rId36"/>
    <p:sldId id="304" r:id="rId37"/>
    <p:sldId id="305" r:id="rId38"/>
    <p:sldId id="306" r:id="rId39"/>
    <p:sldId id="291" r:id="rId40"/>
    <p:sldId id="307" r:id="rId41"/>
    <p:sldId id="298" r:id="rId42"/>
    <p:sldId id="308" r:id="rId43"/>
    <p:sldId id="309" r:id="rId44"/>
    <p:sldId id="299" r:id="rId45"/>
    <p:sldId id="310" r:id="rId46"/>
    <p:sldId id="311" r:id="rId47"/>
    <p:sldId id="300" r:id="rId48"/>
    <p:sldId id="312" r:id="rId49"/>
    <p:sldId id="301" r:id="rId50"/>
    <p:sldId id="302" r:id="rId51"/>
    <p:sldId id="313" r:id="rId52"/>
    <p:sldId id="314" r:id="rId53"/>
    <p:sldId id="315" r:id="rId54"/>
    <p:sldId id="317" r:id="rId55"/>
    <p:sldId id="316" r:id="rId56"/>
    <p:sldId id="318" r:id="rId57"/>
    <p:sldId id="319" r:id="rId58"/>
    <p:sldId id="296" r:id="rId5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25.09.2022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51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25.09.2022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25.09.2022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25.09.2022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25.09.2022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25.09.2022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25.09.2022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25.09.2022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25.09.2022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25.09.2022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25.09.2022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25.09.2022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25.09.2022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845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67.jpe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21155"/>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2021</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Microsoft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je verze určená pro instalaci do počítače. Verze je zpětně kompatibilní,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a:latin typeface="Times New Roman" panose="02020603050405020304" pitchFamily="18" charset="0"/>
                <a:ea typeface="Calibri" panose="020F0502020204030204" pitchFamily="34" charset="0"/>
                <a:cs typeface="Times New Roman" panose="02020603050405020304" pitchFamily="18" charset="0"/>
              </a:rPr>
              <a:t>kompatibilita je omezena verzemi Office 97 až Office 2003 a verzemi vyššími než Office 2003,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(další </a:t>
            </a:r>
            <a:r>
              <a:rPr lang="cs-CZ" sz="2400" dirty="0">
                <a:latin typeface="Times New Roman" panose="02020603050405020304" pitchFamily="18" charset="0"/>
                <a:ea typeface="Calibri" panose="020F0502020204030204" pitchFamily="34" charset="0"/>
                <a:cs typeface="Times New Roman" panose="02020603050405020304" pitchFamily="18" charset="0"/>
              </a:rPr>
              <a:t>odlišnosti,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ve </a:t>
            </a:r>
            <a:r>
              <a:rPr lang="cs-CZ" sz="2400" dirty="0">
                <a:latin typeface="Times New Roman" panose="02020603050405020304" pitchFamily="18" charset="0"/>
                <a:ea typeface="Calibri" panose="020F0502020204030204" pitchFamily="34" charset="0"/>
                <a:cs typeface="Times New Roman" panose="02020603050405020304" pitchFamily="18" charset="0"/>
              </a:rPr>
              <a:t>verzi Office 2007 a 2010).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se dodává jako časově omezená licence ve vybraných plánech Office 365 nebo jako doživotní aplikace pro jeden počítač jednorázově. Jednorázový nákup Office je možný pro počítače PC (například edice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pro domácnosti) i pro Mac (např.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pro domácnosti pro Mac). U jednorázových nákupů není možnost upgradu, což znamená, že pokud chce uživatel upgradovat na novou verzi Office, musí pořídit novou verzi za plnou cenu.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460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verze 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3314"/>
          <a:stretch/>
        </p:blipFill>
        <p:spPr>
          <a:xfrm>
            <a:off x="2889250" y="1091900"/>
            <a:ext cx="8665550" cy="1460799"/>
          </a:xfrm>
          <a:prstGeom prst="rect">
            <a:avLst/>
          </a:prstGeom>
        </p:spPr>
      </p:pic>
      <p:pic>
        <p:nvPicPr>
          <p:cNvPr id="5" name="Obrázek 4"/>
          <p:cNvPicPr>
            <a:picLocks noChangeAspect="1"/>
          </p:cNvPicPr>
          <p:nvPr/>
        </p:nvPicPr>
        <p:blipFill>
          <a:blip r:embed="rId4"/>
          <a:stretch>
            <a:fillRect/>
          </a:stretch>
        </p:blipFill>
        <p:spPr>
          <a:xfrm>
            <a:off x="5255539" y="5366558"/>
            <a:ext cx="6738938" cy="1159549"/>
          </a:xfrm>
          <a:prstGeom prst="rect">
            <a:avLst/>
          </a:prstGeom>
        </p:spPr>
      </p:pic>
      <p:pic>
        <p:nvPicPr>
          <p:cNvPr id="8" name="Obrázek 7"/>
          <p:cNvPicPr>
            <a:picLocks noChangeAspect="1"/>
          </p:cNvPicPr>
          <p:nvPr/>
        </p:nvPicPr>
        <p:blipFill>
          <a:blip r:embed="rId5"/>
          <a:stretch>
            <a:fillRect/>
          </a:stretch>
        </p:blipFill>
        <p:spPr>
          <a:xfrm>
            <a:off x="213639" y="4755708"/>
            <a:ext cx="6076950" cy="1190625"/>
          </a:xfrm>
          <a:prstGeom prst="rect">
            <a:avLst/>
          </a:prstGeom>
        </p:spPr>
      </p:pic>
    </p:spTree>
    <p:extLst>
      <p:ext uri="{BB962C8B-B14F-4D97-AF65-F5344CB8AC3E}">
        <p14:creationId xmlns:p14="http://schemas.microsoft.com/office/powerpoint/2010/main" val="2680563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a:t>
            </a:r>
            <a:r>
              <a:rPr lang="cs-CZ" sz="2400" dirty="0" err="1" smtClean="0">
                <a:latin typeface="Times New Roman" panose="02020603050405020304" pitchFamily="18" charset="0"/>
                <a:ea typeface="Calibri" panose="020F0502020204030204" pitchFamily="34" charset="0"/>
                <a:cs typeface="Times New Roman" panose="02020603050405020304" pitchFamily="18" charset="0"/>
              </a:rPr>
              <a:t>erze</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3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Dokument, sešit, prezentace, databáze</a:t>
            </a:r>
          </a:p>
        </p:txBody>
      </p:sp>
      <p:sp>
        <p:nvSpPr>
          <p:cNvPr id="2" name="Obdélník 1"/>
          <p:cNvSpPr/>
          <p:nvPr/>
        </p:nvSpPr>
        <p:spPr>
          <a:xfrm>
            <a:off x="589789" y="1747211"/>
            <a:ext cx="11072922" cy="5146024"/>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t>Soubory vytvářené různými aplikacemi MS Office 2016 se liší podle typu aplikace. Word vytváří soubory nazývané „Dokument“, což jsou textové dokumenty, které se dále člení např. na stránky, oddíly apod</a:t>
            </a:r>
            <a:r>
              <a:rPr lang="cs-CZ" dirty="0" smtClean="0"/>
              <a:t>.</a:t>
            </a:r>
          </a:p>
          <a:p>
            <a:pPr marL="285750" indent="-285750" algn="just">
              <a:lnSpc>
                <a:spcPct val="115000"/>
              </a:lnSpc>
              <a:spcBef>
                <a:spcPts val="1200"/>
              </a:spcBef>
              <a:spcAft>
                <a:spcPts val="1200"/>
              </a:spcAft>
              <a:buFont typeface="Arial" panose="020B0604020202020204" pitchFamily="34" charset="0"/>
              <a:buChar char="•"/>
            </a:pPr>
            <a:r>
              <a:rPr lang="cs-CZ" dirty="0"/>
              <a:t>Excel vytváří soubory nazývané „Sešit“, sešity se dále člení na listy. Elementárním objektem je buňka, která umožňuje základní práci s množinou formátů a s různým obsahem (číslo, datum, text, vzorec, funkce apod.). </a:t>
            </a:r>
          </a:p>
          <a:p>
            <a:pPr marL="285750" indent="-285750" algn="just">
              <a:lnSpc>
                <a:spcPct val="115000"/>
              </a:lnSpc>
              <a:spcBef>
                <a:spcPts val="1200"/>
              </a:spcBef>
              <a:spcAft>
                <a:spcPts val="1200"/>
              </a:spcAft>
              <a:buFont typeface="Arial" panose="020B0604020202020204" pitchFamily="34" charset="0"/>
              <a:buChar char="•"/>
            </a:pPr>
            <a:r>
              <a:rPr lang="cs-CZ" dirty="0"/>
              <a:t>PowerPoint vytváří soubory nazývané „Prezentace“, prezentace se člení na snímky. Na jednotlivé snímky lze vkládat objekty do vrstev, text je jedním z objektů a nemá samostatnou vrstvu, vkládá se jako textové pole. Vzhled snímku je dán vzhledem obrazovky, na které se prezentuje.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Access vytváří soubory „Databáze“. Tato aplikace má odlišnou filosofii. Na pracovní ploše pracujeme s objekty databáze, s tabulkami, dotazy, formuláři, sestavami a makry. Všechny objekty lze vytvářet a modifikovat. Access pracuje s daty, které zpracovává a ukládá pomocí dříve uvedených objektů.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Všechny aplikace dále obsahují nástroje pro automatizaci práce, označované jako „Makro“. Makro je zdrojový kód vytvořený pomocí jazyka </a:t>
            </a:r>
            <a:r>
              <a:rPr lang="cs-CZ" dirty="0" err="1"/>
              <a:t>Visual</a:t>
            </a:r>
            <a:r>
              <a:rPr lang="cs-CZ" dirty="0"/>
              <a:t> Basic </a:t>
            </a:r>
            <a:r>
              <a:rPr lang="cs-CZ" dirty="0" err="1"/>
              <a:t>for</a:t>
            </a:r>
            <a:r>
              <a:rPr lang="cs-CZ" dirty="0"/>
              <a:t> </a:t>
            </a:r>
            <a:r>
              <a:rPr lang="cs-CZ" dirty="0" err="1"/>
              <a:t>Aplication</a:t>
            </a:r>
            <a:r>
              <a:rPr lang="cs-CZ" dirty="0"/>
              <a:t>, který je součástí uváděných aplikací.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59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4154984"/>
          </a:xfrm>
          <a:prstGeom prst="rect">
            <a:avLst/>
          </a:prstGeom>
        </p:spPr>
        <p:txBody>
          <a:bodyPr wrap="square">
            <a:spAutoFit/>
          </a:bodyPr>
          <a:lstStyle/>
          <a:p>
            <a:r>
              <a:rPr lang="cs-CZ" sz="2400" dirty="0"/>
              <a:t>Word, Excel a PowerPoint používá jednotný způsob formátu ukládaných souborů, </a:t>
            </a:r>
            <a:r>
              <a:rPr lang="cs-CZ" sz="2400" dirty="0" smtClean="0"/>
              <a:t>počínaje </a:t>
            </a:r>
            <a:r>
              <a:rPr lang="cs-CZ" sz="2400" dirty="0"/>
              <a:t>verzí Microsoft Office 2007 jsou formáty souborů založené na jazyce XML. Vlastní dokument je ve skutečnosti komprimovaná složka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905000"/>
            <a:ext cx="7594600" cy="4813300"/>
          </a:xfrm>
          <a:prstGeom prst="rect">
            <a:avLst/>
          </a:prstGeom>
          <a:noFill/>
        </p:spPr>
      </p:pic>
    </p:spTree>
    <p:extLst>
      <p:ext uri="{BB962C8B-B14F-4D97-AF65-F5344CB8AC3E}">
        <p14:creationId xmlns:p14="http://schemas.microsoft.com/office/powerpoint/2010/main" val="401571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3416320"/>
          </a:xfrm>
          <a:prstGeom prst="rect">
            <a:avLst/>
          </a:prstGeom>
        </p:spPr>
        <p:txBody>
          <a:bodyPr wrap="square">
            <a:spAutoFit/>
          </a:bodyPr>
          <a:lstStyle/>
          <a:p>
            <a:r>
              <a:rPr lang="cs-CZ" sz="2400" dirty="0"/>
              <a:t>Formáty, které jsou k dispozici pro ukládání v jednotlivých aplikací lze snadno zjistit v nabídce Soubor &gt; Uložit jako. Následně je nutné vybrat místo pro uložení souboru a provést volbu Uložit jako typ.</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747211"/>
            <a:ext cx="6908800" cy="3267164"/>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5164121" y="4444931"/>
            <a:ext cx="6600190" cy="2051050"/>
          </a:xfrm>
          <a:prstGeom prst="rect">
            <a:avLst/>
          </a:prstGeom>
          <a:noFill/>
        </p:spPr>
      </p:pic>
    </p:spTree>
    <p:extLst>
      <p:ext uri="{BB962C8B-B14F-4D97-AF65-F5344CB8AC3E}">
        <p14:creationId xmlns:p14="http://schemas.microsoft.com/office/powerpoint/2010/main" val="801896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5" name="Obrázek 4"/>
          <p:cNvPicPr>
            <a:picLocks noChangeAspect="1"/>
          </p:cNvPicPr>
          <p:nvPr/>
        </p:nvPicPr>
        <p:blipFill>
          <a:blip r:embed="rId3"/>
          <a:stretch>
            <a:fillRect/>
          </a:stretch>
        </p:blipFill>
        <p:spPr>
          <a:xfrm>
            <a:off x="787400" y="1911349"/>
            <a:ext cx="8140700" cy="4272743"/>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91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205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65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307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0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3" name="Obrázek 2"/>
          <p:cNvPicPr>
            <a:picLocks noChangeAspect="1"/>
          </p:cNvPicPr>
          <p:nvPr/>
        </p:nvPicPr>
        <p:blipFill>
          <a:blip r:embed="rId3"/>
          <a:stretch>
            <a:fillRect/>
          </a:stretch>
        </p:blipFill>
        <p:spPr>
          <a:xfrm>
            <a:off x="787399" y="1732914"/>
            <a:ext cx="7795299" cy="5125086"/>
          </a:xfrm>
          <a:prstGeom prst="rect">
            <a:avLst/>
          </a:prstGeom>
        </p:spPr>
      </p:pic>
      <p:pic>
        <p:nvPicPr>
          <p:cNvPr id="40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1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703190"/>
            <a:ext cx="4806091" cy="549441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rPr>
              <a:t>Cílem kapitoly je:</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se základní filosofií balíku MS Office</a:t>
            </a:r>
          </a:p>
          <a:p>
            <a:pPr marL="457200" indent="-457200" algn="just" defTabSz="914377">
              <a:buFont typeface="+mj-lt"/>
              <a:buAutoNum type="arabicPeriod"/>
            </a:pPr>
            <a:r>
              <a:rPr lang="cs-CZ" sz="2400" b="1" i="1" dirty="0" smtClean="0">
                <a:solidFill>
                  <a:srgbClr val="002060"/>
                </a:solidFill>
              </a:rPr>
              <a:t>Seznámit studenty s </a:t>
            </a:r>
            <a:r>
              <a:rPr lang="cs-CZ" sz="2400" b="1" i="1" dirty="0">
                <a:solidFill>
                  <a:srgbClr val="002060"/>
                </a:solidFill>
              </a:rPr>
              <a:t>uživatelským rozhraním, s typy jednotlivých dokumentů, </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 pracovní plochou jednotlivých programů a se základními </a:t>
            </a:r>
            <a:r>
              <a:rPr lang="cs-CZ" sz="2400" b="1" i="1" dirty="0" smtClean="0">
                <a:solidFill>
                  <a:srgbClr val="002060"/>
                </a:solidFill>
              </a:rPr>
              <a:t>objekty</a:t>
            </a:r>
            <a:r>
              <a:rPr lang="cs-CZ" sz="2400" b="1" i="1" dirty="0">
                <a:solidFill>
                  <a:srgbClr val="002060"/>
                </a:solidFill>
              </a:rPr>
              <a:t>, se kterými se v jednotlivých dokumentech při práci setkají. </a:t>
            </a:r>
          </a:p>
          <a:p>
            <a:pPr marL="0" indent="0" algn="just" defTabSz="914377">
              <a:buNone/>
            </a:pPr>
            <a:r>
              <a:rPr lang="cs-CZ" sz="2400" b="1" i="1" dirty="0">
                <a:solidFill>
                  <a:srgbClr val="002060"/>
                </a:solidFill>
              </a:rPr>
              <a:t>Kapitola vysvětlí principy práce s jednotlivými objekty a základní vlastnosti objektů. </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399" y="1924050"/>
            <a:ext cx="7616359" cy="3155950"/>
          </a:xfrm>
          <a:prstGeom prst="rect">
            <a:avLst/>
          </a:prstGeom>
        </p:spPr>
      </p:pic>
      <p:sp>
        <p:nvSpPr>
          <p:cNvPr id="5" name="Obdélník 4"/>
          <p:cNvSpPr/>
          <p:nvPr/>
        </p:nvSpPr>
        <p:spPr>
          <a:xfrm>
            <a:off x="8539196" y="1585604"/>
            <a:ext cx="3475004" cy="4154984"/>
          </a:xfrm>
          <a:prstGeom prst="rect">
            <a:avLst/>
          </a:prstGeom>
        </p:spPr>
        <p:txBody>
          <a:bodyPr wrap="square">
            <a:spAutoFit/>
          </a:bodyPr>
          <a:lstStyle/>
          <a:p>
            <a:pPr algn="r"/>
            <a:r>
              <a:rPr lang="cs-CZ" sz="2400" dirty="0">
                <a:latin typeface="Times New Roman" panose="02020603050405020304" pitchFamily="18" charset="0"/>
                <a:ea typeface="Calibri" panose="020F0502020204030204" pitchFamily="34" charset="0"/>
              </a:rPr>
              <a:t>Soubory se komprimují automaticky a při otevírání se soubor automaticky rozbalí. Při uložení se automaticky znovu zkomprimuje. K otevírání a zavírání souborů v Office není nutné instalovat žádné speciální nástroje pro kompresi metodou ZIP</a:t>
            </a:r>
            <a:endParaRPr lang="cs-CZ" sz="2400" dirty="0"/>
          </a:p>
        </p:txBody>
      </p:sp>
      <p:pic>
        <p:nvPicPr>
          <p:cNvPr id="51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13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smtClean="0"/>
              <a:t>souborů</a:t>
            </a:r>
            <a:r>
              <a:rPr lang="cs-CZ" sz="2800" dirty="0" smtClean="0"/>
              <a:t> - šablony</a:t>
            </a:r>
            <a:endParaRPr lang="cs-CZ" sz="2800" dirty="0"/>
          </a:p>
        </p:txBody>
      </p:sp>
      <p:sp>
        <p:nvSpPr>
          <p:cNvPr id="5" name="Obdélník 4"/>
          <p:cNvSpPr/>
          <p:nvPr/>
        </p:nvSpPr>
        <p:spPr>
          <a:xfrm>
            <a:off x="469900" y="2093604"/>
            <a:ext cx="3475004" cy="4154984"/>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lze ukládat rovněž ve formě šablon, šablona je částečně upravený dokument, který slouží jako podklad pro vytváření nového dokumentu. Každý soubor je vytvářený na základě šablony. (např. Word používá standardně šablonu „</a:t>
            </a:r>
            <a:r>
              <a:rPr lang="cs-CZ" sz="2400" dirty="0" err="1">
                <a:latin typeface="Times New Roman" panose="02020603050405020304" pitchFamily="18" charset="0"/>
                <a:ea typeface="Calibri" panose="020F0502020204030204" pitchFamily="34" charset="0"/>
              </a:rPr>
              <a:t>Normal</a:t>
            </a:r>
            <a:r>
              <a:rPr lang="cs-CZ" sz="2400" dirty="0">
                <a:latin typeface="Times New Roman" panose="02020603050405020304" pitchFamily="18" charset="0"/>
                <a:ea typeface="Calibri" panose="020F0502020204030204" pitchFamily="34" charset="0"/>
              </a:rPr>
              <a:t>“.</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19880" y="2093604"/>
            <a:ext cx="7856220" cy="4383396"/>
          </a:xfrm>
          <a:prstGeom prst="rect">
            <a:avLst/>
          </a:prstGeom>
          <a:noFill/>
        </p:spPr>
      </p:pic>
      <p:pic>
        <p:nvPicPr>
          <p:cNvPr id="61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05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469900" y="2093604"/>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Datové soubory jsou zpětně kompatibilní, přelomové byly verze Office 2003 a 2007, starší verze software nejsou schopny zpracovat nové soubory, pokud nejsou uloženy v režimu </a:t>
            </a:r>
            <a:r>
              <a:rPr lang="cs-CZ" sz="2400" dirty="0" smtClean="0">
                <a:latin typeface="Times New Roman" panose="02020603050405020304" pitchFamily="18" charset="0"/>
                <a:ea typeface="Calibri" panose="020F0502020204030204" pitchFamily="34" charset="0"/>
              </a:rPr>
              <a:t>kompatibility.</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799714" y="1846580"/>
            <a:ext cx="7964597" cy="4198620"/>
          </a:xfrm>
          <a:prstGeom prst="rect">
            <a:avLst/>
          </a:prstGeom>
          <a:noFill/>
        </p:spPr>
      </p:pic>
      <p:pic>
        <p:nvPicPr>
          <p:cNvPr id="71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4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279401" y="1719915"/>
            <a:ext cx="7099299"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Office je možné otevřít soubor vytvořený ve starší verzi Office, pracovat s ním a pak jej uložit jak ve stávajícím formátu, tak v původním. Jelikož je v některých případech </a:t>
            </a:r>
            <a:r>
              <a:rPr lang="cs-CZ" sz="2400" dirty="0" smtClean="0">
                <a:latin typeface="Times New Roman" panose="02020603050405020304" pitchFamily="18" charset="0"/>
                <a:ea typeface="Calibri" panose="020F0502020204030204" pitchFamily="34" charset="0"/>
              </a:rPr>
              <a:t>nutná </a:t>
            </a:r>
            <a:r>
              <a:rPr lang="cs-CZ" sz="2400" dirty="0">
                <a:latin typeface="Times New Roman" panose="02020603050405020304" pitchFamily="18" charset="0"/>
                <a:ea typeface="Calibri" panose="020F0502020204030204" pitchFamily="34" charset="0"/>
              </a:rPr>
              <a:t>práce s dokumentem starší verzemi Office, existuje Office nástroj pro kontrolu </a:t>
            </a:r>
            <a:r>
              <a:rPr lang="cs-CZ" sz="2400" dirty="0" smtClean="0">
                <a:latin typeface="Times New Roman" panose="02020603050405020304" pitchFamily="18" charset="0"/>
                <a:ea typeface="Calibri" panose="020F0502020204030204" pitchFamily="34" charset="0"/>
              </a:rPr>
              <a:t>kompatibility</a:t>
            </a:r>
            <a:r>
              <a:rPr lang="cs-CZ" sz="2400" dirty="0">
                <a:latin typeface="Times New Roman" panose="02020603050405020304" pitchFamily="18" charset="0"/>
                <a:ea typeface="Calibri" panose="020F0502020204030204" pitchFamily="34" charset="0"/>
              </a:rPr>
              <a:t>. Tento nástroj ověří, zda je v dokumentu použita nějaká funkce, kterou starší verze Office nepodporuje.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7087392" y="1856621"/>
            <a:ext cx="4888708" cy="4404953"/>
          </a:xfrm>
          <a:prstGeom prst="rect">
            <a:avLst/>
          </a:prstGeom>
          <a:noFill/>
        </p:spPr>
      </p:pic>
      <p:sp>
        <p:nvSpPr>
          <p:cNvPr id="10" name="Obdélník 9"/>
          <p:cNvSpPr/>
          <p:nvPr/>
        </p:nvSpPr>
        <p:spPr>
          <a:xfrm>
            <a:off x="279401" y="4766903"/>
            <a:ext cx="5478464" cy="193899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Kontrola kompatibility verzí systému Office je k dispozici na kartě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 </a:t>
            </a:r>
            <a:r>
              <a:rPr lang="cs-CZ" sz="2400" dirty="0">
                <a:latin typeface="Times New Roman" panose="02020603050405020304" pitchFamily="18" charset="0"/>
                <a:ea typeface="Calibri" panose="020F0502020204030204" pitchFamily="34" charset="0"/>
              </a:rPr>
              <a:t>&gt;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pomocí</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tlačítka </a:t>
            </a:r>
            <a:r>
              <a:rPr lang="cs-CZ" sz="2400" b="1" dirty="0">
                <a:latin typeface="Times New Roman" panose="02020603050405020304" pitchFamily="18" charset="0"/>
                <a:ea typeface="Calibri" panose="020F0502020204030204" pitchFamily="34" charset="0"/>
              </a:rPr>
              <a:t>Zjistit možné problémy</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Zkontrolovat kompatibilitu </a:t>
            </a:r>
            <a:endParaRPr lang="cs-CZ" sz="2400" dirty="0"/>
          </a:p>
        </p:txBody>
      </p:sp>
      <p:pic>
        <p:nvPicPr>
          <p:cNvPr id="92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21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185736" y="1732914"/>
            <a:ext cx="11853863" cy="267765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z potenciálně nebezpečných míst (přílohy mailu, internetu apod.) mohou obsahovat škodlivý obsah, který může poškodit počítač.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Z tohoto důvodu lze zvolit alternativu, že vybrané soubory z potenciálně nebezpečných míst nelze </a:t>
            </a:r>
            <a:r>
              <a:rPr lang="cs-CZ" sz="2400" dirty="0">
                <a:latin typeface="Times New Roman" panose="02020603050405020304" pitchFamily="18" charset="0"/>
                <a:ea typeface="Calibri" panose="020F0502020204030204" pitchFamily="34" charset="0"/>
              </a:rPr>
              <a:t>otevřít nebo lze otevřít pouze pro čtení či v chráněném zobrazení.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Soubor </a:t>
            </a:r>
            <a:r>
              <a:rPr lang="cs-CZ" sz="2400" dirty="0">
                <a:latin typeface="Times New Roman" panose="02020603050405020304" pitchFamily="18" charset="0"/>
                <a:ea typeface="Calibri" panose="020F0502020204030204" pitchFamily="34" charset="0"/>
              </a:rPr>
              <a:t>určený pouze pro čtení nelze editovat, v chráněném zobrazení lze soubor přečíst, zobrazit jeho obsah a povolit dílčí úpravy s menším rizikem, je zakázaná většina funkcí pro úpravy.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057274" y="4569851"/>
            <a:ext cx="9813925" cy="1579983"/>
          </a:xfrm>
          <a:prstGeom prst="rect">
            <a:avLst/>
          </a:prstGeom>
          <a:noFill/>
        </p:spPr>
      </p:pic>
      <p:pic>
        <p:nvPicPr>
          <p:cNvPr id="1024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68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787399" y="3513368"/>
            <a:ext cx="10351001" cy="2887432"/>
          </a:xfrm>
          <a:prstGeom prst="rect">
            <a:avLst/>
          </a:prstGeom>
          <a:noFill/>
        </p:spPr>
      </p:pic>
      <p:sp>
        <p:nvSpPr>
          <p:cNvPr id="2" name="Obdélník 1"/>
          <p:cNvSpPr/>
          <p:nvPr/>
        </p:nvSpPr>
        <p:spPr>
          <a:xfrm>
            <a:off x="1095810" y="1958079"/>
            <a:ext cx="10042591" cy="1200329"/>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Chráněné zobrazení je vlastnost, kterou lze aktivovat, resp. modifikovat pomocí nabídky</a:t>
            </a:r>
            <a:r>
              <a:rPr lang="cs-CZ" sz="2400" b="1" dirty="0">
                <a:latin typeface="Times New Roman" panose="02020603050405020304" pitchFamily="18" charset="0"/>
                <a:ea typeface="Calibri" panose="020F0502020204030204" pitchFamily="34" charset="0"/>
              </a:rPr>
              <a:t> Soubor &gt; Možnosti &gt; Centrum zabezpečení &gt; Nastavení Centra zabezpečení &gt; Chráněné zobrazení </a:t>
            </a:r>
            <a:endParaRPr lang="cs-CZ" sz="2400" dirty="0"/>
          </a:p>
        </p:txBody>
      </p:sp>
      <p:pic>
        <p:nvPicPr>
          <p:cNvPr id="1126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3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55596" y="1848811"/>
            <a:ext cx="3475004" cy="4616648"/>
          </a:xfrm>
          <a:prstGeom prst="rect">
            <a:avLst/>
          </a:prstGeom>
        </p:spPr>
        <p:txBody>
          <a:bodyPr wrap="square">
            <a:spAutoFit/>
          </a:bodyPr>
          <a:lstStyle/>
          <a:p>
            <a:pPr indent="180340" algn="just">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Lze </a:t>
            </a:r>
            <a:r>
              <a:rPr lang="cs-CZ" sz="2000" dirty="0">
                <a:latin typeface="Times New Roman" panose="02020603050405020304" pitchFamily="18" charset="0"/>
                <a:ea typeface="Calibri" panose="020F0502020204030204" pitchFamily="34" charset="0"/>
                <a:cs typeface="Times New Roman" panose="02020603050405020304" pitchFamily="18" charset="0"/>
              </a:rPr>
              <a:t>aktivovat blokování určitých typů souborů vytvořených ve starších verzích Office (například dokument Wordu 95), soubory se otevřou automaticky v chráněném zobrazení a funkce úprav budou zakázané. </a:t>
            </a:r>
          </a:p>
          <a:p>
            <a:r>
              <a:rPr lang="cs-CZ" sz="2000" dirty="0" smtClean="0">
                <a:latin typeface="Times New Roman" panose="02020603050405020304" pitchFamily="18" charset="0"/>
                <a:ea typeface="Calibri" panose="020F0502020204030204" pitchFamily="34" charset="0"/>
              </a:rPr>
              <a:t>Možnosti </a:t>
            </a:r>
            <a:r>
              <a:rPr lang="cs-CZ" sz="2000" dirty="0">
                <a:latin typeface="Times New Roman" panose="02020603050405020304" pitchFamily="18" charset="0"/>
                <a:ea typeface="Calibri" panose="020F0502020204030204" pitchFamily="34" charset="0"/>
              </a:rPr>
              <a:t>blokování jsou téměř shodné u aplikace Word, Excel a PowerPoint, liší se pouze množinou označovaných souborů </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732914"/>
            <a:ext cx="9245600" cy="5252086"/>
          </a:xfrm>
          <a:prstGeom prst="rect">
            <a:avLst/>
          </a:prstGeom>
          <a:noFill/>
        </p:spPr>
      </p:pic>
      <p:pic>
        <p:nvPicPr>
          <p:cNvPr id="819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9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874213"/>
            <a:ext cx="11210925" cy="221599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některých případech je nutné soubor nechat uzamčený ale s možností čtení, někdy je nutné povolit úpravy dokumentu. Podle nastavení chráněného zobrazení lze upravovat soubory pocházející z důvěryhodných zdrojů, lze je uložit nebo vytisknout. V tomto případě je nutné chráněné zobrazení ukončit. Jakmile chráněné zobrazení opustíte, zruší se režim „jen pro čtení“ a soubor se stane důvěryhodným dokumentem.</a:t>
            </a:r>
          </a:p>
        </p:txBody>
      </p:sp>
      <p:pic>
        <p:nvPicPr>
          <p:cNvPr id="9" name="Obrázek 8"/>
          <p:cNvPicPr/>
          <p:nvPr/>
        </p:nvPicPr>
        <p:blipFill rotWithShape="1">
          <a:blip r:embed="rId3">
            <a:extLst>
              <a:ext uri="{28A0092B-C50C-407E-A947-70E740481C1C}">
                <a14:useLocalDpi xmlns:a14="http://schemas.microsoft.com/office/drawing/2010/main" val="0"/>
              </a:ext>
            </a:extLst>
          </a:blip>
          <a:srcRect b="43574"/>
          <a:stretch/>
        </p:blipFill>
        <p:spPr bwMode="auto">
          <a:xfrm>
            <a:off x="490537" y="4231503"/>
            <a:ext cx="11091863" cy="937397"/>
          </a:xfrm>
          <a:prstGeom prst="rect">
            <a:avLst/>
          </a:prstGeom>
          <a:noFill/>
        </p:spPr>
      </p:pic>
      <p:sp>
        <p:nvSpPr>
          <p:cNvPr id="3" name="Obdélník 2"/>
          <p:cNvSpPr/>
          <p:nvPr/>
        </p:nvSpPr>
        <p:spPr>
          <a:xfrm>
            <a:off x="490536" y="5371407"/>
            <a:ext cx="11091863"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Ukončení chráněného zobrazení a provádění úprav po zobrazení žlutého panelu zpráv, na panelu zpráv klikněte na tlačítko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 </a:t>
            </a:r>
            <a:endParaRPr lang="cs-CZ" sz="2400" dirty="0"/>
          </a:p>
        </p:txBody>
      </p:sp>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9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643205"/>
            <a:ext cx="11210925"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 případě, že zvolíme nabídku Zobrazení &gt; Upravit dokument, zůstane dokument v režimu „jen pro čtení</a:t>
            </a:r>
            <a:r>
              <a:rPr lang="cs-CZ" sz="2000" dirty="0" smtClean="0">
                <a:latin typeface="Times New Roman" panose="02020603050405020304" pitchFamily="18" charset="0"/>
                <a:ea typeface="Calibri" panose="020F0502020204030204" pitchFamily="34" charset="0"/>
              </a:rPr>
              <a:t>“. V</a:t>
            </a:r>
            <a:r>
              <a:rPr lang="cs-CZ" sz="2000" dirty="0">
                <a:latin typeface="Times New Roman" panose="02020603050405020304" pitchFamily="18" charset="0"/>
                <a:ea typeface="Calibri" panose="020F0502020204030204" pitchFamily="34" charset="0"/>
              </a:rPr>
              <a:t> případě, že chceme dokument upravit, použijeme volbu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Informace</a:t>
            </a:r>
            <a:r>
              <a:rPr lang="cs-CZ" sz="2000" dirty="0">
                <a:latin typeface="Times New Roman" panose="02020603050405020304" pitchFamily="18" charset="0"/>
                <a:ea typeface="Calibri" panose="020F0502020204030204" pitchFamily="34" charset="0"/>
              </a:rPr>
              <a:t>, a vybereme </a:t>
            </a:r>
            <a:r>
              <a:rPr lang="cs-CZ" sz="2000" b="1" dirty="0">
                <a:latin typeface="Times New Roman" panose="02020603050405020304" pitchFamily="18" charset="0"/>
                <a:ea typeface="Calibri" panose="020F0502020204030204" pitchFamily="34" charset="0"/>
              </a:rPr>
              <a:t>Povolit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Je-li zakázáno povolení úprav, je tato volba neaktivní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75" y="3479800"/>
            <a:ext cx="7525703" cy="3892223"/>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b="43574"/>
          <a:stretch/>
        </p:blipFill>
        <p:spPr bwMode="auto">
          <a:xfrm>
            <a:off x="2946400" y="2797367"/>
            <a:ext cx="8516938" cy="682433"/>
          </a:xfrm>
          <a:prstGeom prst="rect">
            <a:avLst/>
          </a:prstGeom>
          <a:noFill/>
        </p:spPr>
      </p:pic>
      <p:pic>
        <p:nvPicPr>
          <p:cNvPr id="14338"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0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26811" y="1908810"/>
            <a:ext cx="7937500" cy="4796790"/>
          </a:xfrm>
          <a:prstGeom prst="rect">
            <a:avLst/>
          </a:prstGeom>
          <a:noFill/>
        </p:spPr>
      </p:pic>
      <p:sp>
        <p:nvSpPr>
          <p:cNvPr id="3" name="Obdélník 2"/>
          <p:cNvSpPr/>
          <p:nvPr/>
        </p:nvSpPr>
        <p:spPr>
          <a:xfrm>
            <a:off x="635000" y="2052935"/>
            <a:ext cx="2984500"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případě, že chceme dokument upravit, použijeme volbu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a:t>
            </a:r>
            <a:r>
              <a:rPr lang="cs-CZ" sz="2400" dirty="0">
                <a:latin typeface="Times New Roman" panose="02020603050405020304" pitchFamily="18" charset="0"/>
                <a:ea typeface="Calibri" panose="020F0502020204030204" pitchFamily="34" charset="0"/>
              </a:rPr>
              <a:t>, a vybereme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Je-li </a:t>
            </a:r>
            <a:r>
              <a:rPr lang="cs-CZ" sz="2400" dirty="0">
                <a:latin typeface="Times New Roman" panose="02020603050405020304" pitchFamily="18" charset="0"/>
                <a:ea typeface="Calibri" panose="020F0502020204030204" pitchFamily="34" charset="0"/>
              </a:rPr>
              <a:t>zakázáno povolení úprav, je tato volba neaktivní </a:t>
            </a:r>
            <a:endParaRPr lang="cs-CZ" sz="2400" dirty="0"/>
          </a:p>
        </p:txBody>
      </p:sp>
      <p:pic>
        <p:nvPicPr>
          <p:cNvPr id="1536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1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577312"/>
            <a:ext cx="5674299" cy="5974701"/>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ZÁKLADNÍ PRODUKTY BALÍKU MS OFFICE</a:t>
            </a:r>
          </a:p>
          <a:p>
            <a:pPr marL="0" lvl="1" indent="0" algn="just">
              <a:spcBef>
                <a:spcPts val="0"/>
              </a:spcBef>
              <a:buNone/>
            </a:pPr>
            <a:r>
              <a:rPr lang="cs-CZ" sz="2400" dirty="0">
                <a:solidFill>
                  <a:prstClr val="black"/>
                </a:solidFill>
              </a:rPr>
              <a:t>1.1	Přehled verzí. Dokument, sešit, prezentace, databáze	</a:t>
            </a:r>
          </a:p>
          <a:p>
            <a:pPr marL="0" lvl="1" indent="0" algn="just">
              <a:spcBef>
                <a:spcPts val="0"/>
              </a:spcBef>
              <a:buNone/>
            </a:pPr>
            <a:r>
              <a:rPr lang="cs-CZ" sz="2400" dirty="0">
                <a:solidFill>
                  <a:prstClr val="black"/>
                </a:solidFill>
              </a:rPr>
              <a:t>1.1.1	Přehled verzí	</a:t>
            </a:r>
          </a:p>
          <a:p>
            <a:pPr marL="0" lvl="1" indent="0" algn="just">
              <a:spcBef>
                <a:spcPts val="0"/>
              </a:spcBef>
              <a:buNone/>
            </a:pPr>
            <a:r>
              <a:rPr lang="cs-CZ" sz="2400" dirty="0">
                <a:solidFill>
                  <a:prstClr val="black"/>
                </a:solidFill>
              </a:rPr>
              <a:t>1.1.2	Dokument, sešit, prezentace, databáze	</a:t>
            </a:r>
          </a:p>
          <a:p>
            <a:pPr marL="0" lvl="1" indent="0" algn="just">
              <a:spcBef>
                <a:spcPts val="0"/>
              </a:spcBef>
              <a:buNone/>
            </a:pPr>
            <a:r>
              <a:rPr lang="cs-CZ" sz="2400" dirty="0">
                <a:solidFill>
                  <a:prstClr val="black"/>
                </a:solidFill>
              </a:rPr>
              <a:t>1.2	Typy a formát vytvářených souborů	</a:t>
            </a:r>
          </a:p>
          <a:p>
            <a:pPr marL="0" lvl="1" indent="0" algn="just">
              <a:spcBef>
                <a:spcPts val="0"/>
              </a:spcBef>
              <a:buNone/>
            </a:pPr>
            <a:r>
              <a:rPr lang="cs-CZ" sz="2400" dirty="0">
                <a:solidFill>
                  <a:prstClr val="black"/>
                </a:solidFill>
              </a:rPr>
              <a:t>1.2.1	Formát a přípony názvů souborů	</a:t>
            </a:r>
          </a:p>
          <a:p>
            <a:pPr marL="0" lvl="1" indent="0" algn="just">
              <a:spcBef>
                <a:spcPts val="0"/>
              </a:spcBef>
              <a:buNone/>
            </a:pPr>
            <a:r>
              <a:rPr lang="cs-CZ" sz="2400" dirty="0">
                <a:solidFill>
                  <a:prstClr val="black"/>
                </a:solidFill>
              </a:rPr>
              <a:t>1.2.2	Ikony a přípony	</a:t>
            </a:r>
          </a:p>
          <a:p>
            <a:pPr marL="0" lvl="1" indent="0" algn="just">
              <a:spcBef>
                <a:spcPts val="0"/>
              </a:spcBef>
              <a:buNone/>
            </a:pPr>
            <a:r>
              <a:rPr lang="cs-CZ" sz="2400" dirty="0">
                <a:solidFill>
                  <a:prstClr val="black"/>
                </a:solidFill>
              </a:rPr>
              <a:t>1.3	Kompatibilita	</a:t>
            </a:r>
          </a:p>
          <a:p>
            <a:pPr marL="0" lvl="1" indent="0" algn="just">
              <a:spcBef>
                <a:spcPts val="0"/>
              </a:spcBef>
              <a:buNone/>
            </a:pPr>
            <a:r>
              <a:rPr lang="cs-CZ" sz="2400" dirty="0">
                <a:solidFill>
                  <a:prstClr val="black"/>
                </a:solidFill>
              </a:rPr>
              <a:t>1.3.1	Chráněné zobrazení a blokování souborů	</a:t>
            </a:r>
          </a:p>
          <a:p>
            <a:pPr marL="0" lvl="1" indent="0" algn="just">
              <a:spcBef>
                <a:spcPts val="0"/>
              </a:spcBef>
              <a:buNone/>
            </a:pPr>
            <a:r>
              <a:rPr lang="cs-CZ" sz="2400" dirty="0">
                <a:solidFill>
                  <a:prstClr val="black"/>
                </a:solidFill>
              </a:rPr>
              <a:t>1.3.2	Povolení úprav dokumentu, úpravy blokovaného souboru	</a:t>
            </a:r>
          </a:p>
          <a:p>
            <a:pPr marL="0" lvl="1" indent="0" algn="just">
              <a:spcBef>
                <a:spcPts val="0"/>
              </a:spcBef>
              <a:buNone/>
            </a:pPr>
            <a:r>
              <a:rPr lang="cs-CZ" sz="2400" dirty="0">
                <a:solidFill>
                  <a:prstClr val="black"/>
                </a:solidFill>
              </a:rPr>
              <a:t>1.3.3	Povolení nebo zakázání výstrah zabezpečení na panelu zpráv</a:t>
            </a:r>
            <a:endParaRPr lang="cs-CZ" sz="3200" b="1" dirty="0">
              <a:solidFill>
                <a:prstClr val="black"/>
              </a:solidFill>
            </a:endParaRPr>
          </a:p>
          <a:p>
            <a:pPr marL="609585" lvl="1" indent="0">
              <a:buNone/>
            </a:pP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93980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nebo zakázání výstrah zabezpečení na panelu zpráv</a:t>
            </a:r>
            <a:endParaRPr lang="cs-CZ" sz="2800" dirty="0"/>
          </a:p>
        </p:txBody>
      </p:sp>
      <p:sp>
        <p:nvSpPr>
          <p:cNvPr id="5" name="Obdélník 4"/>
          <p:cNvSpPr/>
          <p:nvPr/>
        </p:nvSpPr>
        <p:spPr>
          <a:xfrm>
            <a:off x="185737" y="1890404"/>
            <a:ext cx="3997325" cy="475514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Panel zpráv zobrazuje výstrahy zabezpečení, pokud se v otevíraném souboru nachází potenciálně nebezpečný aktivní obsah (například makra, ovládací prvky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ActiveX</a:t>
            </a:r>
            <a:r>
              <a:rPr lang="cs-CZ" sz="2000" dirty="0">
                <a:latin typeface="Times New Roman" panose="02020603050405020304" pitchFamily="18" charset="0"/>
                <a:ea typeface="Calibri" panose="020F0502020204030204" pitchFamily="34" charset="0"/>
                <a:cs typeface="Times New Roman" panose="02020603050405020304" pitchFamily="18" charset="0"/>
              </a:rPr>
              <a:t>, externí data apod.).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Zobrazování zpráv se nastavuje jednotně pro celý MS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Office pomocí </a:t>
            </a:r>
            <a:r>
              <a:rPr lang="cs-CZ" sz="2000" dirty="0">
                <a:latin typeface="Times New Roman" panose="02020603050405020304" pitchFamily="18" charset="0"/>
                <a:ea typeface="Calibri" panose="020F0502020204030204" pitchFamily="34" charset="0"/>
                <a:cs typeface="Times New Roman" panose="02020603050405020304" pitchFamily="18" charset="0"/>
              </a:rPr>
              <a:t>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Centrum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Nastavení Centra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Panel zpráv.</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r>
              <a:rPr lang="cs-CZ" sz="2000" dirty="0" smtClean="0">
                <a:latin typeface="Times New Roman" panose="02020603050405020304" pitchFamily="18" charset="0"/>
                <a:ea typeface="Calibri" panose="020F0502020204030204" pitchFamily="34" charset="0"/>
              </a:rPr>
              <a:t>.</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83061" y="1747211"/>
            <a:ext cx="8008939" cy="2530169"/>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4322761" y="4697578"/>
            <a:ext cx="7780340" cy="1309522"/>
          </a:xfrm>
          <a:prstGeom prst="rect">
            <a:avLst/>
          </a:prstGeom>
          <a:noFill/>
        </p:spPr>
      </p:pic>
      <p:pic>
        <p:nvPicPr>
          <p:cNvPr id="1638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07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838248"/>
          </a:xfrm>
          <a:prstGeom prst="rect">
            <a:avLst/>
          </a:prstGeom>
        </p:spPr>
        <p:txBody>
          <a:bodyPr wrap="square">
            <a:spAutoFit/>
          </a:bodyPr>
          <a:lstStyle/>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Přednášená část učiva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seznámila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studenty se základní filosofií balíku MS Office, uživatelským rozhraním, s typy jednotlivých dokumentů, pracovní plochou jednotlivých programů a se základními objekty, se kterými se v jednotlivých dokumentech při práci setkají.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Byla vysvětlena unifikace </a:t>
            </a:r>
            <a:r>
              <a:rPr lang="cs-CZ" sz="2400" dirty="0">
                <a:latin typeface="Times New Roman" panose="02020603050405020304" pitchFamily="18" charset="0"/>
                <a:ea typeface="Calibri" panose="020F0502020204030204" pitchFamily="34" charset="0"/>
                <a:cs typeface="Times New Roman" panose="02020603050405020304" pitchFamily="18" charset="0"/>
              </a:rPr>
              <a:t>prostředí a nabídek v jednotlivých aplikacích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i rozdílnosti a úskalí plynoucí </a:t>
            </a:r>
            <a:r>
              <a:rPr lang="cs-CZ" sz="2400" dirty="0">
                <a:latin typeface="Times New Roman" panose="02020603050405020304" pitchFamily="18" charset="0"/>
                <a:ea typeface="Calibri" panose="020F0502020204030204" pitchFamily="34" charset="0"/>
                <a:cs typeface="Times New Roman" panose="02020603050405020304" pitchFamily="18" charset="0"/>
              </a:rPr>
              <a:t>z proměnlivého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prostředí.</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se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základními soubory vytvářenými jednotlivými aplikacemi, upřesnili si typy a formát vytvářených souborů.</a:t>
            </a: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Závěr přednášky ozřejmil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zásady chráněného zobrazení a blokování souborů při práci</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672453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31425" y="1422640"/>
            <a:ext cx="6531604" cy="467336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Ovládání jednotlivých aplikací MS Office je </a:t>
            </a:r>
            <a:r>
              <a:rPr lang="cs-CZ" sz="2400" b="1" i="1" dirty="0" smtClean="0">
                <a:solidFill>
                  <a:srgbClr val="002060"/>
                </a:solidFill>
              </a:rPr>
              <a:t>unifikované </a:t>
            </a:r>
            <a:r>
              <a:rPr lang="cs-CZ" sz="2400" b="1" i="1" dirty="0">
                <a:solidFill>
                  <a:srgbClr val="002060"/>
                </a:solidFill>
              </a:rPr>
              <a:t>a obsahuje ovládací prvky pro skupiny objektů, které jsou využívány v různých aplikacích MS Office. </a:t>
            </a:r>
            <a:r>
              <a:rPr lang="cs-CZ" sz="2400" b="1" i="1" dirty="0" smtClean="0">
                <a:solidFill>
                  <a:srgbClr val="002060"/>
                </a:solidFill>
              </a:rPr>
              <a:t>Práce </a:t>
            </a:r>
            <a:r>
              <a:rPr lang="cs-CZ" sz="2400" b="1" i="1" dirty="0">
                <a:solidFill>
                  <a:srgbClr val="002060"/>
                </a:solidFill>
              </a:rPr>
              <a:t>s objekty a vlastnosti objektů jsou v aplikacích ujednoceny a proto lze používat </a:t>
            </a:r>
            <a:r>
              <a:rPr lang="cs-CZ" sz="2400" b="1" i="1" dirty="0" smtClean="0">
                <a:solidFill>
                  <a:srgbClr val="002060"/>
                </a:solidFill>
              </a:rPr>
              <a:t>společnou </a:t>
            </a:r>
            <a:r>
              <a:rPr lang="cs-CZ" sz="2400" b="1" i="1" dirty="0">
                <a:solidFill>
                  <a:srgbClr val="002060"/>
                </a:solidFill>
              </a:rPr>
              <a:t>množinu ovládacích prvků. </a:t>
            </a:r>
          </a:p>
          <a:p>
            <a:pPr marL="0" indent="0" defTabSz="914377">
              <a:buNone/>
            </a:pPr>
            <a:r>
              <a:rPr lang="cs-CZ" sz="2400" b="1" i="1" dirty="0">
                <a:solidFill>
                  <a:srgbClr val="002060"/>
                </a:solidFill>
              </a:rPr>
              <a:t>V </a:t>
            </a:r>
            <a:r>
              <a:rPr lang="cs-CZ" sz="2400" b="1" i="1" dirty="0" smtClean="0">
                <a:solidFill>
                  <a:srgbClr val="002060"/>
                </a:solidFill>
              </a:rPr>
              <a:t>této část přednášky bude srovnáno pracovní prostředí, pracovní plochy </a:t>
            </a:r>
            <a:r>
              <a:rPr lang="cs-CZ" sz="2400" b="1" i="1" dirty="0">
                <a:solidFill>
                  <a:srgbClr val="002060"/>
                </a:solidFill>
              </a:rPr>
              <a:t>jednotlivých aplikací a </a:t>
            </a:r>
            <a:r>
              <a:rPr lang="cs-CZ" sz="2400" b="1" i="1" dirty="0" smtClean="0">
                <a:solidFill>
                  <a:srgbClr val="002060"/>
                </a:solidFill>
              </a:rPr>
              <a:t>ovládání pomocí </a:t>
            </a:r>
            <a:r>
              <a:rPr lang="cs-CZ" sz="2400" b="1" i="1" dirty="0">
                <a:solidFill>
                  <a:srgbClr val="002060"/>
                </a:solidFill>
              </a:rPr>
              <a:t>pásů </a:t>
            </a:r>
            <a:r>
              <a:rPr lang="cs-CZ" sz="2400" b="1" i="1" dirty="0" smtClean="0">
                <a:solidFill>
                  <a:srgbClr val="002060"/>
                </a:solidFill>
              </a:rPr>
              <a:t>karet. </a:t>
            </a:r>
          </a:p>
          <a:p>
            <a:pPr marL="0" indent="0" defTabSz="914377">
              <a:buNone/>
            </a:pPr>
            <a:r>
              <a:rPr lang="cs-CZ" sz="2400" b="1" i="1" dirty="0" smtClean="0">
                <a:solidFill>
                  <a:srgbClr val="002060"/>
                </a:solidFill>
              </a:rPr>
              <a:t>Studentům bude dán </a:t>
            </a:r>
            <a:r>
              <a:rPr lang="cs-CZ" sz="2400" b="1" i="1" dirty="0">
                <a:solidFill>
                  <a:srgbClr val="002060"/>
                </a:solidFill>
              </a:rPr>
              <a:t>základ, který umožní orientaci v aplikacích na základě zobecnění principů.</a:t>
            </a:r>
          </a:p>
          <a:p>
            <a:pPr marL="0" indent="0"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96000"/>
            <a:ext cx="2688299" cy="405343"/>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9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995055"/>
            <a:ext cx="5674299" cy="271549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PRACOVNÍ PLOCHA, PÁSY KARET</a:t>
            </a:r>
          </a:p>
          <a:p>
            <a:pPr marL="0" lvl="1" indent="0" algn="just">
              <a:spcBef>
                <a:spcPts val="0"/>
              </a:spcBef>
              <a:buNone/>
            </a:pPr>
            <a:r>
              <a:rPr lang="cs-CZ" sz="2400" dirty="0">
                <a:solidFill>
                  <a:prstClr val="black"/>
                </a:solidFill>
              </a:rPr>
              <a:t>2.1.1	Pásy karet	</a:t>
            </a:r>
          </a:p>
          <a:p>
            <a:pPr marL="0" lvl="1" indent="0" algn="just">
              <a:spcBef>
                <a:spcPts val="0"/>
              </a:spcBef>
              <a:buNone/>
            </a:pPr>
            <a:r>
              <a:rPr lang="cs-CZ" sz="2400" dirty="0">
                <a:solidFill>
                  <a:prstClr val="black"/>
                </a:solidFill>
              </a:rPr>
              <a:t>2.1.2	Disproporce prostředí</a:t>
            </a:r>
          </a:p>
          <a:p>
            <a:pPr marL="0" lvl="1" indent="0" algn="just">
              <a:spcBef>
                <a:spcPts val="0"/>
              </a:spcBef>
              <a:buNone/>
            </a:pPr>
            <a:r>
              <a:rPr lang="cs-CZ" sz="2400" dirty="0">
                <a:solidFill>
                  <a:prstClr val="black"/>
                </a:solidFill>
              </a:rPr>
              <a:t>2.2	Nastavování aplikací, karta Soubor</a:t>
            </a:r>
          </a:p>
          <a:p>
            <a:pPr marL="0" lvl="1" indent="0" algn="just">
              <a:spcBef>
                <a:spcPts val="0"/>
              </a:spcBef>
              <a:buNone/>
            </a:pPr>
            <a:r>
              <a:rPr lang="cs-CZ" sz="2400" dirty="0">
                <a:solidFill>
                  <a:prstClr val="black"/>
                </a:solidFill>
              </a:rPr>
              <a:t>2.3	Základní objekty pro práci s MS Office a jejich vlastnosti</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689747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sp>
        <p:nvSpPr>
          <p:cNvPr id="5" name="Obdélník 4"/>
          <p:cNvSpPr/>
          <p:nvPr/>
        </p:nvSpPr>
        <p:spPr>
          <a:xfrm>
            <a:off x="371475" y="1867545"/>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práci s aplikacemi platí standardní zásady ovládání, jako jsou ve Windows 10. Uvádím základní ovládací prvky, se kterými se můžete setkat, výčet není úplný, jedná se o nejčastěji používané</a:t>
            </a:r>
            <a:endParaRPr lang="cs-CZ" sz="2400" dirty="0"/>
          </a:p>
        </p:txBody>
      </p:sp>
      <p:pic>
        <p:nvPicPr>
          <p:cNvPr id="8" name="Obrázek 7"/>
          <p:cNvPicPr/>
          <p:nvPr/>
        </p:nvPicPr>
        <p:blipFill>
          <a:blip r:embed="rId3"/>
          <a:stretch>
            <a:fillRect/>
          </a:stretch>
        </p:blipFill>
        <p:spPr>
          <a:xfrm>
            <a:off x="4102100" y="2093604"/>
            <a:ext cx="812800" cy="738496"/>
          </a:xfrm>
          <a:prstGeom prst="rect">
            <a:avLst/>
          </a:prstGeom>
        </p:spPr>
      </p:pic>
      <p:sp>
        <p:nvSpPr>
          <p:cNvPr id="2" name="Obdélník 1"/>
          <p:cNvSpPr/>
          <p:nvPr/>
        </p:nvSpPr>
        <p:spPr>
          <a:xfrm>
            <a:off x="6393363" y="1891009"/>
            <a:ext cx="5269999" cy="295927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tlačítko „více“, šipka v pravém dolním rohu skupiny voleb: aktivuje dialogové okno vztahující se ke skupině. Například u nabídky </a:t>
            </a:r>
            <a:r>
              <a:rPr lang="cs-CZ" b="1" dirty="0">
                <a:latin typeface="Times New Roman" panose="02020603050405020304" pitchFamily="18" charset="0"/>
                <a:ea typeface="Calibri" panose="020F0502020204030204" pitchFamily="34" charset="0"/>
                <a:cs typeface="Times New Roman" panose="02020603050405020304" pitchFamily="18" charset="0"/>
              </a:rPr>
              <a:t>Reference</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Poznámky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pod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čarou</a:t>
            </a:r>
            <a:r>
              <a:rPr lang="cs-CZ" dirty="0">
                <a:latin typeface="Times New Roman" panose="02020603050405020304" pitchFamily="18" charset="0"/>
                <a:ea typeface="Calibri" panose="020F0502020204030204" pitchFamily="34" charset="0"/>
                <a:cs typeface="Times New Roman" panose="02020603050405020304" pitchFamily="18" charset="0"/>
              </a:rPr>
              <a:t> aktivuje souhrnné nastavování poznámek pod čarou a vysvětlivek. V některých případech je jedinou možností, jak se dostat k příslušným natavením. Například Tabulátory jsou vlastností vztahující se k odstavci, proto jsou dostupné v nabídce </a:t>
            </a:r>
            <a:r>
              <a:rPr lang="cs-CZ" b="1" dirty="0">
                <a:latin typeface="Times New Roman" panose="02020603050405020304" pitchFamily="18" charset="0"/>
                <a:ea typeface="Calibri" panose="020F0502020204030204" pitchFamily="34" charset="0"/>
                <a:cs typeface="Times New Roman" panose="02020603050405020304" pitchFamily="18" charset="0"/>
              </a:rPr>
              <a:t>Domů</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Odstavec</a:t>
            </a:r>
            <a:r>
              <a:rPr lang="cs-CZ" dirty="0">
                <a:latin typeface="Times New Roman" panose="02020603050405020304" pitchFamily="18" charset="0"/>
                <a:ea typeface="Calibri" panose="020F0502020204030204" pitchFamily="34" charset="0"/>
                <a:cs typeface="Times New Roman" panose="02020603050405020304" pitchFamily="18" charset="0"/>
              </a:rPr>
              <a:t>, po otevření dialogového okna.</a:t>
            </a:r>
          </a:p>
        </p:txBody>
      </p:sp>
      <p:pic>
        <p:nvPicPr>
          <p:cNvPr id="3" name="Obrázek 2"/>
          <p:cNvPicPr>
            <a:picLocks noChangeAspect="1"/>
          </p:cNvPicPr>
          <p:nvPr/>
        </p:nvPicPr>
        <p:blipFill>
          <a:blip r:embed="rId4"/>
          <a:stretch>
            <a:fillRect/>
          </a:stretch>
        </p:blipFill>
        <p:spPr>
          <a:xfrm>
            <a:off x="489451" y="5436246"/>
            <a:ext cx="10954390" cy="1229173"/>
          </a:xfrm>
          <a:prstGeom prst="rect">
            <a:avLst/>
          </a:prstGeom>
        </p:spPr>
      </p:pic>
      <p:pic>
        <p:nvPicPr>
          <p:cNvPr id="9" name="Obrázek 8"/>
          <p:cNvPicPr>
            <a:picLocks noChangeAspect="1"/>
          </p:cNvPicPr>
          <p:nvPr/>
        </p:nvPicPr>
        <p:blipFill>
          <a:blip r:embed="rId5"/>
          <a:stretch>
            <a:fillRect/>
          </a:stretch>
        </p:blipFill>
        <p:spPr>
          <a:xfrm>
            <a:off x="3603624" y="3353010"/>
            <a:ext cx="2580189" cy="1270646"/>
          </a:xfrm>
          <a:prstGeom prst="rect">
            <a:avLst/>
          </a:prstGeom>
        </p:spPr>
      </p:pic>
      <p:cxnSp>
        <p:nvCxnSpPr>
          <p:cNvPr id="11" name="Přímá spojnice se šipkou 10"/>
          <p:cNvCxnSpPr/>
          <p:nvPr/>
        </p:nvCxnSpPr>
        <p:spPr>
          <a:xfrm flipH="1" flipV="1">
            <a:off x="5067300" y="4165600"/>
            <a:ext cx="727576" cy="2006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4857750" y="5765800"/>
            <a:ext cx="1873250" cy="8996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881687" y="4369001"/>
            <a:ext cx="302126"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flipV="1">
            <a:off x="4741052" y="2698553"/>
            <a:ext cx="1037448" cy="16770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530"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3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15" name="Obrázek 14"/>
          <p:cNvPicPr>
            <a:picLocks noChangeAspect="1"/>
          </p:cNvPicPr>
          <p:nvPr/>
        </p:nvPicPr>
        <p:blipFill>
          <a:blip r:embed="rId3"/>
          <a:stretch>
            <a:fillRect/>
          </a:stretch>
        </p:blipFill>
        <p:spPr>
          <a:xfrm>
            <a:off x="469900" y="1705557"/>
            <a:ext cx="7277100" cy="4777793"/>
          </a:xfrm>
          <a:prstGeom prst="rect">
            <a:avLst/>
          </a:prstGeom>
        </p:spPr>
      </p:pic>
      <p:pic>
        <p:nvPicPr>
          <p:cNvPr id="2355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37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2" name="Obrázek 1"/>
          <p:cNvPicPr>
            <a:picLocks noChangeAspect="1"/>
          </p:cNvPicPr>
          <p:nvPr/>
        </p:nvPicPr>
        <p:blipFill>
          <a:blip r:embed="rId3"/>
          <a:stretch>
            <a:fillRect/>
          </a:stretch>
        </p:blipFill>
        <p:spPr>
          <a:xfrm>
            <a:off x="661987" y="1968500"/>
            <a:ext cx="7785754" cy="4381500"/>
          </a:xfrm>
          <a:prstGeom prst="rect">
            <a:avLst/>
          </a:prstGeom>
        </p:spPr>
      </p:pic>
      <p:pic>
        <p:nvPicPr>
          <p:cNvPr id="2457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71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3" name="Obrázek 2"/>
          <p:cNvPicPr>
            <a:picLocks noChangeAspect="1"/>
          </p:cNvPicPr>
          <p:nvPr/>
        </p:nvPicPr>
        <p:blipFill>
          <a:blip r:embed="rId3"/>
          <a:stretch>
            <a:fillRect/>
          </a:stretch>
        </p:blipFill>
        <p:spPr>
          <a:xfrm>
            <a:off x="787399" y="2008187"/>
            <a:ext cx="8325379" cy="4265613"/>
          </a:xfrm>
          <a:prstGeom prst="rect">
            <a:avLst/>
          </a:prstGeom>
        </p:spPr>
      </p:pic>
      <p:sp>
        <p:nvSpPr>
          <p:cNvPr id="8" name="Obdélník 7"/>
          <p:cNvSpPr/>
          <p:nvPr/>
        </p:nvSpPr>
        <p:spPr>
          <a:xfrm>
            <a:off x="1601786" y="2845001"/>
            <a:ext cx="481013" cy="3934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60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59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1668887"/>
            <a:ext cx="455930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Pracovní plocha je oblast pro práci s konkrétními daty v požadované formě. V aplikaci Word je to stránka dokumentu, v aplikaci Excel jsou to listy sešitu, v PowerPointu jsou to snímky prezentace. Poněkud odlišná situace je v Accessu, kdy na pracovní ploše může být více různých objektů, pak je pracovní plocha tvořena okny nebo záložkami (oušky karet).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6604" t="44996" r="7094" b="3391"/>
          <a:stretch/>
        </p:blipFill>
        <p:spPr bwMode="auto">
          <a:xfrm>
            <a:off x="4982511" y="1747211"/>
            <a:ext cx="6781800" cy="4453882"/>
          </a:xfrm>
          <a:prstGeom prst="rect">
            <a:avLst/>
          </a:prstGeom>
          <a:noFill/>
          <a:ln>
            <a:noFill/>
          </a:ln>
          <a:extLst>
            <a:ext uri="{53640926-AAD7-44D8-BBD7-CCE9431645EC}">
              <a14:shadowObscured xmlns:a14="http://schemas.microsoft.com/office/drawing/2010/main"/>
            </a:ext>
          </a:extLst>
        </p:spPr>
      </p:pic>
      <p:pic>
        <p:nvPicPr>
          <p:cNvPr id="1229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3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2075287"/>
            <a:ext cx="4559300" cy="418864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Vzhledem ke zjednodušení orientace při práci s aplikacemi  je rozložení pásů karet a nástroje pracovní plochy maximálně unifikováno.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rozložení </a:t>
            </a:r>
            <a:r>
              <a:rPr lang="cs-CZ" sz="2400" dirty="0">
                <a:latin typeface="Times New Roman" panose="02020603050405020304" pitchFamily="18" charset="0"/>
                <a:ea typeface="Calibri" panose="020F0502020204030204" pitchFamily="34" charset="0"/>
                <a:cs typeface="Times New Roman" panose="02020603050405020304" pitchFamily="18" charset="0"/>
              </a:rPr>
              <a:t>v jednotlivých aplikacích (modře je zvýrazněna pracovní plocha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oranžově </a:t>
            </a:r>
            <a:r>
              <a:rPr lang="cs-CZ" sz="2400" dirty="0">
                <a:latin typeface="Times New Roman" panose="02020603050405020304" pitchFamily="18" charset="0"/>
                <a:ea typeface="Calibri" panose="020F0502020204030204" pitchFamily="34" charset="0"/>
                <a:cs typeface="Times New Roman" panose="02020603050405020304" pitchFamily="18" charset="0"/>
              </a:rPr>
              <a:t>ovládací prvky</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6337"/>
          <a:stretch/>
        </p:blipFill>
        <p:spPr bwMode="auto">
          <a:xfrm>
            <a:off x="4944810" y="1649201"/>
            <a:ext cx="7018589" cy="4809385"/>
          </a:xfrm>
          <a:prstGeom prst="rect">
            <a:avLst/>
          </a:prstGeom>
          <a:noFill/>
          <a:ln>
            <a:noFill/>
          </a:ln>
          <a:extLst>
            <a:ext uri="{53640926-AAD7-44D8-BBD7-CCE9431645EC}">
              <a14:shadowObscured xmlns:a14="http://schemas.microsoft.com/office/drawing/2010/main"/>
            </a:ext>
          </a:extLst>
        </p:spPr>
      </p:pic>
      <p:pic>
        <p:nvPicPr>
          <p:cNvPr id="2662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sp>
        <p:nvSpPr>
          <p:cNvPr id="3" name="Obdélník 2"/>
          <p:cNvSpPr/>
          <p:nvPr/>
        </p:nvSpPr>
        <p:spPr>
          <a:xfrm>
            <a:off x="274513" y="1484611"/>
            <a:ext cx="11809339" cy="4401205"/>
          </a:xfrm>
          <a:prstGeom prst="rect">
            <a:avLst/>
          </a:prstGeom>
        </p:spPr>
        <p:txBody>
          <a:bodyPr wrap="square">
            <a:spAutoFit/>
          </a:bodyPr>
          <a:lstStyle/>
          <a:p>
            <a:pPr algn="just"/>
            <a:r>
              <a:rPr lang="cs-CZ" sz="2800" dirty="0"/>
              <a:t>Verze Microsoft Office jsou obecně označovány rokem, pro který vznikly. Existuje množina verzí vzniklých mezi roky 1995 až 2016. </a:t>
            </a:r>
            <a:endParaRPr lang="cs-CZ" sz="2800" dirty="0" smtClean="0"/>
          </a:p>
          <a:p>
            <a:pPr algn="just"/>
            <a:r>
              <a:rPr lang="cs-CZ" sz="2800" dirty="0" smtClean="0"/>
              <a:t>Vzhledem </a:t>
            </a:r>
            <a:r>
              <a:rPr lang="cs-CZ" sz="2800" dirty="0"/>
              <a:t>k průběžnému vývoji informačních technologií jsou sady Office inovovány, aktualizovány a přizpůsobovány jejím uživatelům, což je důvodem k neustálému vydávání nových verzí, verze nejdou standardně updatovat na vyšší verzi, je nutné novou verzi zakoupit. </a:t>
            </a:r>
            <a:endParaRPr lang="cs-CZ" sz="2800" dirty="0" smtClean="0"/>
          </a:p>
          <a:p>
            <a:pPr algn="just"/>
            <a:r>
              <a:rPr lang="cs-CZ" sz="2800" dirty="0" smtClean="0"/>
              <a:t>Tento </a:t>
            </a:r>
            <a:r>
              <a:rPr lang="cs-CZ" sz="2800" dirty="0"/>
              <a:t>problém odstraňuje možnost pronájmu software nabízená jako MS Office 365</a:t>
            </a:r>
            <a:r>
              <a:rPr lang="cs-CZ" sz="2800" dirty="0" smtClean="0"/>
              <a:t>.</a:t>
            </a:r>
          </a:p>
          <a:p>
            <a:pPr algn="just"/>
            <a:endParaRPr lang="cs-CZ" sz="2800" dirty="0">
              <a:solidFill>
                <a:srgbClr val="000000"/>
              </a:solidFill>
            </a:endParaRPr>
          </a:p>
          <a:p>
            <a:pPr algn="just"/>
            <a:endParaRPr lang="cs-CZ" sz="28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Tree>
    <p:extLst>
      <p:ext uri="{BB962C8B-B14F-4D97-AF65-F5344CB8AC3E}">
        <p14:creationId xmlns:p14="http://schemas.microsoft.com/office/powerpoint/2010/main" val="4096518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4299639"/>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 prostředím pro práci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se otevře při spuštění aplikace,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aplikační 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vytváří základní pracovní prostředí pro spuštěnou aplikaci. V aplikacích Office 2016 platí, že pro každý dokument se otevře vlastní aplikační okno.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Vlastní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je otevřený v dokumentovém okně</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je okno určené pro práci s dokumentem. Nemůže existovat samostatně, je součástí aplikačního okna. Pro jeden soubor může být otevřeno více dokumentových oken.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MS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2016 pro každý dokument otvírá samostatné aplikační okno, dokumentové okno je tedy shodné s aplikačním.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24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3712619"/>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nastavení parametrů aplikace a zadávání některých parametrů dat je určené </a:t>
            </a:r>
            <a:r>
              <a:rPr lang="cs-CZ" sz="2400" b="1" dirty="0">
                <a:latin typeface="Times New Roman" panose="02020603050405020304" pitchFamily="18" charset="0"/>
                <a:ea typeface="Calibri" panose="020F0502020204030204" pitchFamily="34" charset="0"/>
                <a:cs typeface="Times New Roman" panose="02020603050405020304" pitchFamily="18" charset="0"/>
              </a:rPr>
              <a:t>dialogové okno</a:t>
            </a:r>
            <a:r>
              <a:rPr lang="cs-CZ" sz="2400" dirty="0">
                <a:latin typeface="Times New Roman" panose="02020603050405020304" pitchFamily="18" charset="0"/>
                <a:ea typeface="Calibri" panose="020F0502020204030204" pitchFamily="34" charset="0"/>
                <a:cs typeface="Times New Roman" panose="02020603050405020304" pitchFamily="18" charset="0"/>
              </a:rPr>
              <a:t>, zpravidla se nedá se otevřít přímo, vždy jen příkazem z aplikačního okna. </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Dialogových oken je k dispozici poměrně značné množství, otvírají se obvykle stiskem tlačítka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z </a:t>
            </a:r>
            <a:r>
              <a:rPr lang="cs-CZ" sz="2400" dirty="0">
                <a:latin typeface="Times New Roman" panose="02020603050405020304" pitchFamily="18" charset="0"/>
                <a:ea typeface="Calibri" panose="020F0502020204030204" pitchFamily="34" charset="0"/>
                <a:cs typeface="Times New Roman" panose="02020603050405020304" pitchFamily="18" charset="0"/>
              </a:rPr>
              <a:t>pásu karet, tlačítky na pásu karet nebo z jejich nabídek, případně z místních nabídek. Pokud lze nabídkou otevřít dialogové okno, je příkaz ukončen třemi tečkami, např.  </a:t>
            </a:r>
          </a:p>
          <a:p>
            <a:pPr>
              <a:lnSpc>
                <a:spcPct val="115000"/>
              </a:lnSpc>
              <a:spcAft>
                <a:spcPts val="10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1525904" y="3949913"/>
            <a:ext cx="455295" cy="420370"/>
          </a:xfrm>
          <a:prstGeom prst="rect">
            <a:avLst/>
          </a:prstGeom>
        </p:spPr>
      </p:pic>
      <p:pic>
        <p:nvPicPr>
          <p:cNvPr id="12" name="Obrázek 11"/>
          <p:cNvPicPr/>
          <p:nvPr/>
        </p:nvPicPr>
        <p:blipFill rotWithShape="1">
          <a:blip r:embed="rId4"/>
          <a:srcRect l="31639" t="93725" r="44573" b="1569"/>
          <a:stretch/>
        </p:blipFill>
        <p:spPr bwMode="auto">
          <a:xfrm>
            <a:off x="2341562" y="4813300"/>
            <a:ext cx="1658938" cy="419100"/>
          </a:xfrm>
          <a:prstGeom prst="rect">
            <a:avLst/>
          </a:prstGeom>
          <a:ln>
            <a:noFill/>
          </a:ln>
          <a:extLst>
            <a:ext uri="{53640926-AAD7-44D8-BBD7-CCE9431645EC}">
              <a14:shadowObscured xmlns:a14="http://schemas.microsoft.com/office/drawing/2010/main"/>
            </a:ext>
          </a:extLst>
        </p:spPr>
      </p:pic>
      <p:pic>
        <p:nvPicPr>
          <p:cNvPr id="27650"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78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2" name="Obdélník 1"/>
          <p:cNvSpPr/>
          <p:nvPr/>
        </p:nvSpPr>
        <p:spPr>
          <a:xfrm>
            <a:off x="471328" y="1851752"/>
            <a:ext cx="3378200" cy="646331"/>
          </a:xfrm>
          <a:prstGeom prst="rect">
            <a:avLst/>
          </a:prstGeom>
        </p:spPr>
        <p:txBody>
          <a:bodyPr wrap="square">
            <a:spAutoFit/>
          </a:bodyPr>
          <a:lstStyle/>
          <a:p>
            <a:r>
              <a:rPr lang="cs-CZ" dirty="0" smtClean="0">
                <a:latin typeface="Times New Roman" panose="02020603050405020304" pitchFamily="18" charset="0"/>
                <a:ea typeface="Calibri" panose="020F0502020204030204" pitchFamily="34" charset="0"/>
              </a:rPr>
              <a:t>okno </a:t>
            </a:r>
            <a:r>
              <a:rPr lang="cs-CZ" dirty="0">
                <a:latin typeface="Times New Roman" panose="02020603050405020304" pitchFamily="18" charset="0"/>
                <a:ea typeface="Calibri" panose="020F0502020204030204" pitchFamily="34" charset="0"/>
              </a:rPr>
              <a:t>„Obnovení dokumentu“, ukončované tlačítkem „Zavřít“, </a:t>
            </a:r>
            <a:endParaRPr lang="cs-CZ" dirty="0"/>
          </a:p>
        </p:txBody>
      </p:sp>
      <p:sp>
        <p:nvSpPr>
          <p:cNvPr id="3" name="Obdélník 2"/>
          <p:cNvSpPr/>
          <p:nvPr/>
        </p:nvSpPr>
        <p:spPr>
          <a:xfrm>
            <a:off x="4273550" y="1851752"/>
            <a:ext cx="34290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„Formát obrázku“, ukončované v pravém horním rohu křížkem pro zavření okna</a:t>
            </a:r>
            <a:endParaRPr lang="cs-CZ" dirty="0"/>
          </a:p>
        </p:txBody>
      </p:sp>
      <p:sp>
        <p:nvSpPr>
          <p:cNvPr id="8" name="Obdélník 7"/>
          <p:cNvSpPr/>
          <p:nvPr/>
        </p:nvSpPr>
        <p:spPr>
          <a:xfrm>
            <a:off x="8128000" y="1816076"/>
            <a:ext cx="37592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„Poznámka pod čarou a vysvětlivka“ používané v předchozích verzích, které zůstalo i v Office 2016</a:t>
            </a:r>
            <a:endParaRPr lang="cs-CZ" dirty="0"/>
          </a:p>
        </p:txBody>
      </p:sp>
      <p:pic>
        <p:nvPicPr>
          <p:cNvPr id="13" name="Obrázek 12"/>
          <p:cNvPicPr/>
          <p:nvPr/>
        </p:nvPicPr>
        <p:blipFill>
          <a:blip r:embed="rId3"/>
          <a:stretch>
            <a:fillRect/>
          </a:stretch>
        </p:blipFill>
        <p:spPr>
          <a:xfrm>
            <a:off x="683577" y="3016404"/>
            <a:ext cx="2572703" cy="3524095"/>
          </a:xfrm>
          <a:prstGeom prst="rect">
            <a:avLst/>
          </a:prstGeom>
        </p:spPr>
      </p:pic>
      <p:pic>
        <p:nvPicPr>
          <p:cNvPr id="14" name="Obrázek 13"/>
          <p:cNvPicPr/>
          <p:nvPr/>
        </p:nvPicPr>
        <p:blipFill>
          <a:blip r:embed="rId4"/>
          <a:stretch>
            <a:fillRect/>
          </a:stretch>
        </p:blipFill>
        <p:spPr>
          <a:xfrm>
            <a:off x="4671472" y="3196484"/>
            <a:ext cx="2384743" cy="3163934"/>
          </a:xfrm>
          <a:prstGeom prst="rect">
            <a:avLst/>
          </a:prstGeom>
        </p:spPr>
      </p:pic>
      <p:pic>
        <p:nvPicPr>
          <p:cNvPr id="15" name="Obrázek 14"/>
          <p:cNvPicPr/>
          <p:nvPr/>
        </p:nvPicPr>
        <p:blipFill>
          <a:blip r:embed="rId5"/>
          <a:stretch>
            <a:fillRect/>
          </a:stretch>
        </p:blipFill>
        <p:spPr>
          <a:xfrm>
            <a:off x="8482488" y="3016403"/>
            <a:ext cx="3050223" cy="3524095"/>
          </a:xfrm>
          <a:prstGeom prst="rect">
            <a:avLst/>
          </a:prstGeom>
        </p:spPr>
      </p:pic>
      <p:pic>
        <p:nvPicPr>
          <p:cNvPr id="28674"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59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711073"/>
            <a:ext cx="3475004"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Základním nástrojem pro práci je pás karet. Na tomto pásu jsou záložky s jednotlivými ovládacími prvky realizovanými pomocí ikon. V některých případech mohou být ikony shlukovány do skupiny voleb. </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089400" y="3820715"/>
            <a:ext cx="7417972" cy="2880462"/>
          </a:xfrm>
          <a:prstGeom prst="rect">
            <a:avLst/>
          </a:prstGeom>
          <a:noFill/>
        </p:spPr>
      </p:pic>
      <p:pic>
        <p:nvPicPr>
          <p:cNvPr id="2" name="Obrázek 1"/>
          <p:cNvPicPr>
            <a:picLocks noChangeAspect="1"/>
          </p:cNvPicPr>
          <p:nvPr/>
        </p:nvPicPr>
        <p:blipFill>
          <a:blip r:embed="rId4"/>
          <a:stretch>
            <a:fillRect/>
          </a:stretch>
        </p:blipFill>
        <p:spPr>
          <a:xfrm>
            <a:off x="469900" y="1664030"/>
            <a:ext cx="11671342" cy="1824758"/>
          </a:xfrm>
          <a:prstGeom prst="rect">
            <a:avLst/>
          </a:prstGeom>
        </p:spPr>
      </p:pic>
      <p:pic>
        <p:nvPicPr>
          <p:cNvPr id="1843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97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2731281" y="1180616"/>
            <a:ext cx="9460719" cy="5662602"/>
          </a:xfrm>
          <a:prstGeom prst="rect">
            <a:avLst/>
          </a:prstGeom>
          <a:noFill/>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Základní prvky</a:t>
            </a:r>
            <a:endParaRPr lang="cs-CZ" sz="2800" dirty="0"/>
          </a:p>
        </p:txBody>
      </p:sp>
      <p:pic>
        <p:nvPicPr>
          <p:cNvPr id="296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3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Skupiny voleb</a:t>
            </a:r>
            <a:endParaRPr lang="cs-CZ" sz="28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583017" y="1138770"/>
            <a:ext cx="9416725" cy="5719230"/>
          </a:xfrm>
          <a:prstGeom prst="rect">
            <a:avLst/>
          </a:prstGeom>
          <a:noFill/>
        </p:spPr>
      </p:pic>
      <p:pic>
        <p:nvPicPr>
          <p:cNvPr id="307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1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820715"/>
            <a:ext cx="11722100"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Pásy karet jsou maximálně unifikovány mezi jednotlivými produkty, v jednotlivých aplikacích najdeme shodné záložky (karty) i shodné skupiny voleb (například záložka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skupina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apod., i když mohou mít drobné odlišnosti (v aplikaci MS Access je místo skupiny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skupina </a:t>
            </a:r>
            <a:r>
              <a:rPr lang="cs-CZ" sz="2400" b="1" dirty="0">
                <a:latin typeface="Times New Roman" panose="02020603050405020304" pitchFamily="18" charset="0"/>
                <a:ea typeface="Calibri" panose="020F0502020204030204" pitchFamily="34" charset="0"/>
              </a:rPr>
              <a:t>Formátování textu </a:t>
            </a:r>
            <a:r>
              <a:rPr lang="cs-CZ" sz="2400" dirty="0">
                <a:latin typeface="Times New Roman" panose="02020603050405020304" pitchFamily="18" charset="0"/>
                <a:ea typeface="Calibri" panose="020F0502020204030204" pitchFamily="34" charset="0"/>
              </a:rPr>
              <a:t>apod.), některé nabídky jsou však specifické pro samostatné aplikace a nevyskytují se v jiných (například v aplikaci PowerPoint je záložka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v MS Access je záložka </a:t>
            </a:r>
            <a:r>
              <a:rPr lang="cs-CZ" sz="2400" b="1" dirty="0">
                <a:latin typeface="Times New Roman" panose="02020603050405020304" pitchFamily="18" charset="0"/>
                <a:ea typeface="Calibri" panose="020F0502020204030204" pitchFamily="34" charset="0"/>
              </a:rPr>
              <a:t>Databázové nástroje </a:t>
            </a:r>
            <a:r>
              <a:rPr lang="cs-CZ" sz="2400" dirty="0">
                <a:latin typeface="Times New Roman" panose="02020603050405020304" pitchFamily="18" charset="0"/>
                <a:ea typeface="Calibri" panose="020F0502020204030204" pitchFamily="34" charset="0"/>
              </a:rPr>
              <a:t>apod.). V podstatě jsou však nástroje pro práci se standardními objekty (například s obrázky) shodné (nebo alespoň obdobné).</a:t>
            </a:r>
            <a:endParaRPr lang="cs-CZ" sz="2400" dirty="0"/>
          </a:p>
        </p:txBody>
      </p:sp>
      <p:pic>
        <p:nvPicPr>
          <p:cNvPr id="8" name="Obrázek 7"/>
          <p:cNvPicPr>
            <a:picLocks noChangeAspect="1"/>
          </p:cNvPicPr>
          <p:nvPr/>
        </p:nvPicPr>
        <p:blipFill>
          <a:blip r:embed="rId3"/>
          <a:stretch>
            <a:fillRect/>
          </a:stretch>
        </p:blipFill>
        <p:spPr>
          <a:xfrm>
            <a:off x="469900" y="1664030"/>
            <a:ext cx="11671342" cy="1824758"/>
          </a:xfrm>
          <a:prstGeom prst="rect">
            <a:avLst/>
          </a:prstGeom>
        </p:spPr>
      </p:pic>
      <p:pic>
        <p:nvPicPr>
          <p:cNvPr id="1945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6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1" y="1665163"/>
            <a:ext cx="12192000" cy="163121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K</a:t>
            </a:r>
            <a:r>
              <a:rPr lang="cs-CZ" sz="2000" dirty="0" smtClean="0">
                <a:latin typeface="Times New Roman" panose="02020603050405020304" pitchFamily="18" charset="0"/>
                <a:ea typeface="Calibri" panose="020F0502020204030204" pitchFamily="34" charset="0"/>
              </a:rPr>
              <a:t>arta </a:t>
            </a:r>
            <a:r>
              <a:rPr lang="cs-CZ" sz="2000" b="1" dirty="0">
                <a:latin typeface="Times New Roman" panose="02020603050405020304" pitchFamily="18" charset="0"/>
                <a:ea typeface="Calibri" panose="020F0502020204030204" pitchFamily="34" charset="0"/>
              </a:rPr>
              <a:t>Domů</a:t>
            </a:r>
            <a:r>
              <a:rPr lang="cs-CZ" sz="2000" dirty="0">
                <a:latin typeface="Times New Roman" panose="02020603050405020304" pitchFamily="18" charset="0"/>
                <a:ea typeface="Calibri" panose="020F0502020204030204" pitchFamily="34" charset="0"/>
              </a:rPr>
              <a:t> u jednotlivých aplikací.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Nástroje </a:t>
            </a:r>
            <a:r>
              <a:rPr lang="cs-CZ" sz="2000" dirty="0">
                <a:latin typeface="Times New Roman" panose="02020603050405020304" pitchFamily="18" charset="0"/>
                <a:ea typeface="Calibri" panose="020F0502020204030204" pitchFamily="34" charset="0"/>
              </a:rPr>
              <a:t>vztahující se k práci se schránkou, formáty související s textem, výběry a vyhledávání.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Karty </a:t>
            </a:r>
            <a:r>
              <a:rPr lang="cs-CZ" sz="2000" dirty="0">
                <a:latin typeface="Times New Roman" panose="02020603050405020304" pitchFamily="18" charset="0"/>
                <a:ea typeface="Calibri" panose="020F0502020204030204" pitchFamily="34" charset="0"/>
              </a:rPr>
              <a:t>se liší podle objektů, se kterými aplikace pracuje. Proto jsou na kartě u aplikace Excel nabídky pro styly tabulek, u Wordu s textovými styly, u PowerPointu pro práci se snímky apod.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Pro </a:t>
            </a:r>
            <a:r>
              <a:rPr lang="cs-CZ" sz="2000" dirty="0">
                <a:latin typeface="Times New Roman" panose="02020603050405020304" pitchFamily="18" charset="0"/>
                <a:ea typeface="Calibri" panose="020F0502020204030204" pitchFamily="34" charset="0"/>
              </a:rPr>
              <a:t>názornost je na kartách vyznačena skupina voleb </a:t>
            </a:r>
            <a:r>
              <a:rPr lang="cs-CZ" sz="2000" b="1" dirty="0">
                <a:latin typeface="Times New Roman" panose="02020603050405020304" pitchFamily="18" charset="0"/>
                <a:ea typeface="Calibri" panose="020F0502020204030204" pitchFamily="34" charset="0"/>
              </a:rPr>
              <a:t>Schránka</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(u MS Access </a:t>
            </a:r>
            <a:r>
              <a:rPr lang="cs-CZ" sz="2000" b="1" dirty="0">
                <a:latin typeface="Times New Roman" panose="02020603050405020304" pitchFamily="18" charset="0"/>
                <a:ea typeface="Calibri" panose="020F0502020204030204" pitchFamily="34" charset="0"/>
              </a:rPr>
              <a:t>Formátování</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textu</a:t>
            </a:r>
            <a:r>
              <a:rPr lang="cs-CZ" sz="2000" dirty="0">
                <a:latin typeface="Times New Roman" panose="02020603050405020304" pitchFamily="18" charset="0"/>
                <a:ea typeface="Calibri" panose="020F0502020204030204" pitchFamily="34" charset="0"/>
              </a:rPr>
              <a:t>).</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1284452" y="3296379"/>
            <a:ext cx="9041233" cy="3597446"/>
          </a:xfrm>
          <a:prstGeom prst="rect">
            <a:avLst/>
          </a:prstGeom>
          <a:noFill/>
        </p:spPr>
      </p:pic>
      <p:pic>
        <p:nvPicPr>
          <p:cNvPr id="317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28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Disproporce prostředí</a:t>
            </a:r>
            <a:endParaRPr lang="cs-CZ" sz="2800" dirty="0"/>
          </a:p>
        </p:txBody>
      </p:sp>
      <p:sp>
        <p:nvSpPr>
          <p:cNvPr id="5" name="Obdélník 4"/>
          <p:cNvSpPr/>
          <p:nvPr/>
        </p:nvSpPr>
        <p:spPr>
          <a:xfrm>
            <a:off x="292735" y="1896657"/>
            <a:ext cx="11471576"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Naučíte-li </a:t>
            </a:r>
            <a:r>
              <a:rPr lang="cs-CZ" sz="2400" dirty="0">
                <a:latin typeface="Times New Roman" panose="02020603050405020304" pitchFamily="18" charset="0"/>
                <a:ea typeface="Calibri" panose="020F0502020204030204" pitchFamily="34" charset="0"/>
              </a:rPr>
              <a:t>se pracovat s jednou aplikací, zvládnete částečně práci i s jinými aplikacemi.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Problém</a:t>
            </a:r>
            <a:r>
              <a:rPr lang="cs-CZ" sz="2400" dirty="0">
                <a:latin typeface="Times New Roman" panose="02020603050405020304" pitchFamily="18" charset="0"/>
                <a:ea typeface="Calibri" panose="020F0502020204030204" pitchFamily="34" charset="0"/>
              </a:rPr>
              <a:t>, hlavně začátečníkům, může působit </a:t>
            </a:r>
            <a:r>
              <a:rPr lang="cs-CZ" sz="2400" b="1" dirty="0">
                <a:latin typeface="Times New Roman" panose="02020603050405020304" pitchFamily="18" charset="0"/>
                <a:ea typeface="Calibri" panose="020F0502020204030204" pitchFamily="34" charset="0"/>
              </a:rPr>
              <a:t>proměnlivé </a:t>
            </a:r>
            <a:r>
              <a:rPr lang="cs-CZ" sz="2400" b="1" dirty="0" smtClean="0">
                <a:latin typeface="Times New Roman" panose="02020603050405020304" pitchFamily="18" charset="0"/>
                <a:ea typeface="Calibri" panose="020F0502020204030204" pitchFamily="34" charset="0"/>
              </a:rPr>
              <a:t>prostředí</a:t>
            </a:r>
            <a:r>
              <a:rPr lang="cs-CZ" sz="2400" dirty="0">
                <a:latin typeface="Times New Roman" panose="02020603050405020304" pitchFamily="18" charset="0"/>
                <a:ea typeface="Calibri" panose="020F0502020204030204" pitchFamily="34" charset="0"/>
              </a:rPr>
              <a:t>, které je závislé na akci, kterou provádíme, dále na nastavení prostředí, na režimu kompatibility a v neposlední řadě na velikosti okna, ve kterém je aplikace spuštěna. To může mít za následek, že příslušné volby můžeme v některých případech vidět, jindy ne, což může být, především pro začátečníka, </a:t>
            </a:r>
            <a:r>
              <a:rPr lang="cs-CZ" sz="2400" dirty="0" smtClean="0">
                <a:latin typeface="Times New Roman" panose="02020603050405020304" pitchFamily="18" charset="0"/>
                <a:ea typeface="Calibri" panose="020F0502020204030204" pitchFamily="34" charset="0"/>
              </a:rPr>
              <a:t>matoucí.</a:t>
            </a:r>
          </a:p>
          <a:p>
            <a:endParaRPr lang="cs-CZ" sz="2400" dirty="0">
              <a:latin typeface="Times New Roman" panose="02020603050405020304" pitchFamily="18" charset="0"/>
            </a:endParaRP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způsobené nastavením</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automaticky vyvolávaných nabídek</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režimu kompatibility a odlišných formátů</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velikosti zobrazované oblasti</a:t>
            </a:r>
          </a:p>
          <a:p>
            <a:endParaRPr lang="cs-CZ" sz="2400" dirty="0"/>
          </a:p>
        </p:txBody>
      </p:sp>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74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způsobené nastavením</a:t>
            </a:r>
          </a:p>
        </p:txBody>
      </p:sp>
      <p:pic>
        <p:nvPicPr>
          <p:cNvPr id="8" name="Obrázek 7"/>
          <p:cNvPicPr/>
          <p:nvPr/>
        </p:nvPicPr>
        <p:blipFill rotWithShape="1">
          <a:blip r:embed="rId3">
            <a:extLst>
              <a:ext uri="{28A0092B-C50C-407E-A947-70E740481C1C}">
                <a14:useLocalDpi xmlns:a14="http://schemas.microsoft.com/office/drawing/2010/main" val="0"/>
              </a:ext>
            </a:extLst>
          </a:blip>
          <a:srcRect r="11032"/>
          <a:stretch/>
        </p:blipFill>
        <p:spPr bwMode="auto">
          <a:xfrm>
            <a:off x="147906" y="1719515"/>
            <a:ext cx="9052365" cy="2585199"/>
          </a:xfrm>
          <a:prstGeom prst="rect">
            <a:avLst/>
          </a:prstGeom>
          <a:noFill/>
          <a:ln>
            <a:noFill/>
          </a:ln>
          <a:extLst>
            <a:ext uri="{53640926-AAD7-44D8-BBD7-CCE9431645EC}">
              <a14:shadowObscured xmlns:a14="http://schemas.microsoft.com/office/drawing/2010/main"/>
            </a:ext>
          </a:extLst>
        </p:spPr>
      </p:pic>
      <p:pic>
        <p:nvPicPr>
          <p:cNvPr id="9" name="Obrázek 8"/>
          <p:cNvPicPr/>
          <p:nvPr/>
        </p:nvPicPr>
        <p:blipFill>
          <a:blip r:embed="rId4">
            <a:extLst>
              <a:ext uri="{28A0092B-C50C-407E-A947-70E740481C1C}">
                <a14:useLocalDpi xmlns:a14="http://schemas.microsoft.com/office/drawing/2010/main" val="0"/>
              </a:ext>
            </a:extLst>
          </a:blip>
          <a:srcRect/>
          <a:stretch>
            <a:fillRect/>
          </a:stretch>
        </p:blipFill>
        <p:spPr bwMode="auto">
          <a:xfrm>
            <a:off x="7073705" y="4065171"/>
            <a:ext cx="4937760" cy="2575560"/>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l="65575" t="28834" r="11064" b="46040"/>
          <a:stretch/>
        </p:blipFill>
        <p:spPr bwMode="auto">
          <a:xfrm>
            <a:off x="3935534" y="5352951"/>
            <a:ext cx="2794781" cy="1484515"/>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t="34388" r="76258" b="43764"/>
          <a:stretch/>
        </p:blipFill>
        <p:spPr bwMode="auto">
          <a:xfrm>
            <a:off x="551178" y="4184942"/>
            <a:ext cx="3384356" cy="1287780"/>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r="73932" b="90100"/>
          <a:stretch/>
        </p:blipFill>
        <p:spPr bwMode="auto">
          <a:xfrm>
            <a:off x="8046720" y="2316172"/>
            <a:ext cx="3717591" cy="1021568"/>
          </a:xfrm>
          <a:prstGeom prst="rect">
            <a:avLst/>
          </a:prstGeom>
          <a:noFill/>
        </p:spPr>
      </p:pic>
      <p:sp>
        <p:nvSpPr>
          <p:cNvPr id="13" name="Obdélník 12"/>
          <p:cNvSpPr/>
          <p:nvPr/>
        </p:nvSpPr>
        <p:spPr>
          <a:xfrm>
            <a:off x="7073705" y="4050059"/>
            <a:ext cx="992848"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V="1">
            <a:off x="8046720" y="3103335"/>
            <a:ext cx="309489" cy="9025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066552" y="2307888"/>
            <a:ext cx="3820647" cy="7954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flipV="1">
            <a:off x="3587262" y="4828832"/>
            <a:ext cx="3486443" cy="3784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107186" y="5207238"/>
            <a:ext cx="4350876" cy="8879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631435" y="5706844"/>
            <a:ext cx="3328328" cy="830997"/>
          </a:xfrm>
          <a:prstGeom prst="rect">
            <a:avLst/>
          </a:prstGeom>
        </p:spPr>
        <p:txBody>
          <a:bodyPr wrap="square">
            <a:spAutoFit/>
          </a:bodyPr>
          <a:lstStyle/>
          <a:p>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 </a:t>
            </a:r>
            <a:endParaRPr lang="cs-CZ" sz="2400" dirty="0"/>
          </a:p>
        </p:txBody>
      </p:sp>
      <p:pic>
        <p:nvPicPr>
          <p:cNvPr id="2150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0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2" name="Obrázek 1"/>
          <p:cNvPicPr>
            <a:picLocks noChangeAspect="1"/>
          </p:cNvPicPr>
          <p:nvPr/>
        </p:nvPicPr>
        <p:blipFill>
          <a:blip r:embed="rId3"/>
          <a:stretch>
            <a:fillRect/>
          </a:stretch>
        </p:blipFill>
        <p:spPr>
          <a:xfrm>
            <a:off x="469900" y="1558925"/>
            <a:ext cx="9324975" cy="1733550"/>
          </a:xfrm>
          <a:prstGeom prst="rect">
            <a:avLst/>
          </a:prstGeom>
        </p:spPr>
      </p:pic>
      <p:pic>
        <p:nvPicPr>
          <p:cNvPr id="5" name="Obrázek 4"/>
          <p:cNvPicPr>
            <a:picLocks noChangeAspect="1"/>
          </p:cNvPicPr>
          <p:nvPr/>
        </p:nvPicPr>
        <p:blipFill>
          <a:blip r:embed="rId4"/>
          <a:stretch>
            <a:fillRect/>
          </a:stretch>
        </p:blipFill>
        <p:spPr>
          <a:xfrm>
            <a:off x="590550" y="3163887"/>
            <a:ext cx="9715500" cy="3171825"/>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domácnosti</a:t>
            </a:r>
            <a:endParaRPr lang="cs-CZ" sz="2800" dirty="0"/>
          </a:p>
        </p:txBody>
      </p:sp>
    </p:spTree>
    <p:extLst>
      <p:ext uri="{BB962C8B-B14F-4D97-AF65-F5344CB8AC3E}">
        <p14:creationId xmlns:p14="http://schemas.microsoft.com/office/powerpoint/2010/main" val="2298786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08292"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automaticky vyvolávaných nabídek</a:t>
            </a:r>
          </a:p>
        </p:txBody>
      </p:sp>
      <p:pic>
        <p:nvPicPr>
          <p:cNvPr id="19" name="Obrázek 18"/>
          <p:cNvPicPr/>
          <p:nvPr/>
        </p:nvPicPr>
        <p:blipFill>
          <a:blip r:embed="rId3">
            <a:extLst>
              <a:ext uri="{28A0092B-C50C-407E-A947-70E740481C1C}">
                <a14:useLocalDpi xmlns:a14="http://schemas.microsoft.com/office/drawing/2010/main" val="0"/>
              </a:ext>
            </a:extLst>
          </a:blip>
          <a:srcRect/>
          <a:stretch>
            <a:fillRect/>
          </a:stretch>
        </p:blipFill>
        <p:spPr bwMode="auto">
          <a:xfrm>
            <a:off x="469899" y="2166425"/>
            <a:ext cx="10924932" cy="4389120"/>
          </a:xfrm>
          <a:prstGeom prst="rect">
            <a:avLst/>
          </a:prstGeom>
          <a:noFill/>
        </p:spPr>
      </p:pic>
      <p:pic>
        <p:nvPicPr>
          <p:cNvPr id="327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35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399"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režimu kompatibility a odlišných formátů</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980686" y="1747212"/>
            <a:ext cx="8890781" cy="4667656"/>
          </a:xfrm>
          <a:prstGeom prst="rect">
            <a:avLst/>
          </a:prstGeom>
          <a:noFill/>
        </p:spPr>
      </p:pic>
      <p:pic>
        <p:nvPicPr>
          <p:cNvPr id="2" name="Obrázek 1"/>
          <p:cNvPicPr>
            <a:picLocks noChangeAspect="1"/>
          </p:cNvPicPr>
          <p:nvPr/>
        </p:nvPicPr>
        <p:blipFill>
          <a:blip r:embed="rId4"/>
          <a:stretch>
            <a:fillRect/>
          </a:stretch>
        </p:blipFill>
        <p:spPr>
          <a:xfrm>
            <a:off x="185737" y="2700964"/>
            <a:ext cx="2629113" cy="3713904"/>
          </a:xfrm>
          <a:prstGeom prst="rect">
            <a:avLst/>
          </a:prstGeom>
        </p:spPr>
      </p:pic>
      <p:cxnSp>
        <p:nvCxnSpPr>
          <p:cNvPr id="9" name="Přímá spojnice se šipkou 8"/>
          <p:cNvCxnSpPr/>
          <p:nvPr/>
        </p:nvCxnSpPr>
        <p:spPr>
          <a:xfrm flipH="1" flipV="1">
            <a:off x="675249" y="3756074"/>
            <a:ext cx="4311488" cy="23374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79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velikosti zobrazované oblasti</a:t>
            </a: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491449" y="1956976"/>
            <a:ext cx="8468551" cy="4166381"/>
          </a:xfrm>
          <a:prstGeom prst="rect">
            <a:avLst/>
          </a:prstGeom>
          <a:noFill/>
        </p:spPr>
      </p:pic>
      <p:sp>
        <p:nvSpPr>
          <p:cNvPr id="3" name="Obdélník 2"/>
          <p:cNvSpPr/>
          <p:nvPr/>
        </p:nvSpPr>
        <p:spPr>
          <a:xfrm>
            <a:off x="185737" y="1956976"/>
            <a:ext cx="3407043"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Změna karty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(Nástroje obrázků), při zmenšení okna s aplikací Word. Patrné je např. shluknutí stylů obrázků do skupiny </a:t>
            </a:r>
            <a:r>
              <a:rPr lang="cs-CZ" sz="2400" b="1" dirty="0">
                <a:latin typeface="Times New Roman" panose="02020603050405020304" pitchFamily="18" charset="0"/>
                <a:ea typeface="Calibri" panose="020F0502020204030204" pitchFamily="34" charset="0"/>
              </a:rPr>
              <a:t>Rychlé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nebo skupiny voleb </a:t>
            </a:r>
            <a:r>
              <a:rPr lang="cs-CZ" sz="2400" b="1" dirty="0">
                <a:latin typeface="Times New Roman" panose="02020603050405020304" pitchFamily="18" charset="0"/>
                <a:ea typeface="Calibri" panose="020F0502020204030204" pitchFamily="34" charset="0"/>
              </a:rPr>
              <a:t>Uspořádat</a:t>
            </a:r>
            <a:r>
              <a:rPr lang="cs-CZ" sz="2400" dirty="0">
                <a:latin typeface="Times New Roman" panose="02020603050405020304" pitchFamily="18" charset="0"/>
                <a:ea typeface="Calibri" panose="020F0502020204030204" pitchFamily="34" charset="0"/>
              </a:rPr>
              <a:t> do jedné ikony. V případě shluknutí se skryté ikony zobrazí pomocí aktivující šipky</a:t>
            </a:r>
            <a:endParaRPr lang="cs-CZ" sz="2400" dirty="0"/>
          </a:p>
        </p:txBody>
      </p:sp>
      <p:pic>
        <p:nvPicPr>
          <p:cNvPr id="348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85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karta Soubor</a:t>
            </a:r>
            <a:endParaRPr lang="cs-CZ" sz="2800" dirty="0">
              <a:latin typeface="Times New Roman" panose="02020603050405020304" pitchFamily="18" charset="0"/>
              <a:ea typeface="Calibri" panose="020F0502020204030204" pitchFamily="34" charset="0"/>
            </a:endParaRPr>
          </a:p>
        </p:txBody>
      </p:sp>
      <p:sp>
        <p:nvSpPr>
          <p:cNvPr id="3" name="Obdélník 2"/>
          <p:cNvSpPr/>
          <p:nvPr/>
        </p:nvSpPr>
        <p:spPr>
          <a:xfrm>
            <a:off x="172059" y="1782446"/>
            <a:ext cx="3146192"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Základní nastavování parametrů aplikace je u všech aplikací v nabídce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zleva Access, Excel, PowerPoint, Word</a:t>
            </a:r>
            <a:r>
              <a:rPr lang="cs-CZ" sz="2400" dirty="0" smtClean="0">
                <a:latin typeface="Times New Roman" panose="02020603050405020304" pitchFamily="18" charset="0"/>
                <a:ea typeface="Calibri" panose="020F0502020204030204" pitchFamily="34" charset="0"/>
              </a:rPr>
              <a:t>).</a:t>
            </a:r>
          </a:p>
          <a:p>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Karta </a:t>
            </a:r>
            <a:r>
              <a:rPr lang="cs-CZ" sz="2400" dirty="0">
                <a:latin typeface="Times New Roman" panose="02020603050405020304" pitchFamily="18" charset="0"/>
                <a:ea typeface="Calibri" panose="020F0502020204030204" pitchFamily="34" charset="0"/>
              </a:rPr>
              <a:t>nemá standardní pás, jako ostatní karty. Po kliknutí na kartu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se zobrazí tzv. zobrazení </a:t>
            </a:r>
            <a:r>
              <a:rPr lang="cs-CZ" sz="2400" b="1" dirty="0">
                <a:latin typeface="Times New Roman" panose="02020603050405020304" pitchFamily="18" charset="0"/>
                <a:ea typeface="Calibri" panose="020F0502020204030204" pitchFamily="34" charset="0"/>
              </a:rPr>
              <a:t>Microsoft Office </a:t>
            </a:r>
            <a:r>
              <a:rPr lang="cs-CZ" sz="2400" b="1" dirty="0" err="1">
                <a:latin typeface="Times New Roman" panose="02020603050405020304" pitchFamily="18" charset="0"/>
                <a:ea typeface="Calibri" panose="020F0502020204030204" pitchFamily="34" charset="0"/>
              </a:rPr>
              <a:t>Backstage</a:t>
            </a:r>
            <a:endParaRPr lang="cs-CZ" sz="2400" b="1" dirty="0"/>
          </a:p>
        </p:txBody>
      </p:sp>
      <p:pic>
        <p:nvPicPr>
          <p:cNvPr id="2" name="Obrázek 1"/>
          <p:cNvPicPr>
            <a:picLocks noChangeAspect="1"/>
          </p:cNvPicPr>
          <p:nvPr/>
        </p:nvPicPr>
        <p:blipFill>
          <a:blip r:embed="rId3"/>
          <a:stretch>
            <a:fillRect/>
          </a:stretch>
        </p:blipFill>
        <p:spPr>
          <a:xfrm>
            <a:off x="3579101" y="1698867"/>
            <a:ext cx="8533590" cy="1334186"/>
          </a:xfrm>
          <a:prstGeom prst="rect">
            <a:avLst/>
          </a:prstGeom>
        </p:spPr>
      </p:pic>
      <p:sp>
        <p:nvSpPr>
          <p:cNvPr id="5" name="Ovál 4"/>
          <p:cNvSpPr/>
          <p:nvPr/>
        </p:nvSpPr>
        <p:spPr>
          <a:xfrm>
            <a:off x="3318250" y="1861894"/>
            <a:ext cx="858129" cy="5905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a:picLocks noChangeAspect="1"/>
          </p:cNvPicPr>
          <p:nvPr/>
        </p:nvPicPr>
        <p:blipFill>
          <a:blip r:embed="rId4"/>
          <a:stretch>
            <a:fillRect/>
          </a:stretch>
        </p:blipFill>
        <p:spPr>
          <a:xfrm>
            <a:off x="3184799" y="3517291"/>
            <a:ext cx="3975658" cy="2143069"/>
          </a:xfrm>
          <a:prstGeom prst="rect">
            <a:avLst/>
          </a:prstGeom>
        </p:spPr>
      </p:pic>
      <p:cxnSp>
        <p:nvCxnSpPr>
          <p:cNvPr id="11" name="Přímá spojnice se šipkou 10"/>
          <p:cNvCxnSpPr>
            <a:stCxn id="5" idx="3"/>
          </p:cNvCxnSpPr>
          <p:nvPr/>
        </p:nvCxnSpPr>
        <p:spPr>
          <a:xfrm flipH="1">
            <a:off x="3329787" y="2365960"/>
            <a:ext cx="114133" cy="1199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p:nvPr/>
        </p:nvPicPr>
        <p:blipFill>
          <a:blip r:embed="rId5">
            <a:extLst>
              <a:ext uri="{28A0092B-C50C-407E-A947-70E740481C1C}">
                <a14:useLocalDpi xmlns:a14="http://schemas.microsoft.com/office/drawing/2010/main" val="0"/>
              </a:ext>
            </a:extLst>
          </a:blip>
          <a:srcRect/>
          <a:stretch>
            <a:fillRect/>
          </a:stretch>
        </p:blipFill>
        <p:spPr bwMode="auto">
          <a:xfrm>
            <a:off x="6587970" y="2626212"/>
            <a:ext cx="5524721" cy="4231788"/>
          </a:xfrm>
          <a:prstGeom prst="rect">
            <a:avLst/>
          </a:prstGeom>
          <a:noFill/>
        </p:spPr>
      </p:pic>
      <p:pic>
        <p:nvPicPr>
          <p:cNvPr id="36866"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0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a:t>
            </a:r>
            <a:r>
              <a:rPr lang="cs-CZ" sz="2800" dirty="0">
                <a:latin typeface="Times New Roman" panose="02020603050405020304" pitchFamily="18" charset="0"/>
                <a:ea typeface="Calibri" panose="020F0502020204030204" pitchFamily="34" charset="0"/>
              </a:rPr>
              <a:t>Microsoft Office </a:t>
            </a:r>
            <a:r>
              <a:rPr lang="cs-CZ" sz="2800" dirty="0" err="1" smtClean="0">
                <a:latin typeface="Times New Roman" panose="02020603050405020304" pitchFamily="18" charset="0"/>
                <a:ea typeface="Calibri" panose="020F0502020204030204" pitchFamily="34" charset="0"/>
              </a:rPr>
              <a:t>Backstage</a:t>
            </a:r>
            <a:r>
              <a:rPr lang="cs-CZ" b="1" dirty="0"/>
              <a:t> </a:t>
            </a:r>
            <a:r>
              <a:rPr lang="cs-CZ" sz="2400" b="1" dirty="0" smtClean="0">
                <a:latin typeface="Times New Roman" panose="02020603050405020304" pitchFamily="18" charset="0"/>
                <a:ea typeface="Calibri" panose="020F0502020204030204" pitchFamily="34" charset="0"/>
              </a:rPr>
              <a:t>Soubor</a:t>
            </a:r>
            <a:r>
              <a:rPr lang="cs-CZ" sz="2400" b="1" dirty="0">
                <a:latin typeface="Times New Roman" panose="02020603050405020304" pitchFamily="18" charset="0"/>
                <a:ea typeface="Calibri" panose="020F0502020204030204" pitchFamily="34" charset="0"/>
              </a:rPr>
              <a:t> &gt; </a:t>
            </a:r>
            <a:r>
              <a:rPr lang="cs-CZ" sz="2400" b="1" dirty="0" smtClean="0">
                <a:latin typeface="Times New Roman" panose="02020603050405020304" pitchFamily="18" charset="0"/>
                <a:ea typeface="Calibri" panose="020F0502020204030204" pitchFamily="34" charset="0"/>
              </a:rPr>
              <a:t>Možnosti</a:t>
            </a:r>
            <a:endParaRPr lang="cs-CZ" sz="2400" b="1" dirty="0">
              <a:latin typeface="Times New Roman" panose="02020603050405020304" pitchFamily="18" charset="0"/>
              <a:ea typeface="Calibri" panose="020F0502020204030204" pitchFamily="34" charset="0"/>
            </a:endParaRPr>
          </a:p>
        </p:txBody>
      </p:sp>
      <p:sp>
        <p:nvSpPr>
          <p:cNvPr id="3" name="Obdélník 2"/>
          <p:cNvSpPr/>
          <p:nvPr/>
        </p:nvSpPr>
        <p:spPr>
          <a:xfrm>
            <a:off x="242543" y="1732914"/>
            <a:ext cx="2986237"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Převážná část nastavení parametrů pro zpracovávaný soubor a aplikaci je v nabídce </a:t>
            </a:r>
            <a:r>
              <a:rPr lang="cs-CZ" sz="2400" b="1" dirty="0">
                <a:latin typeface="Times New Roman" panose="02020603050405020304" pitchFamily="18" charset="0"/>
                <a:ea typeface="Calibri" panose="020F0502020204030204" pitchFamily="34" charset="0"/>
              </a:rPr>
              <a:t>Možnosti. </a:t>
            </a:r>
            <a:r>
              <a:rPr lang="cs-CZ" sz="2400" dirty="0">
                <a:latin typeface="Times New Roman" panose="02020603050405020304" pitchFamily="18" charset="0"/>
                <a:ea typeface="Calibri" panose="020F0502020204030204" pitchFamily="34" charset="0"/>
              </a:rPr>
              <a:t>V jednotlivých nabídkách nalezneme shodná, resp. podobná nastavení. Například nabídka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a:t>
            </a:r>
            <a:r>
              <a:rPr lang="cs-CZ" sz="2400" dirty="0">
                <a:latin typeface="Times New Roman" panose="02020603050405020304" pitchFamily="18" charset="0"/>
                <a:ea typeface="Calibri" panose="020F0502020204030204" pitchFamily="34" charset="0"/>
              </a:rPr>
              <a:t> je téměř totožná u všech aplikací.</a:t>
            </a:r>
            <a:endParaRPr lang="cs-CZ" sz="2400" dirty="0"/>
          </a:p>
        </p:txBody>
      </p:sp>
      <p:pic>
        <p:nvPicPr>
          <p:cNvPr id="18" name="Obrázek 17"/>
          <p:cNvPicPr>
            <a:picLocks noChangeAspect="1"/>
          </p:cNvPicPr>
          <p:nvPr/>
        </p:nvPicPr>
        <p:blipFill rotWithShape="1">
          <a:blip r:embed="rId3"/>
          <a:srcRect r="22460" b="62271"/>
          <a:stretch/>
        </p:blipFill>
        <p:spPr>
          <a:xfrm>
            <a:off x="3171974" y="1856874"/>
            <a:ext cx="7312649" cy="3873255"/>
          </a:xfrm>
          <a:prstGeom prst="rect">
            <a:avLst/>
          </a:prstGeom>
        </p:spPr>
      </p:pic>
      <p:pic>
        <p:nvPicPr>
          <p:cNvPr id="17" name="Obrázek 16"/>
          <p:cNvPicPr/>
          <p:nvPr/>
        </p:nvPicPr>
        <p:blipFill rotWithShape="1">
          <a:blip r:embed="rId4">
            <a:extLst>
              <a:ext uri="{28A0092B-C50C-407E-A947-70E740481C1C}">
                <a14:useLocalDpi xmlns:a14="http://schemas.microsoft.com/office/drawing/2010/main" val="0"/>
              </a:ext>
            </a:extLst>
          </a:blip>
          <a:srcRect t="54285" b="3638"/>
          <a:stretch/>
        </p:blipFill>
        <p:spPr bwMode="auto">
          <a:xfrm>
            <a:off x="5233182" y="2869809"/>
            <a:ext cx="6958818" cy="3733947"/>
          </a:xfrm>
          <a:prstGeom prst="rect">
            <a:avLst/>
          </a:prstGeom>
          <a:noFill/>
          <a:ln>
            <a:noFill/>
          </a:ln>
          <a:extLst>
            <a:ext uri="{53640926-AAD7-44D8-BBD7-CCE9431645EC}">
              <a14:shadowObscured xmlns:a14="http://schemas.microsoft.com/office/drawing/2010/main"/>
            </a:ext>
          </a:extLst>
        </p:spPr>
      </p:pic>
      <p:sp>
        <p:nvSpPr>
          <p:cNvPr id="5" name="Ovál 4"/>
          <p:cNvSpPr/>
          <p:nvPr/>
        </p:nvSpPr>
        <p:spPr>
          <a:xfrm>
            <a:off x="2858290" y="1837380"/>
            <a:ext cx="1900654" cy="397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5" idx="5"/>
          </p:cNvCxnSpPr>
          <p:nvPr/>
        </p:nvCxnSpPr>
        <p:spPr>
          <a:xfrm>
            <a:off x="4480600" y="2176377"/>
            <a:ext cx="1357492" cy="6934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842"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88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930439"/>
            <a:ext cx="11392836" cy="4570097"/>
          </a:xfrm>
          <a:prstGeom prst="rect">
            <a:avLst/>
          </a:prstGeom>
        </p:spPr>
        <p:txBody>
          <a:bodyPr wrap="square">
            <a:spAutoFit/>
          </a:bodyPr>
          <a:lstStyle/>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standardní </a:t>
            </a:r>
            <a:r>
              <a:rPr lang="cs-CZ" sz="2200" dirty="0">
                <a:latin typeface="Times New Roman" panose="02020603050405020304" pitchFamily="18" charset="0"/>
                <a:ea typeface="Calibri" panose="020F0502020204030204" pitchFamily="34" charset="0"/>
                <a:cs typeface="Times New Roman" panose="02020603050405020304" pitchFamily="18" charset="0"/>
              </a:rPr>
              <a:t>práce aplikacemi Word, Excel, PowerPoint či Access je objektově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orientovaná </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objekty</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mají </a:t>
            </a:r>
            <a:r>
              <a:rPr lang="cs-CZ" sz="2200" dirty="0">
                <a:latin typeface="Times New Roman" panose="02020603050405020304" pitchFamily="18" charset="0"/>
                <a:ea typeface="Calibri" panose="020F0502020204030204" pitchFamily="34" charset="0"/>
                <a:cs typeface="Times New Roman" panose="02020603050405020304" pitchFamily="18" charset="0"/>
              </a:rPr>
              <a:t>své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a:t>
            </a: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existuje </a:t>
            </a:r>
            <a:r>
              <a:rPr lang="cs-CZ" sz="2200" dirty="0">
                <a:latin typeface="Times New Roman" panose="02020603050405020304" pitchFamily="18" charset="0"/>
                <a:ea typeface="Calibri" panose="020F0502020204030204" pitchFamily="34" charset="0"/>
                <a:cs typeface="Times New Roman" panose="02020603050405020304" pitchFamily="18" charset="0"/>
              </a:rPr>
              <a:t>množina objektů shodných u více aplikací (textové pole - Word, Excel, PowerPoint), některé objekty jsou naopak specifické pro konkrétní aplikaci (např. Snímek – PowerPoint</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 </a:t>
            </a:r>
            <a:r>
              <a:rPr lang="cs-CZ" sz="2200" dirty="0">
                <a:latin typeface="Times New Roman" panose="02020603050405020304" pitchFamily="18" charset="0"/>
                <a:ea typeface="Calibri" panose="020F0502020204030204" pitchFamily="34" charset="0"/>
                <a:cs typeface="Times New Roman" panose="02020603050405020304" pitchFamily="18" charset="0"/>
              </a:rPr>
              <a:t>mohou být shodné u různých objektů (ohraničení, velikost apod.), jiné jsou jedinečné (font písma, výška řádku apod</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Pro úspěšné zvládnutí práce s MS Office je dobré umět identifikovat objekty, se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kterými se pracuje </a:t>
            </a:r>
            <a:r>
              <a:rPr lang="cs-CZ" sz="2200" dirty="0">
                <a:latin typeface="Times New Roman" panose="02020603050405020304" pitchFamily="18" charset="0"/>
                <a:ea typeface="Calibri" panose="020F0502020204030204" pitchFamily="34" charset="0"/>
                <a:cs typeface="Times New Roman" panose="02020603050405020304" pitchFamily="18" charset="0"/>
              </a:rPr>
              <a:t>a následně zvolit příslušné nabídky pro práci s vlastnostmi daných objektů. Základní pochopení principů a vztahů mezi aplikacemi, objekty a jejich vlastnostmi je prvním krokem k úspěšnému zvládnutí práce s kancelářským balíkem MS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Office.</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70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748909"/>
            <a:ext cx="11392836" cy="510909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skupinu objektů je určena pro práci s textem. Členění je intuitivní a přirozené. Textové objekty jsou společné pro všechny aplikace.</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Další množinou jsou objekty související se vzhledem prezentovaných dat, tedy s vlastnostmi souvisejícími se soubory  jednotlivých aplikací, například s dokumentem (vzhled stránky), s listem a sešitem (záhlaví listu, zobrazení mřížky apod.), se snímkem (pozadí snímku apod.), s formulářem (zobrazení ovládacích prvků, rozměr apod.) atd.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Část objektů je společná více aplikacím, nejsou ale přímo související s podstatou aplikace a jsou většinou buď nezávislé na aplikaci (obrázek) nebo přenositelné mezi aplikacemi včetně propojení se zdrojovými daty (grafy, tabulky apod.)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Poslední skupinu tvoří objekty a vlastnosti aplikací, například autor dokumentu, interval ukládání, vlastní slovníky apod. </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Chceme-li pracovat s objektem, musíme objekt vybrat. Výběr objektu je identifikován určitým způsobem, podle výběru jsou k dispozici rozdílné nástroje.</a:t>
            </a:r>
          </a:p>
        </p:txBody>
      </p:sp>
      <p:pic>
        <p:nvPicPr>
          <p:cNvPr id="39938"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3"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28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105739"/>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seznámit studenty se základní filosofií balíku MS Office, uživatelským rozhraním, s typy jednotlivých dokumentů, pracovní plochou jednotlivých programů a se základními objekty, se kterými se v jednotlivých dokumentech při práci setkají. Ukazuje unifikaci prostředí a nabídek v jednotlivých aplikacích ale taky rozdílnosti.</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Současně byla ukázána úskalí </a:t>
            </a:r>
            <a:r>
              <a:rPr lang="cs-CZ" sz="2400" dirty="0">
                <a:latin typeface="Times New Roman" panose="02020603050405020304" pitchFamily="18" charset="0"/>
                <a:ea typeface="Calibri" panose="020F0502020204030204" pitchFamily="34" charset="0"/>
                <a:cs typeface="Times New Roman" panose="02020603050405020304" pitchFamily="18" charset="0"/>
              </a:rPr>
              <a:t>plynoucími z proměnlivého prostředí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upozorněni </a:t>
            </a:r>
            <a:r>
              <a:rPr lang="cs-CZ" sz="2400" dirty="0">
                <a:latin typeface="Times New Roman" panose="02020603050405020304" pitchFamily="18" charset="0"/>
                <a:ea typeface="Calibri" panose="020F0502020204030204" pitchFamily="34" charset="0"/>
                <a:cs typeface="Times New Roman" panose="02020603050405020304" pitchFamily="18" charset="0"/>
              </a:rPr>
              <a:t>na disproporce v ovládáním.</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možnosti práce s aplikacemi MS Office budou probírány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na dalších tutoriálech v rámci prostředí jednotlivých aplikací.</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05963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firmy</a:t>
            </a:r>
            <a:endParaRPr lang="cs-CZ" sz="2800" dirty="0"/>
          </a:p>
        </p:txBody>
      </p:sp>
      <p:pic>
        <p:nvPicPr>
          <p:cNvPr id="3" name="Obrázek 2"/>
          <p:cNvPicPr>
            <a:picLocks noChangeAspect="1"/>
          </p:cNvPicPr>
          <p:nvPr/>
        </p:nvPicPr>
        <p:blipFill rotWithShape="1">
          <a:blip r:embed="rId3"/>
          <a:srcRect l="78413" r="5273"/>
          <a:stretch/>
        </p:blipFill>
        <p:spPr>
          <a:xfrm>
            <a:off x="5480599" y="1472658"/>
            <a:ext cx="1473200" cy="1866900"/>
          </a:xfrm>
          <a:prstGeom prst="rect">
            <a:avLst/>
          </a:prstGeom>
        </p:spPr>
      </p:pic>
      <p:pic>
        <p:nvPicPr>
          <p:cNvPr id="8" name="Obrázek 7"/>
          <p:cNvPicPr>
            <a:picLocks noChangeAspect="1"/>
          </p:cNvPicPr>
          <p:nvPr/>
        </p:nvPicPr>
        <p:blipFill rotWithShape="1">
          <a:blip r:embed="rId3"/>
          <a:srcRect l="39733" r="43390"/>
          <a:stretch/>
        </p:blipFill>
        <p:spPr>
          <a:xfrm>
            <a:off x="2826025" y="1471304"/>
            <a:ext cx="1524000" cy="1866900"/>
          </a:xfrm>
          <a:prstGeom prst="rect">
            <a:avLst/>
          </a:prstGeom>
        </p:spPr>
      </p:pic>
      <p:pic>
        <p:nvPicPr>
          <p:cNvPr id="9" name="Obrázek 8"/>
          <p:cNvPicPr>
            <a:picLocks noChangeAspect="1"/>
          </p:cNvPicPr>
          <p:nvPr/>
        </p:nvPicPr>
        <p:blipFill rotWithShape="1">
          <a:blip r:embed="rId3"/>
          <a:srcRect t="13707" r="81364" b="6993"/>
          <a:stretch/>
        </p:blipFill>
        <p:spPr>
          <a:xfrm>
            <a:off x="239157" y="1727200"/>
            <a:ext cx="1682750" cy="1480457"/>
          </a:xfrm>
          <a:prstGeom prst="rect">
            <a:avLst/>
          </a:prstGeom>
        </p:spPr>
      </p:pic>
      <p:pic>
        <p:nvPicPr>
          <p:cNvPr id="10" name="Obrázek 9"/>
          <p:cNvPicPr>
            <a:picLocks noChangeAspect="1"/>
          </p:cNvPicPr>
          <p:nvPr/>
        </p:nvPicPr>
        <p:blipFill rotWithShape="1">
          <a:blip r:embed="rId4"/>
          <a:srcRect l="72913"/>
          <a:stretch/>
        </p:blipFill>
        <p:spPr>
          <a:xfrm>
            <a:off x="10512491" y="1649521"/>
            <a:ext cx="1520518" cy="1513177"/>
          </a:xfrm>
          <a:prstGeom prst="rect">
            <a:avLst/>
          </a:prstGeom>
        </p:spPr>
      </p:pic>
      <p:pic>
        <p:nvPicPr>
          <p:cNvPr id="11" name="Obrázek 10"/>
          <p:cNvPicPr>
            <a:picLocks noChangeAspect="1"/>
          </p:cNvPicPr>
          <p:nvPr/>
        </p:nvPicPr>
        <p:blipFill rotWithShape="1">
          <a:blip r:embed="rId5"/>
          <a:srcRect r="2370"/>
          <a:stretch/>
        </p:blipFill>
        <p:spPr>
          <a:xfrm>
            <a:off x="1" y="3338076"/>
            <a:ext cx="2666367" cy="1311928"/>
          </a:xfrm>
          <a:prstGeom prst="rect">
            <a:avLst/>
          </a:prstGeom>
        </p:spPr>
      </p:pic>
      <p:pic>
        <p:nvPicPr>
          <p:cNvPr id="12" name="Obrázek 11"/>
          <p:cNvPicPr>
            <a:picLocks noChangeAspect="1"/>
          </p:cNvPicPr>
          <p:nvPr/>
        </p:nvPicPr>
        <p:blipFill rotWithShape="1">
          <a:blip r:embed="rId6"/>
          <a:srcRect r="2754"/>
          <a:stretch/>
        </p:blipFill>
        <p:spPr>
          <a:xfrm>
            <a:off x="2759960" y="3319085"/>
            <a:ext cx="2475889" cy="1349909"/>
          </a:xfrm>
          <a:prstGeom prst="rect">
            <a:avLst/>
          </a:prstGeom>
        </p:spPr>
      </p:pic>
      <p:pic>
        <p:nvPicPr>
          <p:cNvPr id="13" name="Obrázek 12"/>
          <p:cNvPicPr>
            <a:picLocks noChangeAspect="1"/>
          </p:cNvPicPr>
          <p:nvPr/>
        </p:nvPicPr>
        <p:blipFill rotWithShape="1">
          <a:blip r:embed="rId7"/>
          <a:srcRect r="3811"/>
          <a:stretch/>
        </p:blipFill>
        <p:spPr>
          <a:xfrm>
            <a:off x="5247846" y="3504517"/>
            <a:ext cx="2473754" cy="1085850"/>
          </a:xfrm>
          <a:prstGeom prst="rect">
            <a:avLst/>
          </a:prstGeom>
        </p:spPr>
      </p:pic>
      <p:pic>
        <p:nvPicPr>
          <p:cNvPr id="14" name="Obrázek 13"/>
          <p:cNvPicPr>
            <a:picLocks noChangeAspect="1"/>
          </p:cNvPicPr>
          <p:nvPr/>
        </p:nvPicPr>
        <p:blipFill rotWithShape="1">
          <a:blip r:embed="rId8"/>
          <a:srcRect l="4701" r="3808"/>
          <a:stretch/>
        </p:blipFill>
        <p:spPr>
          <a:xfrm>
            <a:off x="7881257" y="3430803"/>
            <a:ext cx="2119086" cy="1207014"/>
          </a:xfrm>
          <a:prstGeom prst="rect">
            <a:avLst/>
          </a:prstGeom>
        </p:spPr>
      </p:pic>
      <p:pic>
        <p:nvPicPr>
          <p:cNvPr id="15" name="Obrázek 14"/>
          <p:cNvPicPr>
            <a:picLocks noChangeAspect="1"/>
          </p:cNvPicPr>
          <p:nvPr/>
        </p:nvPicPr>
        <p:blipFill rotWithShape="1">
          <a:blip r:embed="rId4"/>
          <a:srcRect r="72304"/>
          <a:stretch/>
        </p:blipFill>
        <p:spPr>
          <a:xfrm>
            <a:off x="7867940" y="1649520"/>
            <a:ext cx="1554668" cy="1513177"/>
          </a:xfrm>
          <a:prstGeom prst="rect">
            <a:avLst/>
          </a:prstGeom>
        </p:spPr>
      </p:pic>
      <p:pic>
        <p:nvPicPr>
          <p:cNvPr id="16" name="Obrázek 15"/>
          <p:cNvPicPr>
            <a:picLocks noChangeAspect="1"/>
          </p:cNvPicPr>
          <p:nvPr/>
        </p:nvPicPr>
        <p:blipFill rotWithShape="1">
          <a:blip r:embed="rId9"/>
          <a:srcRect r="4549"/>
          <a:stretch/>
        </p:blipFill>
        <p:spPr>
          <a:xfrm>
            <a:off x="10160000" y="3455104"/>
            <a:ext cx="2052429" cy="1267293"/>
          </a:xfrm>
          <a:prstGeom prst="rect">
            <a:avLst/>
          </a:prstGeom>
        </p:spPr>
      </p:pic>
      <p:pic>
        <p:nvPicPr>
          <p:cNvPr id="17" name="Obrázek 16"/>
          <p:cNvPicPr>
            <a:picLocks noChangeAspect="1"/>
          </p:cNvPicPr>
          <p:nvPr/>
        </p:nvPicPr>
        <p:blipFill rotWithShape="1">
          <a:blip r:embed="rId10"/>
          <a:srcRect l="50916" b="4354"/>
          <a:stretch/>
        </p:blipFill>
        <p:spPr>
          <a:xfrm>
            <a:off x="239157" y="5605257"/>
            <a:ext cx="1996044" cy="743900"/>
          </a:xfrm>
          <a:prstGeom prst="rect">
            <a:avLst/>
          </a:prstGeom>
        </p:spPr>
      </p:pic>
      <p:pic>
        <p:nvPicPr>
          <p:cNvPr id="18" name="Obrázek 17"/>
          <p:cNvPicPr>
            <a:picLocks noChangeAspect="1"/>
          </p:cNvPicPr>
          <p:nvPr/>
        </p:nvPicPr>
        <p:blipFill rotWithShape="1">
          <a:blip r:embed="rId10"/>
          <a:srcRect r="50143" b="13337"/>
          <a:stretch/>
        </p:blipFill>
        <p:spPr>
          <a:xfrm>
            <a:off x="211489" y="4772351"/>
            <a:ext cx="2023712" cy="672785"/>
          </a:xfrm>
          <a:prstGeom prst="rect">
            <a:avLst/>
          </a:prstGeom>
        </p:spPr>
      </p:pic>
      <p:pic>
        <p:nvPicPr>
          <p:cNvPr id="21" name="Obrázek 20"/>
          <p:cNvPicPr>
            <a:picLocks noChangeAspect="1"/>
          </p:cNvPicPr>
          <p:nvPr/>
        </p:nvPicPr>
        <p:blipFill rotWithShape="1">
          <a:blip r:embed="rId11"/>
          <a:srcRect r="69832" b="16282"/>
          <a:stretch/>
        </p:blipFill>
        <p:spPr>
          <a:xfrm>
            <a:off x="5525396" y="4642799"/>
            <a:ext cx="1567542" cy="640860"/>
          </a:xfrm>
          <a:prstGeom prst="rect">
            <a:avLst/>
          </a:prstGeom>
        </p:spPr>
      </p:pic>
      <p:pic>
        <p:nvPicPr>
          <p:cNvPr id="22" name="Obrázek 21"/>
          <p:cNvPicPr>
            <a:picLocks noChangeAspect="1"/>
          </p:cNvPicPr>
          <p:nvPr/>
        </p:nvPicPr>
        <p:blipFill rotWithShape="1">
          <a:blip r:embed="rId11"/>
          <a:srcRect l="31145" r="40643" b="11542"/>
          <a:stretch/>
        </p:blipFill>
        <p:spPr>
          <a:xfrm>
            <a:off x="5576195" y="5341147"/>
            <a:ext cx="1465943" cy="677146"/>
          </a:xfrm>
          <a:prstGeom prst="rect">
            <a:avLst/>
          </a:prstGeom>
        </p:spPr>
      </p:pic>
      <p:pic>
        <p:nvPicPr>
          <p:cNvPr id="23" name="Obrázek 22"/>
          <p:cNvPicPr>
            <a:picLocks noChangeAspect="1"/>
          </p:cNvPicPr>
          <p:nvPr/>
        </p:nvPicPr>
        <p:blipFill rotWithShape="1">
          <a:blip r:embed="rId11"/>
          <a:srcRect l="60894" b="6802"/>
          <a:stretch/>
        </p:blipFill>
        <p:spPr>
          <a:xfrm>
            <a:off x="5293166" y="6018293"/>
            <a:ext cx="2032000" cy="713432"/>
          </a:xfrm>
          <a:prstGeom prst="rect">
            <a:avLst/>
          </a:prstGeom>
        </p:spPr>
      </p:pic>
      <p:pic>
        <p:nvPicPr>
          <p:cNvPr id="24" name="Obrázek 23"/>
          <p:cNvPicPr>
            <a:picLocks noChangeAspect="1"/>
          </p:cNvPicPr>
          <p:nvPr/>
        </p:nvPicPr>
        <p:blipFill rotWithShape="1">
          <a:blip r:embed="rId10"/>
          <a:srcRect r="50143" b="13337"/>
          <a:stretch/>
        </p:blipFill>
        <p:spPr>
          <a:xfrm>
            <a:off x="2713365" y="4789316"/>
            <a:ext cx="2023712" cy="672785"/>
          </a:xfrm>
          <a:prstGeom prst="rect">
            <a:avLst/>
          </a:prstGeom>
        </p:spPr>
      </p:pic>
      <p:pic>
        <p:nvPicPr>
          <p:cNvPr id="25" name="Obrázek 24"/>
          <p:cNvPicPr>
            <a:picLocks noChangeAspect="1"/>
          </p:cNvPicPr>
          <p:nvPr/>
        </p:nvPicPr>
        <p:blipFill rotWithShape="1">
          <a:blip r:embed="rId10"/>
          <a:srcRect l="50916" b="4354"/>
          <a:stretch/>
        </p:blipFill>
        <p:spPr>
          <a:xfrm>
            <a:off x="2713365" y="5605257"/>
            <a:ext cx="1996044" cy="743900"/>
          </a:xfrm>
          <a:prstGeom prst="rect">
            <a:avLst/>
          </a:prstGeom>
        </p:spPr>
      </p:pic>
      <p:pic>
        <p:nvPicPr>
          <p:cNvPr id="26" name="Obrázek 25"/>
          <p:cNvPicPr>
            <a:picLocks noChangeAspect="1"/>
          </p:cNvPicPr>
          <p:nvPr/>
        </p:nvPicPr>
        <p:blipFill rotWithShape="1">
          <a:blip r:embed="rId10"/>
          <a:srcRect r="50143" b="13337"/>
          <a:stretch/>
        </p:blipFill>
        <p:spPr>
          <a:xfrm>
            <a:off x="7721600" y="4722397"/>
            <a:ext cx="2023712" cy="672785"/>
          </a:xfrm>
          <a:prstGeom prst="rect">
            <a:avLst/>
          </a:prstGeom>
        </p:spPr>
      </p:pic>
      <p:pic>
        <p:nvPicPr>
          <p:cNvPr id="27" name="Obrázek 26"/>
          <p:cNvPicPr>
            <a:picLocks noChangeAspect="1"/>
          </p:cNvPicPr>
          <p:nvPr/>
        </p:nvPicPr>
        <p:blipFill rotWithShape="1">
          <a:blip r:embed="rId10"/>
          <a:srcRect r="50143" b="13337"/>
          <a:stretch/>
        </p:blipFill>
        <p:spPr>
          <a:xfrm>
            <a:off x="10004083" y="4722397"/>
            <a:ext cx="2023712" cy="672785"/>
          </a:xfrm>
          <a:prstGeom prst="rect">
            <a:avLst/>
          </a:prstGeom>
        </p:spPr>
      </p:pic>
      <p:pic>
        <p:nvPicPr>
          <p:cNvPr id="29" name="Obrázek 28"/>
          <p:cNvPicPr>
            <a:picLocks noChangeAspect="1"/>
          </p:cNvPicPr>
          <p:nvPr/>
        </p:nvPicPr>
        <p:blipFill rotWithShape="1">
          <a:blip r:embed="rId11"/>
          <a:srcRect l="90109" b="3907"/>
          <a:stretch/>
        </p:blipFill>
        <p:spPr>
          <a:xfrm>
            <a:off x="11138401" y="5563614"/>
            <a:ext cx="513944" cy="735586"/>
          </a:xfrm>
          <a:prstGeom prst="rect">
            <a:avLst/>
          </a:prstGeom>
        </p:spPr>
      </p:pic>
      <p:pic>
        <p:nvPicPr>
          <p:cNvPr id="31" name="Obrázek 30"/>
          <p:cNvPicPr>
            <a:picLocks noChangeAspect="1"/>
          </p:cNvPicPr>
          <p:nvPr/>
        </p:nvPicPr>
        <p:blipFill rotWithShape="1">
          <a:blip r:embed="rId11"/>
          <a:srcRect l="60894" r="20086" b="4856"/>
          <a:stretch/>
        </p:blipFill>
        <p:spPr>
          <a:xfrm>
            <a:off x="10018348" y="5555482"/>
            <a:ext cx="988285" cy="728329"/>
          </a:xfrm>
          <a:prstGeom prst="rect">
            <a:avLst/>
          </a:prstGeom>
        </p:spPr>
      </p:pic>
      <p:pic>
        <p:nvPicPr>
          <p:cNvPr id="32" name="Obrázek 31"/>
          <p:cNvPicPr>
            <a:picLocks noChangeAspect="1"/>
          </p:cNvPicPr>
          <p:nvPr/>
        </p:nvPicPr>
        <p:blipFill rotWithShape="1">
          <a:blip r:embed="rId11"/>
          <a:srcRect l="60894" t="1" r="29931" b="8633"/>
          <a:stretch/>
        </p:blipFill>
        <p:spPr>
          <a:xfrm>
            <a:off x="7767375" y="5527212"/>
            <a:ext cx="476740" cy="699417"/>
          </a:xfrm>
          <a:prstGeom prst="rect">
            <a:avLst/>
          </a:prstGeom>
        </p:spPr>
      </p:pic>
    </p:spTree>
    <p:extLst>
      <p:ext uri="{BB962C8B-B14F-4D97-AF65-F5344CB8AC3E}">
        <p14:creationId xmlns:p14="http://schemas.microsoft.com/office/powerpoint/2010/main" val="38846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vysokoškoláky</a:t>
            </a:r>
            <a:endParaRPr lang="cs-CZ" sz="2800" dirty="0"/>
          </a:p>
        </p:txBody>
      </p:sp>
      <p:pic>
        <p:nvPicPr>
          <p:cNvPr id="3" name="Obrázek 2"/>
          <p:cNvPicPr>
            <a:picLocks noChangeAspect="1"/>
          </p:cNvPicPr>
          <p:nvPr/>
        </p:nvPicPr>
        <p:blipFill>
          <a:blip r:embed="rId3"/>
          <a:stretch>
            <a:fillRect/>
          </a:stretch>
        </p:blipFill>
        <p:spPr>
          <a:xfrm>
            <a:off x="684212" y="1887764"/>
            <a:ext cx="2085975" cy="2095500"/>
          </a:xfrm>
          <a:prstGeom prst="rect">
            <a:avLst/>
          </a:prstGeom>
        </p:spPr>
      </p:pic>
      <p:pic>
        <p:nvPicPr>
          <p:cNvPr id="8" name="Obrázek 7"/>
          <p:cNvPicPr>
            <a:picLocks noChangeAspect="1"/>
          </p:cNvPicPr>
          <p:nvPr/>
        </p:nvPicPr>
        <p:blipFill>
          <a:blip r:embed="rId4"/>
          <a:stretch>
            <a:fillRect/>
          </a:stretch>
        </p:blipFill>
        <p:spPr>
          <a:xfrm>
            <a:off x="3343728" y="1887764"/>
            <a:ext cx="7629309" cy="817426"/>
          </a:xfrm>
          <a:prstGeom prst="rect">
            <a:avLst/>
          </a:prstGeom>
        </p:spPr>
      </p:pic>
      <p:pic>
        <p:nvPicPr>
          <p:cNvPr id="9" name="Obrázek 8"/>
          <p:cNvPicPr>
            <a:picLocks noChangeAspect="1"/>
          </p:cNvPicPr>
          <p:nvPr/>
        </p:nvPicPr>
        <p:blipFill>
          <a:blip r:embed="rId5"/>
          <a:stretch>
            <a:fillRect/>
          </a:stretch>
        </p:blipFill>
        <p:spPr>
          <a:xfrm>
            <a:off x="3240296" y="2606951"/>
            <a:ext cx="7898105" cy="478673"/>
          </a:xfrm>
          <a:prstGeom prst="rect">
            <a:avLst/>
          </a:prstGeom>
        </p:spPr>
      </p:pic>
      <p:pic>
        <p:nvPicPr>
          <p:cNvPr id="10" name="Obrázek 9"/>
          <p:cNvPicPr>
            <a:picLocks noChangeAspect="1"/>
          </p:cNvPicPr>
          <p:nvPr/>
        </p:nvPicPr>
        <p:blipFill>
          <a:blip r:embed="rId6"/>
          <a:stretch>
            <a:fillRect/>
          </a:stretch>
        </p:blipFill>
        <p:spPr>
          <a:xfrm>
            <a:off x="31956" y="4397592"/>
            <a:ext cx="6623545" cy="2220722"/>
          </a:xfrm>
          <a:prstGeom prst="rect">
            <a:avLst/>
          </a:prstGeom>
        </p:spPr>
      </p:pic>
      <p:pic>
        <p:nvPicPr>
          <p:cNvPr id="11" name="Obrázek 10"/>
          <p:cNvPicPr>
            <a:picLocks noChangeAspect="1"/>
          </p:cNvPicPr>
          <p:nvPr/>
        </p:nvPicPr>
        <p:blipFill rotWithShape="1">
          <a:blip r:embed="rId7"/>
          <a:srcRect l="-1" r="1481"/>
          <a:stretch/>
        </p:blipFill>
        <p:spPr>
          <a:xfrm>
            <a:off x="6655501" y="4356081"/>
            <a:ext cx="4156335" cy="1944155"/>
          </a:xfrm>
          <a:prstGeom prst="rect">
            <a:avLst/>
          </a:prstGeom>
        </p:spPr>
      </p:pic>
    </p:spTree>
    <p:extLst>
      <p:ext uri="{BB962C8B-B14F-4D97-AF65-F5344CB8AC3E}">
        <p14:creationId xmlns:p14="http://schemas.microsoft.com/office/powerpoint/2010/main" val="24548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691389" y="2405459"/>
            <a:ext cx="11072922" cy="3373231"/>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365</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365 je předplacená služba, která zajišťuje dostupnost aktuální verze. K dispozici jsou plány Office 365 určené pro domácí a osobní použití, pro menší a střední firmy, velké podniky, školy a neziskové organizace. V současnosti všechny plány Office 365 pro domácí a osobní použití obsahují Office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2021 </a:t>
            </a:r>
            <a:r>
              <a:rPr lang="cs-CZ" sz="2400" dirty="0">
                <a:latin typeface="Times New Roman" panose="02020603050405020304" pitchFamily="18" charset="0"/>
                <a:ea typeface="Calibri" panose="020F0502020204030204" pitchFamily="34" charset="0"/>
                <a:cs typeface="Times New Roman" panose="02020603050405020304" pitchFamily="18" charset="0"/>
              </a:rPr>
              <a:t>s plnými verzemi vybraných aplikací, online úložištěm a nepřetržitou technickou podporou. Předplatné je měsíční nebo roční a plán Office 365 pro domácnosti umožňuje distribuci na 5 zařízení.</a:t>
            </a:r>
          </a:p>
        </p:txBody>
      </p:sp>
    </p:spTree>
    <p:extLst>
      <p:ext uri="{BB962C8B-B14F-4D97-AF65-F5344CB8AC3E}">
        <p14:creationId xmlns:p14="http://schemas.microsoft.com/office/powerpoint/2010/main" val="104130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49047"/>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online</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Online je verze MS Office, která umožňuje pro editaci využívat rozhraní webového prohlížeče. Přihlášení se provádí pomocí účtu Microsoft buď na www stránkách https://products.office.com/cs-cz/office-online/ nebo lze Online verzi nainstalovat jako aplikaci, která je rozšířením prohlížeče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Edge</a:t>
            </a:r>
            <a:r>
              <a:rPr lang="cs-CZ" sz="2400" dirty="0">
                <a:latin typeface="Times New Roman" panose="02020603050405020304" pitchFamily="18" charset="0"/>
                <a:ea typeface="Calibri" panose="020F0502020204030204" pitchFamily="34" charset="0"/>
                <a:cs typeface="Times New Roman" panose="02020603050405020304" pitchFamily="18" charset="0"/>
              </a:rPr>
              <a:t>, instalaci lze provést z MS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Store</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cs-CZ" sz="2400" dirty="0">
                <a:latin typeface="Times New Roman" panose="02020603050405020304" pitchFamily="18" charset="0"/>
                <a:ea typeface="Calibri" panose="020F0502020204030204" pitchFamily="34" charset="0"/>
              </a:rPr>
              <a:t>Online verze Office </a:t>
            </a:r>
            <a:r>
              <a:rPr lang="cs-CZ" sz="2400" dirty="0" smtClean="0">
                <a:latin typeface="Times New Roman" panose="02020603050405020304" pitchFamily="18" charset="0"/>
                <a:ea typeface="Calibri" panose="020F0502020204030204" pitchFamily="34" charset="0"/>
              </a:rPr>
              <a:t>2021 </a:t>
            </a:r>
            <a:r>
              <a:rPr lang="cs-CZ" sz="2400" dirty="0">
                <a:latin typeface="Times New Roman" panose="02020603050405020304" pitchFamily="18" charset="0"/>
                <a:ea typeface="Calibri" panose="020F0502020204030204" pitchFamily="34" charset="0"/>
              </a:rPr>
              <a:t>obsahuje aplikace Word, Excel, PowerPoint, Outlook, OneNote a přes účet Microsoftu máte přístup k </a:t>
            </a:r>
            <a:r>
              <a:rPr lang="cs-CZ" sz="2400" dirty="0" err="1">
                <a:latin typeface="Times New Roman" panose="02020603050405020304" pitchFamily="18" charset="0"/>
                <a:ea typeface="Calibri" panose="020F0502020204030204" pitchFamily="34" charset="0"/>
              </a:rPr>
              <a:t>OneDrive</a:t>
            </a:r>
            <a:r>
              <a:rPr lang="cs-CZ" sz="2400" dirty="0">
                <a:latin typeface="Times New Roman" panose="02020603050405020304" pitchFamily="18" charset="0"/>
                <a:ea typeface="Calibri" panose="020F0502020204030204" pitchFamily="34" charset="0"/>
              </a:rPr>
              <a:t> úložišti. Jedná se o odlehčené verze desktopových Office </a:t>
            </a:r>
            <a:r>
              <a:rPr lang="cs-CZ" sz="2400" dirty="0" smtClean="0">
                <a:latin typeface="Times New Roman" panose="02020603050405020304" pitchFamily="18" charset="0"/>
                <a:ea typeface="Calibri" panose="020F0502020204030204" pitchFamily="34" charset="0"/>
              </a:rPr>
              <a:t>2021. </a:t>
            </a:r>
            <a:r>
              <a:rPr lang="cs-CZ" sz="2400" dirty="0">
                <a:latin typeface="Times New Roman" panose="02020603050405020304" pitchFamily="18" charset="0"/>
                <a:ea typeface="Calibri" panose="020F0502020204030204" pitchFamily="34" charset="0"/>
              </a:rPr>
              <a:t>Office online verze jsou určeny zejména k základní editaci souborů, zobrazování příloh emailů online a zobrazování uložených souborů v úložištích</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64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3604</Words>
  <Application>Microsoft Office PowerPoint</Application>
  <PresentationFormat>Širokoúhlá obrazovka</PresentationFormat>
  <Paragraphs>263</Paragraphs>
  <Slides>57</Slides>
  <Notes>2</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57</vt:i4>
      </vt:variant>
    </vt:vector>
  </HeadingPairs>
  <TitlesOfParts>
    <vt:vector size="63" baseType="lpstr">
      <vt:lpstr>Arial</vt:lpstr>
      <vt:lpstr>Calibri</vt:lpstr>
      <vt:lpstr>Calibri Light</vt:lpstr>
      <vt:lpstr>Times New Roman</vt:lpstr>
      <vt:lpstr>Motiv Office</vt:lpstr>
      <vt:lpstr>SLU</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69</cp:revision>
  <dcterms:created xsi:type="dcterms:W3CDTF">2018-05-01T11:53:06Z</dcterms:created>
  <dcterms:modified xsi:type="dcterms:W3CDTF">2022-09-25T07:20:33Z</dcterms:modified>
</cp:coreProperties>
</file>