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7" r:id="rId21"/>
    <p:sldId id="298" r:id="rId22"/>
    <p:sldId id="299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3A491D-3B2F-A743-A8CC-4F6CF97BF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BC62AF0-E986-2046-843E-BE9A097D3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C1254F-467C-DD4C-8A65-9DF1E59F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4F8BFC-D7FB-B14F-BE7F-91D7FE776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12463B-65EF-6F4F-ADA8-200B36FB7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72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B5E0A-F36D-8946-BC9B-7858E382A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09C15EB-A681-8848-8F4D-966CC96EF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6A8A83-E3A4-3F4A-9CCE-70EACD91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CFD287-DD0C-D04D-8F5C-70D555FE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219260-A280-0247-B7E8-06353BAA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17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18F651B-8102-9249-B980-0B5183568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644CCA1-0F4D-DE49-AF1D-1145F25AC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359D0D-6B24-B34A-96A8-782E55F9B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7F27CA-992B-5147-ABC2-CDE0AE293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4E342B-BCE5-2147-A750-CB0EC159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64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3AA5F-8E41-3148-94E4-236862D92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34F1997-0C93-BB40-BC62-3F3591550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0E43EB-7914-7C4A-9351-871FB6DF0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1D3D55-BFA3-664A-A1A0-528268DD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19AA7B-E32F-D246-8CB9-EFE0D9140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64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71F65-767E-FF46-9F4A-646F01F9D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615458-1F36-1248-84A3-B96931349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4FA5C2-58FF-E546-83F7-EBE9573EC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3ADCDC-95EE-4B43-A084-85FF4D39C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517023-E654-F240-B5D4-ADB031BE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89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930AB-ECD5-9B48-9712-CC88D91A7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F79722-0BED-D34C-B9F1-9B0695AA4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053D5C2-7E09-5442-8B88-2E190F758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CFD378-6E4E-7D43-AAA2-70743B4A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F30E1C7-FC8B-9F41-9EAC-11E7E798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816098-C30B-F940-B32B-346EEB53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381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50EA2-6D79-B440-A4CD-52C8C14F6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9D56944-A9E9-9B44-B502-4080066FA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EA7EE9D-D07D-1746-8492-7D70BD8FE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A8688D6-2865-724F-ABD2-D4497D7D2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7089BA4-D4B1-014F-BC8F-1D02ADDAD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26E2D35-9A7D-7842-AECB-75656A9B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62AE8BF-5FAD-774B-92DE-C9CA4C81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C20743F-3B71-EB4D-ABA3-B7E73746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2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99DB91-1847-B44C-8055-BE922D8ED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4AE8AC-9F8F-1845-B898-24BFC203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0A5C2DD-A1B8-FB4C-9D00-8D06A128C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97F0743-ADA2-7D4E-BB47-1BBC70C9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734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334FDFC-C404-654B-B96C-65189BBE6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279CE16-7B4D-3F42-A17A-C74DE2081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0DD67C-BA46-4445-B780-B031931F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29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590BE4-C412-CE44-B9DD-C85668EE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B44D6A5-7652-6044-82D1-8A15A1DDC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1B0384B-8AB5-8548-8A4C-F680AC64F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88DA8DF-EE41-884B-8462-8CBA0282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32976B2-EFCF-3943-A27F-4D5857EFB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3DD98E-23BB-6647-ACC1-6AD6C372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95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C9D17-3035-5D47-9D91-7C610D9AC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9E896F6-17B8-EE43-9C9A-E31223CDD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03BAFF6-9573-B540-80F2-712F5E4B2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B0DC8BA-BD40-2643-A703-E081D0619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91DA69-4554-404C-BCBE-5C052346B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2635BF-46A3-B34B-8704-2B889ED65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64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39A57D-4404-5E4E-B1D9-CC115980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B50FF5D-7B6D-C94A-B5D6-9CDAB6C08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9C5F35-B2E2-E44D-B951-822608F31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FCCB3-420D-5145-A3A5-74BB2082319D}" type="datetimeFigureOut">
              <a:rPr lang="cs-CZ" smtClean="0"/>
              <a:t>16.10.2020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40DBAA-28CC-F549-83FF-9B96628CB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AED2E59-5E41-D440-8D1F-B1A04AD86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DA06A-82AB-274E-807C-A5184B13B9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30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DEF133-2BCA-A347-AB4A-CC9AD45A34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Internetové právo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1DAE52-5DB4-BF4B-9C17-571222DB0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Právní aspekty doménových jmen</a:t>
            </a:r>
          </a:p>
          <a:p>
            <a:endParaRPr lang="cs-CZ" dirty="0"/>
          </a:p>
          <a:p>
            <a:r>
              <a:rPr lang="cs-CZ" dirty="0"/>
              <a:t>doc. Mgr. Tomáš Gongol, Ph.D.</a:t>
            </a:r>
          </a:p>
        </p:txBody>
      </p:sp>
    </p:spTree>
    <p:extLst>
      <p:ext uri="{BB962C8B-B14F-4D97-AF65-F5344CB8AC3E}">
        <p14:creationId xmlns:p14="http://schemas.microsoft.com/office/powerpoint/2010/main" val="1884395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31F6BF-E294-3A40-A876-61EBBC26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přes nekalou soutěž (§2976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B846B1-9659-9540-8563-A5725A944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Lze aplikovat pokud nejde uplatnit ochranu přes zákon o OZ</a:t>
            </a:r>
          </a:p>
          <a:p>
            <a:r>
              <a:rPr lang="cs-CZ" dirty="0"/>
              <a:t>Generální klauzule nekalé soutěže:</a:t>
            </a:r>
          </a:p>
          <a:p>
            <a:pPr lvl="1"/>
            <a:r>
              <a:rPr lang="cs-CZ" i="1" dirty="0"/>
              <a:t>jednání v hospodářském styku, v rozporu s </a:t>
            </a:r>
            <a:r>
              <a:rPr lang="cs-CZ" i="1" dirty="0" err="1"/>
              <a:t>dobrými</a:t>
            </a:r>
            <a:r>
              <a:rPr lang="cs-CZ" i="1" dirty="0"/>
              <a:t> mravy soutěže, způsobilé přivodit újmu </a:t>
            </a:r>
            <a:r>
              <a:rPr lang="cs-CZ" i="1" dirty="0" err="1"/>
              <a:t>jiným</a:t>
            </a:r>
            <a:r>
              <a:rPr lang="cs-CZ" i="1" dirty="0"/>
              <a:t> soutěžitelům nebo spotřebitelům</a:t>
            </a:r>
            <a:r>
              <a:rPr lang="cs-CZ" dirty="0"/>
              <a:t>.</a:t>
            </a:r>
          </a:p>
          <a:p>
            <a:pPr lvl="2"/>
            <a:r>
              <a:rPr lang="cs-CZ" dirty="0"/>
              <a:t>Hospodářský styk – za soutěžitele jsou zde považováni i nepodnikatelé (např. spor o DJ </a:t>
            </a:r>
            <a:r>
              <a:rPr lang="cs-CZ" dirty="0" err="1"/>
              <a:t>ceskapojistovna.cz</a:t>
            </a:r>
            <a:r>
              <a:rPr lang="cs-CZ" dirty="0"/>
              <a:t>, </a:t>
            </a:r>
            <a:r>
              <a:rPr lang="cs-CZ" dirty="0" err="1"/>
              <a:t>wwwpaegas.cz</a:t>
            </a:r>
            <a:r>
              <a:rPr lang="cs-CZ" dirty="0"/>
              <a:t> apod.). Soutěžitelem v oblasti </a:t>
            </a:r>
            <a:r>
              <a:rPr lang="cs-CZ" dirty="0" err="1"/>
              <a:t>doménových</a:t>
            </a:r>
            <a:r>
              <a:rPr lang="cs-CZ" dirty="0"/>
              <a:t> jmen je tedy </a:t>
            </a:r>
            <a:r>
              <a:rPr lang="cs-CZ" dirty="0" err="1"/>
              <a:t>každy</a:t>
            </a:r>
            <a:r>
              <a:rPr lang="cs-CZ" dirty="0"/>
              <a:t>́ subjekt, </a:t>
            </a:r>
            <a:r>
              <a:rPr lang="cs-CZ" dirty="0" err="1"/>
              <a:t>ktery</a:t>
            </a:r>
            <a:r>
              <a:rPr lang="cs-CZ" dirty="0"/>
              <a:t>́ registruje nebo užívá doménové jméno za účelem hospodářského prospěchu nebo ti, kteří použijí doménové jméno k prezentaci </a:t>
            </a:r>
            <a:r>
              <a:rPr lang="cs-CZ" dirty="0" err="1"/>
              <a:t>jakýchkoliv</a:t>
            </a:r>
            <a:r>
              <a:rPr lang="cs-CZ" dirty="0"/>
              <a:t> informací, např. o sobě nebo také o jiném soutěžiteli</a:t>
            </a:r>
          </a:p>
          <a:p>
            <a:pPr lvl="1"/>
            <a:r>
              <a:rPr lang="cs-CZ" dirty="0"/>
              <a:t>Lze použít na spory o DJ i některé zvláštní skutkové podstaty, zejm.</a:t>
            </a:r>
          </a:p>
          <a:p>
            <a:pPr lvl="2"/>
            <a:r>
              <a:rPr lang="cs-CZ" dirty="0"/>
              <a:t>Vyvolání nebezpečí záměny (§ 2981 </a:t>
            </a:r>
            <a:r>
              <a:rPr lang="cs-CZ" dirty="0" err="1"/>
              <a:t>ObčZ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Klamavá reklama</a:t>
            </a:r>
          </a:p>
          <a:p>
            <a:pPr lvl="2"/>
            <a:r>
              <a:rPr lang="cs-CZ" dirty="0"/>
              <a:t>Zlehčování, atd.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7180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523E0-5D5B-194A-8A21-38D634A4C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Mimosoudní řešení sporů o DJ (tzv. ADR)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2FD4B6-19C9-DD4E-B55C-F00758755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Pravidla UDRP i Nařízení 874/2004/ES počítají s s cestou mimosoudního řešení sporů o doménová jména, tzv. ADR (z angl. </a:t>
            </a:r>
            <a:r>
              <a:rPr lang="cs-CZ" i="1" dirty="0" err="1"/>
              <a:t>Alternative</a:t>
            </a:r>
            <a:r>
              <a:rPr lang="cs-CZ" i="1" dirty="0"/>
              <a:t> </a:t>
            </a:r>
            <a:r>
              <a:rPr lang="cs-CZ" i="1" dirty="0" err="1"/>
              <a:t>Dispuse</a:t>
            </a:r>
            <a:r>
              <a:rPr lang="cs-CZ" i="1" dirty="0"/>
              <a:t> </a:t>
            </a:r>
            <a:r>
              <a:rPr lang="cs-CZ" i="1" dirty="0" err="1"/>
              <a:t>Resolution</a:t>
            </a:r>
            <a:r>
              <a:rPr lang="cs-CZ" dirty="0"/>
              <a:t>)</a:t>
            </a:r>
          </a:p>
          <a:p>
            <a:r>
              <a:rPr lang="cs-CZ" dirty="0"/>
              <a:t>projevem autoregulace internetu</a:t>
            </a:r>
          </a:p>
          <a:p>
            <a:pPr lvl="1"/>
            <a:r>
              <a:rPr lang="cs-CZ" dirty="0"/>
              <a:t>Rychlejší, levnější, jednoinstanční</a:t>
            </a:r>
          </a:p>
          <a:p>
            <a:r>
              <a:rPr lang="cs-CZ" dirty="0"/>
              <a:t>Zahájené ADR nezakládá překážku litispendence ve vztahu k soudnímu řízení</a:t>
            </a:r>
          </a:p>
          <a:p>
            <a:r>
              <a:rPr lang="cs-CZ" dirty="0"/>
              <a:t>Výsledky řízení přímo aplikuje správce domény</a:t>
            </a:r>
          </a:p>
          <a:p>
            <a:r>
              <a:rPr lang="cs-CZ" dirty="0"/>
              <a:t>ADR centra</a:t>
            </a:r>
          </a:p>
          <a:p>
            <a:pPr lvl="1"/>
            <a:r>
              <a:rPr lang="cs-CZ" dirty="0"/>
              <a:t>Arbitrážní centrum pro internetové spory při Rozhodčím soudu při Hospodářské komoře České republiky a Agrární komoře České republiky</a:t>
            </a:r>
          </a:p>
          <a:p>
            <a:pPr lvl="1"/>
            <a:r>
              <a:rPr lang="cs-CZ" dirty="0"/>
              <a:t>Arbitrážní a mediační centrum při WIPO</a:t>
            </a:r>
          </a:p>
          <a:p>
            <a:pPr lvl="1"/>
            <a:r>
              <a:rPr lang="cs-CZ" dirty="0"/>
              <a:t>Národní arbitrážní fórum (NAF)</a:t>
            </a:r>
          </a:p>
          <a:p>
            <a:pPr lvl="1"/>
            <a:r>
              <a:rPr lang="cs-CZ" dirty="0"/>
              <a:t>Asijské centrum pro řešení sporů o doménová jména (ADNDRC)</a:t>
            </a:r>
          </a:p>
          <a:p>
            <a:pPr lvl="1"/>
            <a:r>
              <a:rPr lang="cs-CZ" dirty="0"/>
              <a:t>Arabské centrum pro řešení sporů o doménová jména (ACDR)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8460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977A72-581C-5D47-9308-6BEDF4D6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UDPR, podobně i Nařízení EU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DFC606-E0CA-6A4E-80F4-97EEED604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Vlastník OZ může úspěšně uplatnit stížnost pokud prokáže, že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doménové jméno je totožné nebo zavádějícím způsobem podobné ochranné známce, ke které její vlastník uplatňuje právo a</a:t>
            </a:r>
          </a:p>
          <a:p>
            <a:pPr marL="514350" indent="-514350">
              <a:buAutoNum type="arabicPeriod" startAt="2"/>
            </a:pPr>
            <a:r>
              <a:rPr lang="cs-CZ" dirty="0"/>
              <a:t>držitel doménového jména nemá právo nebo oprávněný zájem vzhledem k doménovému jméno a (nebo)</a:t>
            </a:r>
          </a:p>
          <a:p>
            <a:pPr marL="514350" indent="-514350">
              <a:buAutoNum type="arabicPeriod" startAt="3"/>
            </a:pPr>
            <a:r>
              <a:rPr lang="cs-CZ" dirty="0"/>
              <a:t>doménové jméno bylo zaregistrováno nebo užíváno ve zlé víře.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7497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1C5FE-31C8-7346-B219-5DFF4E3D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Totožnost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51DF5C-4A2F-9A4B-A2A2-F280CB95B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mezery mezi slovy při tvorbě doménového jména buď vypuštěny, nebo nahrazeny pomlčkami “-“</a:t>
            </a:r>
          </a:p>
          <a:p>
            <a:r>
              <a:rPr lang="cs-CZ" dirty="0"/>
              <a:t>Podobně je to se zvláštními znaky „&amp;“</a:t>
            </a:r>
          </a:p>
          <a:p>
            <a:pPr lvl="1"/>
            <a:r>
              <a:rPr lang="cs-CZ" dirty="0"/>
              <a:t>Např. </a:t>
            </a:r>
            <a:r>
              <a:rPr lang="cs-CZ" dirty="0" err="1"/>
              <a:t>b&amp;u&amp;n&amp;d&amp;e&amp;s&amp;l&amp;i&amp;g&amp;a</a:t>
            </a:r>
            <a:endParaRPr lang="cs-CZ" dirty="0"/>
          </a:p>
          <a:p>
            <a:r>
              <a:rPr lang="cs-CZ" dirty="0"/>
              <a:t>V praxi ADR řízení jsou uvedené transkripce do doménového jména posuzovány jako totožné s původním zněním ochranné známky</a:t>
            </a:r>
          </a:p>
          <a:p>
            <a:r>
              <a:rPr lang="cs-CZ" dirty="0"/>
              <a:t>Posuzuje se pouze DJ 2.stupně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173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955EE-B9A5-7D48-BB60-3097BCB24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Zavádějící podobnost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487EE2-5B08-034B-8210-85BFF60E1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Test zjištění pravděpodobnosti záměny</a:t>
            </a:r>
          </a:p>
          <a:p>
            <a:pPr lvl="1"/>
            <a:r>
              <a:rPr lang="cs-CZ" dirty="0"/>
              <a:t>zahrnuje porovnání mezi ochrannou známkou a vlastním DJ za účelem zjištění pravděpodobnosti záměny na straně internetového uživatele</a:t>
            </a:r>
          </a:p>
          <a:p>
            <a:pPr lvl="1"/>
            <a:r>
              <a:rPr lang="cs-CZ" dirty="0"/>
              <a:t>Aby byla shledána zavádějící podobnost, ochranná známka jako taková musí být v rámci DJ rozlišitelná vizuálně nebo foneticky</a:t>
            </a:r>
          </a:p>
          <a:p>
            <a:pPr marL="914400" lvl="2" indent="0">
              <a:buNone/>
            </a:pPr>
            <a:r>
              <a:rPr lang="cs-CZ" dirty="0"/>
              <a:t>VIZUÁLNÍ</a:t>
            </a:r>
          </a:p>
          <a:p>
            <a:pPr lvl="2"/>
            <a:r>
              <a:rPr lang="cs-CZ" dirty="0"/>
              <a:t>Ze skutečnosti, že doménové jméno bylo vytvořeno </a:t>
            </a:r>
            <a:r>
              <a:rPr lang="cs-CZ" b="1" dirty="0"/>
              <a:t>složením názvu ochranné známky a obecného pojmu</a:t>
            </a:r>
            <a:r>
              <a:rPr lang="cs-CZ" dirty="0"/>
              <a:t>, </a:t>
            </a:r>
            <a:r>
              <a:rPr lang="cs-CZ" dirty="0" err="1"/>
              <a:t>bývá</a:t>
            </a:r>
            <a:r>
              <a:rPr lang="cs-CZ" dirty="0"/>
              <a:t> rozhodčími senáty spatřován </a:t>
            </a:r>
            <a:r>
              <a:rPr lang="cs-CZ" dirty="0" err="1"/>
              <a:t>úmyslny</a:t>
            </a:r>
            <a:r>
              <a:rPr lang="cs-CZ" dirty="0"/>
              <a:t>́ záměr vytvořit mezi ochrannou známkou a </a:t>
            </a:r>
            <a:r>
              <a:rPr lang="cs-CZ" dirty="0" err="1"/>
              <a:t>doménovým</a:t>
            </a:r>
            <a:r>
              <a:rPr lang="cs-CZ" dirty="0"/>
              <a:t> jménem vztah zavádějící podobnosti</a:t>
            </a:r>
          </a:p>
          <a:p>
            <a:pPr lvl="2"/>
            <a:r>
              <a:rPr lang="cs-CZ" dirty="0"/>
              <a:t> </a:t>
            </a:r>
            <a:r>
              <a:rPr lang="cs-CZ" dirty="0" err="1"/>
              <a:t>wwwaudi.eu</a:t>
            </a:r>
            <a:r>
              <a:rPr lang="cs-CZ" dirty="0"/>
              <a:t> , </a:t>
            </a:r>
            <a:r>
              <a:rPr lang="cs-CZ" dirty="0" err="1"/>
              <a:t>microsoft-servers.eu</a:t>
            </a:r>
            <a:r>
              <a:rPr lang="cs-CZ" dirty="0"/>
              <a:t>, </a:t>
            </a:r>
            <a:r>
              <a:rPr lang="cs-CZ" dirty="0" err="1"/>
              <a:t>volvobil.eu</a:t>
            </a:r>
            <a:r>
              <a:rPr lang="cs-CZ" dirty="0"/>
              <a:t>, </a:t>
            </a:r>
            <a:r>
              <a:rPr lang="cs-CZ" dirty="0" err="1"/>
              <a:t>volvogroup.eu</a:t>
            </a:r>
            <a:r>
              <a:rPr lang="cs-CZ" dirty="0"/>
              <a:t>, </a:t>
            </a:r>
            <a:r>
              <a:rPr lang="cs-CZ" dirty="0" err="1"/>
              <a:t>dvd-quelle.eu</a:t>
            </a:r>
            <a:endParaRPr lang="cs-CZ" dirty="0"/>
          </a:p>
          <a:p>
            <a:pPr lvl="2"/>
            <a:r>
              <a:rPr lang="cs-CZ" dirty="0"/>
              <a:t>Za popisné lze označit také předpony „e“ nebo „i“, které jsou často používány v souvislosti s </a:t>
            </a:r>
            <a:r>
              <a:rPr lang="cs-CZ" dirty="0" err="1"/>
              <a:t>elektronickými</a:t>
            </a:r>
            <a:r>
              <a:rPr lang="cs-CZ" dirty="0"/>
              <a:t> službami, resp. internetem (např. e-</a:t>
            </a:r>
            <a:r>
              <a:rPr lang="cs-CZ" dirty="0" err="1"/>
              <a:t>airfrace</a:t>
            </a:r>
            <a:r>
              <a:rPr lang="cs-CZ" dirty="0"/>
              <a:t>, </a:t>
            </a:r>
            <a:r>
              <a:rPr lang="cs-CZ" dirty="0" err="1"/>
              <a:t>egoogle</a:t>
            </a:r>
            <a:r>
              <a:rPr lang="cs-CZ" dirty="0"/>
              <a:t>, </a:t>
            </a:r>
            <a:r>
              <a:rPr lang="cs-CZ" dirty="0" err="1"/>
              <a:t>itesco</a:t>
            </a:r>
            <a:r>
              <a:rPr lang="cs-CZ" dirty="0"/>
              <a:t>)</a:t>
            </a:r>
          </a:p>
          <a:p>
            <a:pPr marL="914400" lvl="2" indent="0">
              <a:buNone/>
            </a:pPr>
            <a:r>
              <a:rPr lang="cs-CZ" dirty="0"/>
              <a:t>FONETICKÁ</a:t>
            </a:r>
          </a:p>
          <a:p>
            <a:pPr lvl="2"/>
            <a:r>
              <a:rPr lang="cs-CZ" dirty="0" err="1"/>
              <a:t>Bancointesta</a:t>
            </a:r>
            <a:r>
              <a:rPr lang="cs-CZ" dirty="0"/>
              <a:t> (záměna O a A ve slově BANCA)</a:t>
            </a:r>
          </a:p>
          <a:p>
            <a:pPr lvl="2"/>
            <a:r>
              <a:rPr lang="cs-CZ" dirty="0"/>
              <a:t>případy </a:t>
            </a:r>
            <a:r>
              <a:rPr lang="cs-CZ" dirty="0" err="1"/>
              <a:t>doménových</a:t>
            </a:r>
            <a:r>
              <a:rPr lang="cs-CZ" dirty="0"/>
              <a:t> jmen zneužívajících chyby při vypisování chráněného označení v adresovém řádku internetového prohlížeče, jako například </a:t>
            </a:r>
            <a:r>
              <a:rPr lang="cs-CZ" dirty="0" err="1"/>
              <a:t>sonyericson</a:t>
            </a:r>
            <a:r>
              <a:rPr lang="cs-CZ" dirty="0"/>
              <a:t>, </a:t>
            </a:r>
            <a:r>
              <a:rPr lang="cs-CZ" dirty="0" err="1"/>
              <a:t>fuijifim</a:t>
            </a:r>
            <a:endParaRPr lang="cs-CZ" dirty="0"/>
          </a:p>
          <a:p>
            <a:pPr marL="914400" lvl="2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908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FA808B-9A05-8244-90F1-E781573A5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Registrace bez práva či oprávněného zájmu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156116-D881-3145-A972-8802D6C12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Pokud chce stěžovatel ve sporu uspět, musí prokázat, že stávající držitel doménového jména k němu </a:t>
            </a:r>
            <a:r>
              <a:rPr lang="cs-CZ" b="1" u="sng" dirty="0"/>
              <a:t>nemá</a:t>
            </a:r>
            <a:r>
              <a:rPr lang="cs-CZ" dirty="0"/>
              <a:t> relevantní právo nebo oprávněný zájem</a:t>
            </a:r>
          </a:p>
          <a:p>
            <a:pPr lvl="1"/>
            <a:r>
              <a:rPr lang="cs-CZ" dirty="0"/>
              <a:t>Jak prokázat negativní skutečnost?</a:t>
            </a:r>
          </a:p>
          <a:p>
            <a:pPr lvl="1"/>
            <a:r>
              <a:rPr lang="cs-CZ" dirty="0"/>
              <a:t>Praxe rozhodčích soudů na tuto skutečnost reagují aplikací důkazu </a:t>
            </a:r>
            <a:r>
              <a:rPr lang="cs-CZ" i="1" dirty="0"/>
              <a:t>prima facie (tj. na první pohled)</a:t>
            </a:r>
            <a:endParaRPr lang="cs-CZ" dirty="0"/>
          </a:p>
          <a:p>
            <a:pPr lvl="2"/>
            <a:r>
              <a:rPr lang="cs-CZ" i="1" dirty="0"/>
              <a:t>Pokud stěžovatel prokáže prima facie, že držitel doménového jména nemá právo nebo oprávněný zájem a držitel neprokáže opak zejména v souladu s čl. 4 písm. c) UDRP, pak rozhodčí soudy mají za to, že držiteli skutečně právo či oprávněný zájem chybí</a:t>
            </a:r>
          </a:p>
          <a:p>
            <a:pPr lvl="1"/>
            <a:r>
              <a:rPr lang="cs-CZ" dirty="0"/>
              <a:t>Posuzuje se zejména:</a:t>
            </a:r>
          </a:p>
          <a:p>
            <a:pPr lvl="2"/>
            <a:r>
              <a:rPr lang="cs-CZ" dirty="0"/>
              <a:t>známost ochranné známky,</a:t>
            </a:r>
          </a:p>
          <a:p>
            <a:pPr lvl="2"/>
            <a:r>
              <a:rPr lang="cs-CZ" dirty="0"/>
              <a:t>skutečnost, jestli držitel domény má </a:t>
            </a:r>
            <a:r>
              <a:rPr lang="cs-CZ" dirty="0" err="1"/>
              <a:t>zaregistrovaných</a:t>
            </a:r>
            <a:r>
              <a:rPr lang="cs-CZ" dirty="0"/>
              <a:t> více domén odpovídající </a:t>
            </a:r>
            <a:r>
              <a:rPr lang="cs-CZ" dirty="0" err="1"/>
              <a:t>druhovým</a:t>
            </a:r>
            <a:r>
              <a:rPr lang="cs-CZ" dirty="0"/>
              <a:t> či </a:t>
            </a:r>
            <a:r>
              <a:rPr lang="cs-CZ" dirty="0" err="1"/>
              <a:t>popisným</a:t>
            </a:r>
            <a:r>
              <a:rPr lang="cs-CZ" dirty="0"/>
              <a:t> </a:t>
            </a:r>
            <a:r>
              <a:rPr lang="cs-CZ" dirty="0" err="1"/>
              <a:t>výrazům</a:t>
            </a:r>
            <a:r>
              <a:rPr lang="cs-CZ" dirty="0"/>
              <a:t>,</a:t>
            </a:r>
          </a:p>
          <a:p>
            <a:pPr lvl="2"/>
            <a:r>
              <a:rPr lang="cs-CZ" dirty="0"/>
              <a:t>skutečnost, jestli je doménového jméno používáno ve spojení s </a:t>
            </a:r>
            <a:r>
              <a:rPr lang="cs-CZ" dirty="0" err="1"/>
              <a:t>významem</a:t>
            </a:r>
            <a:r>
              <a:rPr lang="cs-CZ" dirty="0"/>
              <a:t> daného slova nebo věty (pouhá registrace nezakládá právo ani oprávněný zájem)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890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1A078D-37BE-6E47-88A1-1E4D9F9B4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 </a:t>
            </a:r>
            <a:r>
              <a:rPr lang="cs-CZ" u="sng" dirty="0"/>
              <a:t>neexistujícího </a:t>
            </a:r>
            <a:r>
              <a:rPr lang="cs-CZ" dirty="0"/>
              <a:t>práva či oprávněného zájmu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0872BE9-3719-EE42-A541-4722AC763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2266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Chybějící faktická souvislost mezi držitelem doménového jména</a:t>
            </a:r>
          </a:p>
          <a:p>
            <a:pPr marL="0" indent="0">
              <a:buNone/>
            </a:pPr>
            <a:r>
              <a:rPr lang="cs-CZ" dirty="0"/>
              <a:t>a ochrannou známkou (není např. licence k užití OZ)</a:t>
            </a:r>
          </a:p>
          <a:p>
            <a:r>
              <a:rPr lang="cs-CZ" dirty="0"/>
              <a:t>Doménové jméno není užíváno po dobu minimálně 6 měsíců od jeho registrace</a:t>
            </a:r>
          </a:p>
          <a:p>
            <a:r>
              <a:rPr lang="cs-CZ" dirty="0"/>
              <a:t>Doménové jméno je tzv. zaparkováno (“stránky se připravují“). Samotné umístění reklamy (např. PPC) nezakládá oprávněný zájem.</a:t>
            </a:r>
          </a:p>
          <a:p>
            <a:r>
              <a:rPr lang="cs-CZ" dirty="0"/>
              <a:t>Držitel doménového jména zneužil příslušná ustanovení o transkripci znaků a registroval si pro účely </a:t>
            </a:r>
            <a:r>
              <a:rPr lang="cs-CZ" dirty="0" err="1"/>
              <a:t>sunrise</a:t>
            </a:r>
            <a:r>
              <a:rPr lang="cs-CZ" dirty="0"/>
              <a:t> period ochrannou známku obsahující znaky, které se při přepisu vypouštějí nebo nahrazují </a:t>
            </a:r>
          </a:p>
          <a:p>
            <a:pPr lvl="1"/>
            <a:r>
              <a:rPr lang="cs-CZ" dirty="0"/>
              <a:t>(např. </a:t>
            </a:r>
            <a:r>
              <a:rPr lang="cs-CZ" dirty="0" err="1"/>
              <a:t>b&amp;u&amp;n&amp;d&amp;e&amp;s&amp;l&amp;i&amp;g&amp;a</a:t>
            </a:r>
            <a:r>
              <a:rPr lang="cs-CZ" dirty="0"/>
              <a:t>, </a:t>
            </a:r>
            <a:r>
              <a:rPr lang="cs-CZ" dirty="0" err="1"/>
              <a:t>Tim</a:t>
            </a:r>
            <a:r>
              <a:rPr lang="cs-CZ" dirty="0"/>
              <a:t> Ex)</a:t>
            </a:r>
          </a:p>
          <a:p>
            <a:r>
              <a:rPr lang="cs-CZ" dirty="0"/>
              <a:t>Doménové jméno vzniklo spojením ochranné známky s </a:t>
            </a:r>
            <a:r>
              <a:rPr lang="cs-CZ" dirty="0" err="1"/>
              <a:t>generickým</a:t>
            </a:r>
            <a:r>
              <a:rPr lang="cs-CZ" dirty="0"/>
              <a:t> pojmem za účelem vytvoření záměny</a:t>
            </a:r>
          </a:p>
          <a:p>
            <a:pPr lvl="1"/>
            <a:r>
              <a:rPr lang="cs-CZ" dirty="0" err="1"/>
              <a:t>wwwaudi.eu</a:t>
            </a:r>
            <a:endParaRPr lang="cs-CZ" dirty="0"/>
          </a:p>
          <a:p>
            <a:r>
              <a:rPr lang="cs-CZ" dirty="0"/>
              <a:t>Držitel doménového jména vytvořil webové stránky obsahující pouze odkazy na jiné webové stránky, prostor pro reklamu třetích osob</a:t>
            </a:r>
          </a:p>
          <a:p>
            <a:r>
              <a:rPr lang="cs-CZ" dirty="0"/>
              <a:t>Na doménovém jménu je spuštěna webová prezentace obsahující nabídku konkurenčních služeb nebo odkazů na konkurenční služby</a:t>
            </a:r>
          </a:p>
          <a:p>
            <a:r>
              <a:rPr lang="cs-CZ" dirty="0"/>
              <a:t>Zobrazení reklamy je považováno za užití webové stránky s komerčním záměrem a tedy bez práva či oprávněného zájmu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236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03BA2-3D9A-B745-8975-8D8BAAA6B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 </a:t>
            </a:r>
            <a:r>
              <a:rPr lang="cs-CZ" u="sng" dirty="0"/>
              <a:t>existující</a:t>
            </a:r>
            <a:r>
              <a:rPr lang="cs-CZ" dirty="0"/>
              <a:t> práva či oprávněného zájmu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D5E5948-3647-E346-A8D7-5CC324EE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Viz Nařízení 874/2004/ES v čl. 21 odst. 2 (podobně také UDRP v čl. 4, písm. c))</a:t>
            </a:r>
          </a:p>
          <a:p>
            <a:pPr lvl="1"/>
            <a:r>
              <a:rPr lang="cs-CZ" dirty="0"/>
              <a:t>před </a:t>
            </a:r>
            <a:r>
              <a:rPr lang="cs-CZ" dirty="0" err="1"/>
              <a:t>jakýmkoli</a:t>
            </a:r>
            <a:r>
              <a:rPr lang="cs-CZ" dirty="0"/>
              <a:t> oznámením postupu mimosoudního řešení sporu držitel jména domény použil toto jméno nebo jméno mu odpovídající v souvislosti s nabídkou zboží nebo služeb nebo se k tomu prokazatelně připravoval;</a:t>
            </a:r>
          </a:p>
          <a:p>
            <a:pPr lvl="1"/>
            <a:r>
              <a:rPr lang="cs-CZ" dirty="0"/>
              <a:t>je držitelem jména domény podnik, organizace nebo fyzická osoba obecně známá pod tímto jménem domény, a to i za neexistence práva uznaného nebo stanoveného vnitrostátním právem nebo právem Společenství;</a:t>
            </a:r>
          </a:p>
          <a:p>
            <a:pPr lvl="1"/>
            <a:r>
              <a:rPr lang="cs-CZ" dirty="0"/>
              <a:t>držitel jména domény toto jméno oprávněně a neobchodně nebo korektně využívá, aniž by měl v úmyslu klamat spotřebitele nebo poškodit pověst jména, pro které existuje právo uznané nebo stanovené vnitrostátním právem nebo právem Společenství.</a:t>
            </a:r>
          </a:p>
          <a:p>
            <a:pPr lvl="2"/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474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A3725-18B0-FE45-9B4E-A8CCF6539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64EC35A-E6F3-9848-AA16-954F90750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Doplněno praxí ADR:</a:t>
            </a:r>
          </a:p>
          <a:p>
            <a:pPr lvl="1"/>
            <a:r>
              <a:rPr lang="cs-CZ" dirty="0"/>
              <a:t>Distributor, resp. prodejce zboží (služby) chráněného ochrannou známkou </a:t>
            </a:r>
            <a:r>
              <a:rPr lang="cs-CZ" dirty="0" err="1"/>
              <a:t>odlišny</a:t>
            </a:r>
            <a:r>
              <a:rPr lang="cs-CZ" dirty="0"/>
              <a:t>́ od vlastníka ochranné známky, má dle praxe rozhodčího soudu oprávněný zájem na použití shodného či zaměnitelně podobného doménového jména odpovídajícímu ochranné známce za splnění těchto podmínek:</a:t>
            </a:r>
          </a:p>
          <a:p>
            <a:pPr lvl="2"/>
            <a:r>
              <a:rPr lang="cs-CZ" dirty="0"/>
              <a:t>o na </a:t>
            </a:r>
            <a:r>
              <a:rPr lang="cs-CZ" dirty="0" err="1"/>
              <a:t>příslušných</a:t>
            </a:r>
            <a:r>
              <a:rPr lang="cs-CZ" dirty="0"/>
              <a:t> </a:t>
            </a:r>
            <a:r>
              <a:rPr lang="cs-CZ" dirty="0" err="1"/>
              <a:t>webových</a:t>
            </a:r>
            <a:r>
              <a:rPr lang="cs-CZ" dirty="0"/>
              <a:t> stránkách se opravdu nabízí příslušné zboží nebo služby označované ochrannou známkou,</a:t>
            </a:r>
          </a:p>
          <a:p>
            <a:pPr lvl="2"/>
            <a:r>
              <a:rPr lang="cs-CZ" dirty="0"/>
              <a:t>o webové stránky jsou užívány pouze k prodeji příslušného zboží,</a:t>
            </a:r>
          </a:p>
          <a:p>
            <a:pPr lvl="2"/>
            <a:r>
              <a:rPr lang="cs-CZ" dirty="0"/>
              <a:t>o webové stránky musí pravdivě informovat o vztahu mezi provozovatelem webu a majitelem ochranné známky a </a:t>
            </a:r>
          </a:p>
          <a:p>
            <a:pPr lvl="2"/>
            <a:r>
              <a:rPr lang="cs-CZ" dirty="0"/>
              <a:t>držitel registrace se nesmí snažit využívat registraci </a:t>
            </a:r>
            <a:r>
              <a:rPr lang="cs-CZ" dirty="0" err="1"/>
              <a:t>doménových</a:t>
            </a:r>
            <a:r>
              <a:rPr lang="cs-CZ" dirty="0"/>
              <a:t> jmen obsahujících příslušnou značku k tomu, aby si „přivlastnil“ užívání této ochranné známky na internetu.</a:t>
            </a:r>
          </a:p>
          <a:p>
            <a:pPr lvl="1"/>
            <a:r>
              <a:rPr lang="cs-CZ" dirty="0"/>
              <a:t>Do této kategorie obvykle nespadají webové stránky obsahující reklamu, těžící při tom neoprávněnou </a:t>
            </a:r>
            <a:r>
              <a:rPr lang="cs-CZ" dirty="0" err="1"/>
              <a:t>výhodu</a:t>
            </a:r>
            <a:r>
              <a:rPr lang="cs-CZ" dirty="0"/>
              <a:t> ze známosti ochranné známky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436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467686-DFBE-F14C-9807-263A0F7A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Registrace nebo užívání ve zlé víře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664852-3393-F440-9A7C-A90E593B4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070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 souladu s čl. 3 Nařízení 874/2004/ES může </a:t>
            </a:r>
            <a:r>
              <a:rPr lang="cs-CZ" dirty="0" err="1"/>
              <a:t>být</a:t>
            </a:r>
            <a:r>
              <a:rPr lang="cs-CZ" dirty="0"/>
              <a:t> nedostatek dobré víry prokázán, pokud</a:t>
            </a:r>
          </a:p>
          <a:p>
            <a:pPr lvl="1"/>
            <a:r>
              <a:rPr lang="cs-CZ" dirty="0"/>
              <a:t>okolnosti ukazují, že jméno domény bylo zaregistrováno nebo získáno zejména pro účely prodeje, pronájmu nebo jiného převodu jména domény držiteli jména, </a:t>
            </a:r>
          </a:p>
          <a:p>
            <a:pPr lvl="1"/>
            <a:r>
              <a:rPr lang="cs-CZ" dirty="0"/>
              <a:t>jméno domény bylo zaregistrováno s cílem zabránit držiteli takového jména, pro které existuje právo uznané nebo stanovené vnitrostátním právem nebo právem Společenství, nebo veřejnému subjektu, vyjádřit toto jméno v odpovídajícím jménu domény, pokud</a:t>
            </a:r>
          </a:p>
          <a:p>
            <a:pPr lvl="2"/>
            <a:r>
              <a:rPr lang="cs-CZ" dirty="0"/>
              <a:t>lze prokázat tento typ chování žadatele o registraci, nebo</a:t>
            </a:r>
          </a:p>
          <a:p>
            <a:pPr lvl="2"/>
            <a:r>
              <a:rPr lang="cs-CZ" dirty="0"/>
              <a:t>jméno domény nebylo použito </a:t>
            </a:r>
            <a:r>
              <a:rPr lang="cs-CZ" dirty="0" err="1"/>
              <a:t>patřičným</a:t>
            </a:r>
            <a:r>
              <a:rPr lang="cs-CZ" dirty="0"/>
              <a:t> způsobem nejméně po dobu dvou let ode dne registrace, nebo</a:t>
            </a:r>
          </a:p>
          <a:p>
            <a:pPr lvl="1"/>
            <a:r>
              <a:rPr lang="cs-CZ" dirty="0"/>
              <a:t>za okolností, kdy v době zahájení postupu mimosoudního řešení sporu držitel jména domény vyjádřil svůj úmysl použít jméno domény </a:t>
            </a:r>
            <a:r>
              <a:rPr lang="cs-CZ" dirty="0" err="1"/>
              <a:t>patřičným</a:t>
            </a:r>
            <a:r>
              <a:rPr lang="cs-CZ" dirty="0"/>
              <a:t> způsobem, ale během šesti měsíců po dni zahájení postupu mimosoudního řešení sporu tak neučinil;</a:t>
            </a:r>
          </a:p>
          <a:p>
            <a:pPr lvl="1"/>
            <a:r>
              <a:rPr lang="cs-CZ" dirty="0"/>
              <a:t>jméno domény bylo úmyslně použito s cílem přilákat uživatele internetu pro obchodní zisk na internetovou stránku nebo na jinou on-line lokalitu</a:t>
            </a:r>
          </a:p>
          <a:p>
            <a:pPr lvl="1"/>
            <a:r>
              <a:rPr lang="cs-CZ" dirty="0"/>
              <a:t>Registrace DJ narušuje profesionální činnost soutěžitele</a:t>
            </a:r>
          </a:p>
          <a:p>
            <a:pPr lvl="2"/>
            <a:r>
              <a:rPr lang="cs-CZ" dirty="0"/>
              <a:t>Např. automatické přesměrování (</a:t>
            </a:r>
            <a:r>
              <a:rPr lang="cs-CZ" dirty="0" err="1"/>
              <a:t>forwarding</a:t>
            </a:r>
            <a:r>
              <a:rPr lang="cs-CZ" dirty="0"/>
              <a:t>) z DJ na vlastní stránky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8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2C25FB-B53C-F44D-9AE0-6FB903E61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Doména a doménové jméno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EFF9E1-AE6C-554D-BC45-81977C6E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Doména = virtuální prostor na dané úrovni hierarchické struktury</a:t>
            </a:r>
          </a:p>
          <a:p>
            <a:pPr lvl="1"/>
            <a:r>
              <a:rPr lang="cs-CZ" dirty="0"/>
              <a:t>Domény nejvyšší úrovně (Top </a:t>
            </a:r>
            <a:r>
              <a:rPr lang="cs-CZ" dirty="0" err="1"/>
              <a:t>Level</a:t>
            </a:r>
            <a:r>
              <a:rPr lang="cs-CZ" dirty="0"/>
              <a:t> </a:t>
            </a:r>
            <a:r>
              <a:rPr lang="cs-CZ" dirty="0" err="1"/>
              <a:t>Domain</a:t>
            </a:r>
            <a:r>
              <a:rPr lang="cs-CZ" dirty="0"/>
              <a:t>, TLD)</a:t>
            </a:r>
          </a:p>
          <a:p>
            <a:pPr lvl="2"/>
            <a:r>
              <a:rPr lang="cs-CZ" dirty="0"/>
              <a:t>Národní (</a:t>
            </a:r>
            <a:r>
              <a:rPr lang="cs-CZ" dirty="0" err="1"/>
              <a:t>ccTLD</a:t>
            </a:r>
            <a:r>
              <a:rPr lang="cs-CZ" dirty="0"/>
              <a:t>), např. .</a:t>
            </a:r>
            <a:r>
              <a:rPr lang="cs-CZ" dirty="0" err="1"/>
              <a:t>cz</a:t>
            </a:r>
            <a:r>
              <a:rPr lang="cs-CZ" dirty="0"/>
              <a:t>, .de, .</a:t>
            </a:r>
            <a:r>
              <a:rPr lang="cs-CZ" dirty="0" err="1"/>
              <a:t>us</a:t>
            </a:r>
            <a:r>
              <a:rPr lang="cs-CZ" dirty="0"/>
              <a:t> (bývá zde řazena i doména .</a:t>
            </a:r>
            <a:r>
              <a:rPr lang="cs-CZ" dirty="0" err="1"/>
              <a:t>eu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Generické (</a:t>
            </a:r>
            <a:r>
              <a:rPr lang="cs-CZ" dirty="0" err="1"/>
              <a:t>gTLD</a:t>
            </a:r>
            <a:r>
              <a:rPr lang="cs-CZ" dirty="0"/>
              <a:t>) - zřizovány ve vlnách</a:t>
            </a:r>
          </a:p>
          <a:p>
            <a:pPr lvl="3"/>
            <a:r>
              <a:rPr lang="cs-CZ" dirty="0"/>
              <a:t>Původní: tvořeny 3 písmeny .</a:t>
            </a:r>
            <a:r>
              <a:rPr lang="cs-CZ" dirty="0" err="1"/>
              <a:t>com</a:t>
            </a:r>
            <a:r>
              <a:rPr lang="cs-CZ" dirty="0"/>
              <a:t>, .</a:t>
            </a:r>
            <a:r>
              <a:rPr lang="cs-CZ" dirty="0" err="1"/>
              <a:t>gov</a:t>
            </a:r>
            <a:r>
              <a:rPr lang="cs-CZ" dirty="0"/>
              <a:t>, .</a:t>
            </a:r>
            <a:r>
              <a:rPr lang="cs-CZ" dirty="0" err="1"/>
              <a:t>org</a:t>
            </a:r>
            <a:r>
              <a:rPr lang="cs-CZ" dirty="0"/>
              <a:t>, .net apod. </a:t>
            </a:r>
          </a:p>
          <a:p>
            <a:pPr lvl="3"/>
            <a:r>
              <a:rPr lang="cs-CZ" dirty="0"/>
              <a:t>Další: od roku 2013 nové .car, .</a:t>
            </a:r>
            <a:r>
              <a:rPr lang="cs-CZ" dirty="0" err="1"/>
              <a:t>beer</a:t>
            </a:r>
            <a:r>
              <a:rPr lang="cs-CZ" dirty="0"/>
              <a:t> apod.</a:t>
            </a:r>
          </a:p>
          <a:p>
            <a:pPr lvl="1"/>
            <a:r>
              <a:rPr lang="cs-CZ" dirty="0"/>
              <a:t>Domény nižších úrovní (</a:t>
            </a:r>
            <a:r>
              <a:rPr lang="cs-CZ" dirty="0" err="1"/>
              <a:t>II.řádu</a:t>
            </a:r>
            <a:r>
              <a:rPr lang="cs-CZ" dirty="0"/>
              <a:t>...)</a:t>
            </a:r>
          </a:p>
          <a:p>
            <a:r>
              <a:rPr lang="cs-CZ" dirty="0"/>
              <a:t>Doménové jméno je tvořeno souhrnem domén všech řádů</a:t>
            </a:r>
          </a:p>
          <a:p>
            <a:pPr lvl="1"/>
            <a:r>
              <a:rPr lang="cs-CZ" dirty="0"/>
              <a:t>Jednotlivé domény jsou odděleny tečkou</a:t>
            </a:r>
          </a:p>
          <a:p>
            <a:pPr lvl="1"/>
            <a:r>
              <a:rPr lang="cs-CZ" dirty="0"/>
              <a:t>Tvoří ho nejméně 2 domény (např. </a:t>
            </a:r>
            <a:r>
              <a:rPr lang="cs-CZ" dirty="0" err="1"/>
              <a:t>seznam.cz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5821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BA5C3862-7E26-E54B-8FBF-4E9BC283F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Spor sprace.cz a práce.cz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78E9A376-1A70-D84E-A9D3-E179FC313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en-US" sz="2600" dirty="0"/>
              <a:t>Majitel OZ </a:t>
            </a:r>
            <a:r>
              <a:rPr lang="cs-CZ" altLang="en-US" sz="2600" dirty="0" err="1"/>
              <a:t>prace.cz</a:t>
            </a:r>
            <a:r>
              <a:rPr lang="cs-CZ" altLang="en-US" sz="2600" dirty="0"/>
              <a:t> podal námitku proti zápisu OZ </a:t>
            </a:r>
            <a:r>
              <a:rPr lang="cs-CZ" altLang="en-US" sz="2600" dirty="0" err="1"/>
              <a:t>Sprace.cz</a:t>
            </a:r>
            <a:r>
              <a:rPr lang="cs-CZ" altLang="en-US" sz="2600" dirty="0"/>
              <a:t> z důvodu zaměnitelnosti</a:t>
            </a:r>
          </a:p>
          <a:p>
            <a:pPr eaLnBrk="1" hangingPunct="1"/>
            <a:endParaRPr lang="cs-CZ" altLang="en-US" sz="2600" dirty="0"/>
          </a:p>
          <a:p>
            <a:pPr eaLnBrk="1" hangingPunct="1"/>
            <a:endParaRPr lang="cs-CZ" altLang="en-US" sz="2600" dirty="0"/>
          </a:p>
          <a:p>
            <a:pPr eaLnBrk="1" hangingPunct="1"/>
            <a:endParaRPr lang="cs-CZ" altLang="en-US" sz="2600" dirty="0"/>
          </a:p>
          <a:p>
            <a:pPr eaLnBrk="1" hangingPunct="1"/>
            <a:r>
              <a:rPr lang="cs-CZ" altLang="en-US" sz="2600" dirty="0"/>
              <a:t>Jsou OZ zaměnitelné?</a:t>
            </a:r>
          </a:p>
        </p:txBody>
      </p:sp>
      <p:pic>
        <p:nvPicPr>
          <p:cNvPr id="26627" name="Picture 6">
            <a:extLst>
              <a:ext uri="{FF2B5EF4-FFF2-40B4-BE49-F238E27FC236}">
                <a16:creationId xmlns:a16="http://schemas.microsoft.com/office/drawing/2014/main" id="{DE35F937-1816-594D-8210-EAC2CC41A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2924175"/>
            <a:ext cx="1362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5">
            <a:extLst>
              <a:ext uri="{FF2B5EF4-FFF2-40B4-BE49-F238E27FC236}">
                <a16:creationId xmlns:a16="http://schemas.microsoft.com/office/drawing/2014/main" id="{37D0B00D-51E7-9548-A70E-7D31BA720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3573463"/>
            <a:ext cx="1219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D7E41BD3-2CE7-CB4D-952E-E19E5E504F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075" y="3265488"/>
            <a:ext cx="1778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91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39E6D8-0BA2-D54E-B447-8A4144613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DJ a autorské dílo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17BE420-A742-F849-A962-5D0CEA39B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Definice autorského díla viz §1/1</a:t>
            </a:r>
          </a:p>
          <a:p>
            <a:r>
              <a:rPr lang="cs-CZ" dirty="0"/>
              <a:t>Definici autorského díla by však odpovídalo pouze doménové jméno, které bude </a:t>
            </a:r>
            <a:r>
              <a:rPr lang="cs-CZ" b="1" dirty="0" err="1"/>
              <a:t>jedinečným</a:t>
            </a:r>
            <a:r>
              <a:rPr lang="cs-CZ" b="1" dirty="0"/>
              <a:t> </a:t>
            </a:r>
            <a:r>
              <a:rPr lang="cs-CZ" b="1" dirty="0" err="1"/>
              <a:t>výsledkem</a:t>
            </a:r>
            <a:r>
              <a:rPr lang="cs-CZ" b="1" dirty="0"/>
              <a:t> tvůrčí činnosti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Např. </a:t>
            </a:r>
            <a:r>
              <a:rPr lang="cs-CZ" dirty="0" err="1"/>
              <a:t>Silmarillion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159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1BA1FE-1A41-FF4C-B1D4-257643B99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DJ a ochrana osobnosti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21C780-F6FB-DA4E-BC77-B75190EE9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Viz § 81 a násl. </a:t>
            </a:r>
            <a:r>
              <a:rPr lang="cs-CZ" dirty="0" err="1"/>
              <a:t>ObčZ</a:t>
            </a:r>
            <a:endParaRPr lang="cs-CZ" dirty="0"/>
          </a:p>
          <a:p>
            <a:r>
              <a:rPr lang="cs-CZ" dirty="0"/>
              <a:t>Chráněna osobnost fyzické osoby a to zejména její život a zdraví, občanská čest, lidská důstojnost, soukromí, jméno a projevy osobní povahy.</a:t>
            </a:r>
          </a:p>
          <a:p>
            <a:r>
              <a:rPr lang="cs-CZ" dirty="0"/>
              <a:t>doménové jméno se může dostat do konfliktu především se jménem a příjmením fyzické osoby</a:t>
            </a:r>
          </a:p>
          <a:p>
            <a:r>
              <a:rPr lang="cs-CZ" dirty="0"/>
              <a:t>Některá další osobnostní práva, např. občanská čest, soukromí či projevy osobní povahy, mohou </a:t>
            </a:r>
            <a:r>
              <a:rPr lang="cs-CZ" dirty="0" err="1"/>
              <a:t>být</a:t>
            </a:r>
            <a:r>
              <a:rPr lang="cs-CZ" dirty="0"/>
              <a:t> narušena prostřednictvím obsahu www stránek, které jsou pod DJ dostupné.</a:t>
            </a:r>
          </a:p>
          <a:p>
            <a:pPr lvl="1"/>
            <a:r>
              <a:rPr lang="cs-CZ" dirty="0"/>
              <a:t>Např. </a:t>
            </a:r>
            <a:r>
              <a:rPr lang="cs-CZ" dirty="0" err="1"/>
              <a:t>dagmarhavlova.cz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70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6D5C8-C031-0141-B236-44897E0DB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doménového jména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D70A19-0EA3-6F44-BD2B-370FE011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Doménové jméno je symbolickým označením IP adresy</a:t>
            </a:r>
          </a:p>
          <a:p>
            <a:r>
              <a:rPr lang="cs-CZ" dirty="0"/>
              <a:t>Pouze znaky obsažené v ASCII tabulce (a-z, 0-9, -)</a:t>
            </a:r>
          </a:p>
          <a:p>
            <a:pPr lvl="1"/>
            <a:r>
              <a:rPr lang="cs-CZ" dirty="0"/>
              <a:t>Při přepisu obchodní firmy, ochranné známky apod. se musí vyjít z těchto pravidel (např. mezera mezi slovy pomlčkou nebo vynecháním)</a:t>
            </a:r>
          </a:p>
          <a:p>
            <a:pPr lvl="1"/>
            <a:r>
              <a:rPr lang="cs-CZ" dirty="0"/>
              <a:t>V rámci systému IDN (</a:t>
            </a:r>
            <a:r>
              <a:rPr lang="cs-CZ" dirty="0" err="1"/>
              <a:t>Internationalized</a:t>
            </a:r>
            <a:r>
              <a:rPr lang="cs-CZ" dirty="0"/>
              <a:t> DN) umožněny i jiné znaky (jediná česká doména </a:t>
            </a:r>
            <a:r>
              <a:rPr lang="cs-CZ" dirty="0" err="1"/>
              <a:t>háčkyčárky.cz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Doménové jméno ve 2. řádu může mít </a:t>
            </a:r>
            <a:r>
              <a:rPr lang="cs-CZ" dirty="0" err="1"/>
              <a:t>max</a:t>
            </a:r>
            <a:r>
              <a:rPr lang="cs-CZ" dirty="0"/>
              <a:t> 64 znaků (tj. v doméně .</a:t>
            </a:r>
            <a:r>
              <a:rPr lang="cs-CZ" dirty="0" err="1"/>
              <a:t>cz</a:t>
            </a:r>
            <a:r>
              <a:rPr lang="cs-CZ" dirty="0"/>
              <a:t> je přípustných ještě 61 znaků)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9550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B9C684-6B4F-F746-A789-BC995CFD4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Registrace a správa doménových jmen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5950D94-B263-404F-B724-178A8DC11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Princip jedinečnosti</a:t>
            </a:r>
          </a:p>
          <a:p>
            <a:pPr lvl="1"/>
            <a:r>
              <a:rPr lang="cs-CZ" dirty="0"/>
              <a:t>Důvod konfliktů</a:t>
            </a:r>
          </a:p>
          <a:p>
            <a:r>
              <a:rPr lang="cs-CZ" dirty="0"/>
              <a:t>Princip „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come</a:t>
            </a:r>
            <a:r>
              <a:rPr lang="cs-CZ" dirty="0"/>
              <a:t>,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served</a:t>
            </a:r>
            <a:r>
              <a:rPr lang="cs-CZ" dirty="0"/>
              <a:t>“</a:t>
            </a:r>
          </a:p>
          <a:p>
            <a:pPr lvl="1"/>
            <a:r>
              <a:rPr lang="cs-CZ" dirty="0"/>
              <a:t>Při zavádění nové TLD (např. při zavádění .</a:t>
            </a:r>
            <a:r>
              <a:rPr lang="cs-CZ" dirty="0" err="1"/>
              <a:t>eu</a:t>
            </a:r>
            <a:r>
              <a:rPr lang="cs-CZ" dirty="0"/>
              <a:t>) se obvykle dává prioritní právo registrace vlastníkům ochranných známek apod. (tzv. </a:t>
            </a:r>
            <a:r>
              <a:rPr lang="cs-CZ" dirty="0" err="1"/>
              <a:t>sunrise</a:t>
            </a:r>
            <a:r>
              <a:rPr lang="cs-CZ" dirty="0"/>
              <a:t> period)</a:t>
            </a:r>
          </a:p>
          <a:p>
            <a:r>
              <a:rPr lang="cs-CZ" dirty="0"/>
              <a:t>Správci TLD</a:t>
            </a:r>
          </a:p>
          <a:p>
            <a:pPr lvl="1"/>
            <a:r>
              <a:rPr lang="cs-CZ" dirty="0"/>
              <a:t>Řízeno přes organizaci ICANN</a:t>
            </a:r>
          </a:p>
          <a:p>
            <a:pPr lvl="1"/>
            <a:r>
              <a:rPr lang="cs-CZ" dirty="0"/>
              <a:t>Správci pro jednotlivé TLD – pro .</a:t>
            </a:r>
            <a:r>
              <a:rPr lang="cs-CZ" dirty="0" err="1"/>
              <a:t>cz</a:t>
            </a:r>
            <a:r>
              <a:rPr lang="cs-CZ" dirty="0"/>
              <a:t> je to CZ.NIC, </a:t>
            </a:r>
            <a:r>
              <a:rPr lang="cs-CZ" dirty="0" err="1"/>
              <a:t>z.s.p.o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Stanovují pravidla pro registraci, registraci provádějí registrátoři (např. </a:t>
            </a:r>
            <a:r>
              <a:rPr lang="cs-CZ" dirty="0" err="1"/>
              <a:t>wedos.cz</a:t>
            </a:r>
            <a:r>
              <a:rPr lang="cs-CZ" dirty="0"/>
              <a:t>, active24.cz)</a:t>
            </a:r>
          </a:p>
          <a:p>
            <a:r>
              <a:rPr lang="cs-CZ" dirty="0"/>
              <a:t>Registr doménových jmen</a:t>
            </a:r>
          </a:p>
          <a:p>
            <a:pPr lvl="1"/>
            <a:r>
              <a:rPr lang="cs-CZ" dirty="0"/>
              <a:t>Vedou ho správci TLD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687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961BF-014A-4644-87E5-CF4131FA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povaha doménového jména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763665-A141-1041-852E-2CB31B460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Nehmotná věc (předmět soukromoprávních vztahů)</a:t>
            </a:r>
          </a:p>
          <a:p>
            <a:r>
              <a:rPr lang="cs-CZ" dirty="0"/>
              <a:t>VZNIK zápisem v rejstříku </a:t>
            </a:r>
          </a:p>
          <a:p>
            <a:pPr lvl="1"/>
            <a:r>
              <a:rPr lang="cs-CZ" dirty="0"/>
              <a:t>Základem je smlouva o registraci doménového jména</a:t>
            </a:r>
          </a:p>
          <a:p>
            <a:pPr lvl="2"/>
            <a:r>
              <a:rPr lang="cs-CZ" dirty="0" err="1"/>
              <a:t>Adhézní</a:t>
            </a:r>
            <a:r>
              <a:rPr lang="cs-CZ" dirty="0"/>
              <a:t> smlouva (viz Pravidla registrace doménových jmen v </a:t>
            </a:r>
            <a:r>
              <a:rPr lang="cs-CZ" dirty="0" err="1"/>
              <a:t>ccTLD</a:t>
            </a:r>
            <a:r>
              <a:rPr lang="cs-CZ" dirty="0"/>
              <a:t> .</a:t>
            </a:r>
            <a:r>
              <a:rPr lang="cs-CZ" dirty="0" err="1"/>
              <a:t>cz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Není zde absolutní ochrana označení, které je součástí DJ – může kolidovat s jinými právními tituly (např. práva k ochranným známkám)</a:t>
            </a:r>
          </a:p>
          <a:p>
            <a:pPr lvl="1"/>
            <a:r>
              <a:rPr lang="cs-CZ" dirty="0"/>
              <a:t>Zápisem vznikají práva DJ </a:t>
            </a:r>
            <a:r>
              <a:rPr lang="cs-CZ" i="1" dirty="0"/>
              <a:t>držet a užívat</a:t>
            </a:r>
          </a:p>
          <a:p>
            <a:r>
              <a:rPr lang="cs-CZ" dirty="0"/>
              <a:t>ZÁNIK</a:t>
            </a:r>
          </a:p>
          <a:p>
            <a:pPr lvl="1"/>
            <a:r>
              <a:rPr lang="cs-CZ" dirty="0"/>
              <a:t>Nezaplacením ceny, žádost o zrušení registrace)</a:t>
            </a:r>
          </a:p>
          <a:p>
            <a:r>
              <a:rPr lang="cs-CZ" dirty="0"/>
              <a:t>PŘEVOD DJ</a:t>
            </a:r>
          </a:p>
          <a:p>
            <a:pPr lvl="1"/>
            <a:r>
              <a:rPr lang="cs-CZ" dirty="0"/>
              <a:t>Jde o postoupené pohledávky (§ 1879 OZ)</a:t>
            </a:r>
          </a:p>
          <a:p>
            <a:r>
              <a:rPr lang="cs-CZ" dirty="0"/>
              <a:t>ZÁSTAVA DJ</a:t>
            </a:r>
          </a:p>
          <a:p>
            <a:pPr lvl="1"/>
            <a:r>
              <a:rPr lang="cs-CZ" dirty="0"/>
              <a:t>Vzniká účinností zástavní smlouvy (nezapisuje se do Rejstříku)</a:t>
            </a:r>
          </a:p>
          <a:p>
            <a:r>
              <a:rPr lang="cs-CZ" dirty="0"/>
              <a:t>EXEKUCE DJ</a:t>
            </a:r>
          </a:p>
          <a:p>
            <a:pPr lvl="1"/>
            <a:r>
              <a:rPr lang="cs-CZ" dirty="0"/>
              <a:t>Pohledávka ze smlouvy o registraci může být předmětem exekuce</a:t>
            </a:r>
          </a:p>
        </p:txBody>
      </p:sp>
    </p:spTree>
    <p:extLst>
      <p:ext uri="{BB962C8B-B14F-4D97-AF65-F5344CB8AC3E}">
        <p14:creationId xmlns:p14="http://schemas.microsoft.com/office/powerpoint/2010/main" val="3058327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8A661-EC6B-CD4B-BB92-0C044AB9A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regulace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CD8433-01B8-E94C-8A9B-F74BC2CD1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Obecně chybí zákonná právní úprava</a:t>
            </a:r>
          </a:p>
          <a:p>
            <a:pPr lvl="1"/>
            <a:r>
              <a:rPr lang="cs-CZ" dirty="0" err="1"/>
              <a:t>Výjimky</a:t>
            </a:r>
            <a:r>
              <a:rPr lang="cs-CZ" dirty="0"/>
              <a:t>: USA, Finsko a EU</a:t>
            </a:r>
          </a:p>
          <a:p>
            <a:r>
              <a:rPr lang="cs-CZ" dirty="0"/>
              <a:t>Soft </a:t>
            </a:r>
            <a:r>
              <a:rPr lang="cs-CZ" dirty="0" err="1"/>
              <a:t>law</a:t>
            </a:r>
            <a:r>
              <a:rPr lang="cs-CZ" dirty="0"/>
              <a:t> - pravidla přijímaná správci </a:t>
            </a:r>
            <a:r>
              <a:rPr lang="cs-CZ" dirty="0" err="1"/>
              <a:t>jednotlivých</a:t>
            </a:r>
            <a:r>
              <a:rPr lang="cs-CZ" dirty="0"/>
              <a:t> </a:t>
            </a:r>
            <a:r>
              <a:rPr lang="cs-CZ" dirty="0" err="1"/>
              <a:t>ccTLD</a:t>
            </a:r>
            <a:r>
              <a:rPr lang="cs-CZ" dirty="0"/>
              <a:t> a </a:t>
            </a:r>
            <a:r>
              <a:rPr lang="cs-CZ" dirty="0" err="1"/>
              <a:t>gTLD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ICANN vydalo Jednotnou politiku řešení sporů o doménová jména (UDRP)</a:t>
            </a:r>
          </a:p>
          <a:p>
            <a:pPr lvl="2"/>
            <a:r>
              <a:rPr lang="cs-CZ" dirty="0"/>
              <a:t>Řídí se jimi </a:t>
            </a:r>
            <a:r>
              <a:rPr lang="cs-CZ" dirty="0" err="1"/>
              <a:t>gTLD</a:t>
            </a:r>
            <a:r>
              <a:rPr lang="cs-CZ" dirty="0"/>
              <a:t> (.</a:t>
            </a:r>
            <a:r>
              <a:rPr lang="cs-CZ" dirty="0" err="1"/>
              <a:t>com</a:t>
            </a:r>
            <a:r>
              <a:rPr lang="cs-CZ" dirty="0"/>
              <a:t>, .</a:t>
            </a:r>
            <a:r>
              <a:rPr lang="cs-CZ" dirty="0" err="1"/>
              <a:t>org</a:t>
            </a:r>
            <a:r>
              <a:rPr lang="cs-CZ" dirty="0"/>
              <a:t>, atd.)</a:t>
            </a:r>
          </a:p>
          <a:p>
            <a:pPr lvl="1"/>
            <a:r>
              <a:rPr lang="cs-CZ" dirty="0"/>
              <a:t>Pravidla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2299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4B74C-806A-9444-BCBE-6C45F6FB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Kolize s právy třetích osob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4AE22C-06DB-E346-9576-C96C60614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Nejčastěji v kolizi s právy na označení</a:t>
            </a:r>
          </a:p>
          <a:p>
            <a:r>
              <a:rPr lang="cs-CZ" dirty="0"/>
              <a:t>Důvod: způsob registrace DJ </a:t>
            </a:r>
          </a:p>
          <a:p>
            <a:r>
              <a:rPr lang="cs-CZ" dirty="0"/>
              <a:t>Základní obecný princip při posuzování: nepřihlíží se k doméně 1.st., podstatné jsou dominantní prvky </a:t>
            </a:r>
            <a:r>
              <a:rPr lang="cs-CZ" dirty="0" err="1"/>
              <a:t>ochr.známek</a:t>
            </a:r>
            <a:endParaRPr lang="cs-CZ" dirty="0"/>
          </a:p>
          <a:p>
            <a:r>
              <a:rPr lang="cs-CZ" dirty="0"/>
              <a:t>Typická jednání</a:t>
            </a:r>
          </a:p>
          <a:p>
            <a:pPr lvl="1"/>
            <a:r>
              <a:rPr lang="cs-CZ" dirty="0" err="1"/>
              <a:t>Cybersquatting</a:t>
            </a:r>
            <a:r>
              <a:rPr lang="cs-CZ" dirty="0"/>
              <a:t> (</a:t>
            </a:r>
            <a:r>
              <a:rPr lang="cs-CZ" dirty="0" err="1"/>
              <a:t>domain</a:t>
            </a:r>
            <a:r>
              <a:rPr lang="cs-CZ" dirty="0"/>
              <a:t> </a:t>
            </a:r>
            <a:r>
              <a:rPr lang="cs-CZ" dirty="0" err="1"/>
              <a:t>grabbing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Typosquatting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989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28CCD-B45F-254F-9390-AD0D38DF9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Kolize DJ a OZ v ČR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B6C52A2-62DA-394D-A4FA-7D5DB5836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Ochranu v ČR požívají </a:t>
            </a:r>
          </a:p>
          <a:p>
            <a:pPr lvl="1"/>
            <a:r>
              <a:rPr lang="cs-CZ" dirty="0"/>
              <a:t>OZ zapsané u Úřadu průmyslového vlastnictví (UPV)</a:t>
            </a:r>
          </a:p>
          <a:p>
            <a:pPr lvl="1"/>
            <a:r>
              <a:rPr lang="cs-CZ" dirty="0"/>
              <a:t>Mezinárodní zápis OZ  (WIPO)</a:t>
            </a:r>
          </a:p>
          <a:p>
            <a:pPr lvl="1"/>
            <a:r>
              <a:rPr lang="cs-CZ" dirty="0"/>
              <a:t>Ochranné známky EU (EUIPO)</a:t>
            </a:r>
          </a:p>
          <a:p>
            <a:r>
              <a:rPr lang="cs-CZ" dirty="0"/>
              <a:t>Zásady</a:t>
            </a:r>
          </a:p>
          <a:p>
            <a:pPr lvl="1"/>
            <a:r>
              <a:rPr lang="cs-CZ" dirty="0"/>
              <a:t>Teritoriality</a:t>
            </a:r>
          </a:p>
          <a:p>
            <a:pPr lvl="2"/>
            <a:r>
              <a:rPr lang="cs-CZ" dirty="0"/>
              <a:t>Ve dvou státech mohou OZ registrovat různé subjekty</a:t>
            </a:r>
          </a:p>
          <a:p>
            <a:pPr lvl="2"/>
            <a:r>
              <a:rPr lang="cs-CZ" dirty="0"/>
              <a:t>DJ je dostupné (např. v doméně .</a:t>
            </a:r>
            <a:r>
              <a:rPr lang="cs-CZ" dirty="0" err="1"/>
              <a:t>com</a:t>
            </a:r>
            <a:r>
              <a:rPr lang="cs-CZ" dirty="0"/>
              <a:t>) je ale pouze jedno</a:t>
            </a:r>
          </a:p>
          <a:p>
            <a:pPr lvl="1"/>
            <a:r>
              <a:rPr lang="cs-CZ" dirty="0"/>
              <a:t>Speciality – zápis pro konkrétní výrobky či služby</a:t>
            </a:r>
          </a:p>
          <a:p>
            <a:pPr lvl="2"/>
            <a:r>
              <a:rPr lang="cs-CZ" dirty="0"/>
              <a:t>vlastník ochranné známky má, dle § 8 odst. 1 zákona o OZ </a:t>
            </a:r>
            <a:r>
              <a:rPr lang="cs-CZ" i="1" dirty="0" err="1"/>
              <a:t>výlučné</a:t>
            </a:r>
            <a:r>
              <a:rPr lang="cs-CZ" i="1" dirty="0"/>
              <a:t> právo ochrannou známku užívat a to ve spojení s konkrétními </a:t>
            </a:r>
            <a:r>
              <a:rPr lang="cs-CZ" i="1" dirty="0" err="1"/>
              <a:t>výrobky</a:t>
            </a:r>
            <a:r>
              <a:rPr lang="cs-CZ" i="1" dirty="0"/>
              <a:t> nebo službami, pro něž je chráněna</a:t>
            </a:r>
            <a:r>
              <a:rPr lang="cs-CZ" dirty="0"/>
              <a:t>, (do pojmu užívat lze zahrnout rovněž právo zřídit si DJ odpovídající slovní OZ)</a:t>
            </a:r>
          </a:p>
          <a:p>
            <a:pPr lvl="1"/>
            <a:r>
              <a:rPr lang="cs-CZ" dirty="0"/>
              <a:t>Výjimky z těchto zásad: OZ s dobrým jménem, všeobecně známé OZ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1922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5CE83B-CB75-5D43-84D5-288C818F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Přednostní právo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1B90F25-768C-4A47-A08D-1877D3956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bylo DJ registrováno dříve než byla podána přihláška k registraci ochranné známky jiné osoby</a:t>
            </a:r>
          </a:p>
          <a:p>
            <a:pPr lvl="1"/>
            <a:r>
              <a:rPr lang="cs-CZ" dirty="0"/>
              <a:t>§ 10 odst. 2 ZOZ - </a:t>
            </a:r>
            <a:r>
              <a:rPr lang="cs-CZ" i="1" dirty="0"/>
              <a:t>vlastník ochranné známky v obchodním styku povinen strpět užívání shodného či podobného označení, jestliže práva k tomuto označení vznikla před podáním přihlášky a užívání tohoto označení je v souladu s právem České republiky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4929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10989</TotalTime>
  <Words>2184</Words>
  <Application>Microsoft Macintosh PowerPoint</Application>
  <PresentationFormat>Širokoúhlá obrazovka</PresentationFormat>
  <Paragraphs>190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Motiv Office</vt:lpstr>
      <vt:lpstr>Internetové právo</vt:lpstr>
      <vt:lpstr>Doména a doménové jméno</vt:lpstr>
      <vt:lpstr>Tvorba doménového jména</vt:lpstr>
      <vt:lpstr>Registrace a správa doménových jmen</vt:lpstr>
      <vt:lpstr>Právní povaha doménového jména</vt:lpstr>
      <vt:lpstr>Právní regulace</vt:lpstr>
      <vt:lpstr>Kolize s právy třetích osob</vt:lpstr>
      <vt:lpstr>Kolize DJ a OZ v ČR</vt:lpstr>
      <vt:lpstr>Přednostní právo</vt:lpstr>
      <vt:lpstr>Ochrana přes nekalou soutěž (§2976 ObčZ)</vt:lpstr>
      <vt:lpstr>Mimosoudní řešení sporů o DJ (tzv. ADR)</vt:lpstr>
      <vt:lpstr>UDPR, podobně i Nařízení EU</vt:lpstr>
      <vt:lpstr>Totožnost</vt:lpstr>
      <vt:lpstr>Zavádějící podobnost</vt:lpstr>
      <vt:lpstr>Registrace bez práva či oprávněného zájmu</vt:lpstr>
      <vt:lpstr>Indikátory neexistujícího práva či oprávněného zájmu</vt:lpstr>
      <vt:lpstr>Indikátory existující práva či oprávněného zájmu</vt:lpstr>
      <vt:lpstr>Prezentace aplikace PowerPoint</vt:lpstr>
      <vt:lpstr>Registrace nebo užívání ve zlé víře</vt:lpstr>
      <vt:lpstr>Spor sprace.cz a práce.cz</vt:lpstr>
      <vt:lpstr>DJ a autorské dílo</vt:lpstr>
      <vt:lpstr>DJ a ochrana osobnosti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Internetové právo</dc:title>
  <dc:creator>Tomáš Gongol</dc:creator>
  <cp:lastModifiedBy>Tomáš Gongol</cp:lastModifiedBy>
  <cp:revision>18</cp:revision>
  <dcterms:created xsi:type="dcterms:W3CDTF">2018-09-27T06:50:08Z</dcterms:created>
  <dcterms:modified xsi:type="dcterms:W3CDTF">2020-10-16T18:27:50Z</dcterms:modified>
</cp:coreProperties>
</file>