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8" r:id="rId21"/>
    <p:sldId id="307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71" autoAdjust="0"/>
  </p:normalViewPr>
  <p:slideViewPr>
    <p:cSldViewPr snapToGrid="0">
      <p:cViewPr>
        <p:scale>
          <a:sx n="81" d="100"/>
          <a:sy n="81" d="100"/>
        </p:scale>
        <p:origin x="-2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 smtClean="0"/>
              <a:t>KVANTITATIVnÍ</a:t>
            </a:r>
            <a:r>
              <a:rPr lang="cs-CZ" sz="5800" b="1" cap="all" dirty="0"/>
              <a:t> </a:t>
            </a:r>
            <a:endParaRPr lang="cs-CZ" sz="5800" b="1" cap="all" dirty="0" smtClean="0"/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METODY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3</a:t>
            </a:r>
            <a:r>
              <a:rPr lang="cs-CZ" sz="5800" b="1" cap="all" dirty="0" smtClean="0"/>
              <a:t>.pREZENTACE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37279" y="2603718"/>
            <a:ext cx="5165890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i="1" dirty="0" smtClean="0">
                <a:solidFill>
                  <a:srgbClr val="002060"/>
                </a:solidFill>
              </a:rPr>
              <a:t>Téma: </a:t>
            </a:r>
            <a:r>
              <a:rPr lang="cs-CZ" b="1" i="1" dirty="0">
                <a:solidFill>
                  <a:srgbClr val="002060"/>
                </a:solidFill>
              </a:rPr>
              <a:t> </a:t>
            </a:r>
            <a:endParaRPr lang="cs-CZ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002060"/>
                </a:solidFill>
              </a:rPr>
              <a:t> </a:t>
            </a:r>
            <a:r>
              <a:rPr lang="cs-CZ" b="1" i="1" dirty="0" smtClean="0">
                <a:solidFill>
                  <a:srgbClr val="002060"/>
                </a:solidFill>
              </a:rPr>
              <a:t>a) determinanty</a:t>
            </a:r>
          </a:p>
          <a:p>
            <a:pPr marL="0" indent="0" algn="ctr">
              <a:buNone/>
            </a:pPr>
            <a:r>
              <a:rPr lang="cs-CZ" b="1" i="1" dirty="0" smtClean="0">
                <a:solidFill>
                  <a:srgbClr val="002060"/>
                </a:solidFill>
              </a:rPr>
              <a:t>b) soustavy lineárních rovnic</a:t>
            </a:r>
            <a:endParaRPr lang="cs-CZ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79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Frobeniova</a:t>
            </a:r>
            <a:r>
              <a:rPr lang="cs-CZ" b="1" dirty="0" smtClean="0"/>
              <a:t> věta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298" y="2346447"/>
            <a:ext cx="6755055" cy="305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Kolik řešení má soustava?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969" y="2052394"/>
            <a:ext cx="7033846" cy="418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4248" y="391456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84" y="2174509"/>
            <a:ext cx="4431324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14" y="2080724"/>
            <a:ext cx="57594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1908054"/>
            <a:ext cx="5759450" cy="252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969" y="2363788"/>
            <a:ext cx="7111756" cy="241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335" y="2387599"/>
            <a:ext cx="7486895" cy="2629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985" y="2099774"/>
            <a:ext cx="6916615" cy="4019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90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 – příklad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15" y="2103437"/>
            <a:ext cx="6529754" cy="2937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23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 – řešení příkladu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244" y="1805354"/>
            <a:ext cx="5759450" cy="470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Determinant matice</a:t>
            </a:r>
            <a:endParaRPr lang="cs-CZ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945" y="2249408"/>
            <a:ext cx="6815023" cy="330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68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 – řešení příkladu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644" y="1874349"/>
            <a:ext cx="57594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777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Cramerovo</a:t>
            </a:r>
            <a:r>
              <a:rPr lang="cs-CZ" b="1" dirty="0" smtClean="0"/>
              <a:t> pravidlo – řešení příkladu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843" y="1738313"/>
            <a:ext cx="5951171" cy="465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62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determinantu 2. řádu </a:t>
            </a:r>
            <a:endParaRPr lang="cs-CZ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368" y="2110392"/>
            <a:ext cx="5762156" cy="260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Výpočet determinantu 3. řádu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err="1" smtClean="0"/>
              <a:t>Sarussovo</a:t>
            </a:r>
            <a:r>
              <a:rPr lang="cs-CZ" sz="3600" dirty="0" smtClean="0"/>
              <a:t> pravidlo:</a:t>
            </a:r>
            <a:endParaRPr lang="cs-CZ" sz="3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determinantu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806354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3600" dirty="0" smtClean="0"/>
              <a:t>1) Determinant </a:t>
            </a:r>
            <a:r>
              <a:rPr lang="cs-CZ" sz="3600" dirty="0"/>
              <a:t>matice </a:t>
            </a:r>
            <a:r>
              <a:rPr lang="cs-CZ" sz="3600" i="1" dirty="0"/>
              <a:t>A</a:t>
            </a:r>
            <a:r>
              <a:rPr lang="cs-CZ" sz="3600" dirty="0"/>
              <a:t> se rovná determinantu </a:t>
            </a:r>
            <a:r>
              <a:rPr lang="cs-CZ" sz="3600" i="1" dirty="0"/>
              <a:t>A</a:t>
            </a:r>
            <a:r>
              <a:rPr lang="cs-CZ" sz="3600" i="1" baseline="30000" dirty="0"/>
              <a:t>T</a:t>
            </a:r>
            <a:r>
              <a:rPr lang="cs-CZ" sz="3600" dirty="0"/>
              <a:t>.</a:t>
            </a:r>
          </a:p>
          <a:p>
            <a:pPr marL="0" indent="0">
              <a:buNone/>
            </a:pPr>
            <a:endParaRPr lang="cs-CZ" sz="3600" dirty="0"/>
          </a:p>
          <a:p>
            <a:pPr marL="0" lvl="0" indent="0">
              <a:buNone/>
            </a:pPr>
            <a:r>
              <a:rPr lang="cs-CZ" sz="3600" dirty="0" smtClean="0"/>
              <a:t>2) Jestliže </a:t>
            </a:r>
            <a:r>
              <a:rPr lang="cs-CZ" sz="3600" dirty="0"/>
              <a:t>v matici vzájemně zaměníme dva rovnoběžné řádky (resp. dva rovnoběžné sloupce), </a:t>
            </a:r>
            <a:r>
              <a:rPr lang="cs-CZ" sz="3600" u="sng" dirty="0"/>
              <a:t>změní determinant znaménko</a:t>
            </a:r>
            <a:r>
              <a:rPr lang="cs-CZ" sz="3600" dirty="0"/>
              <a:t>.</a:t>
            </a: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078" y="352426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determinantu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806354" cy="435133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sz="3600" dirty="0" smtClean="0"/>
              <a:t>3) Společného </a:t>
            </a:r>
            <a:r>
              <a:rPr lang="cs-CZ" sz="3600" dirty="0"/>
              <a:t>nenulového činitele </a:t>
            </a:r>
            <a:r>
              <a:rPr lang="cs-CZ" sz="3600" i="1" dirty="0"/>
              <a:t>k</a:t>
            </a:r>
            <a:r>
              <a:rPr lang="cs-CZ" sz="3600" dirty="0"/>
              <a:t>  všech prvků </a:t>
            </a:r>
            <a:r>
              <a:rPr lang="cs-CZ" sz="3600" u="sng" dirty="0"/>
              <a:t>jednoho řádku</a:t>
            </a:r>
            <a:r>
              <a:rPr lang="cs-CZ" sz="3600" dirty="0"/>
              <a:t> (resp. jednoho sloupce) matice lze </a:t>
            </a:r>
            <a:r>
              <a:rPr lang="cs-CZ" sz="3600" u="sng" dirty="0"/>
              <a:t>vytknout</a:t>
            </a:r>
            <a:r>
              <a:rPr lang="cs-CZ" sz="3600" dirty="0"/>
              <a:t> před determinant.</a:t>
            </a:r>
          </a:p>
          <a:p>
            <a:endParaRPr lang="cs-CZ" sz="3600" dirty="0"/>
          </a:p>
          <a:p>
            <a:pPr marL="0" lvl="0" indent="0">
              <a:buNone/>
            </a:pPr>
            <a:r>
              <a:rPr lang="cs-CZ" sz="3600" dirty="0" smtClean="0"/>
              <a:t>4) Determinant </a:t>
            </a:r>
            <a:r>
              <a:rPr lang="cs-CZ" sz="3600" dirty="0"/>
              <a:t>matice se rovná nule, jestliže: </a:t>
            </a:r>
          </a:p>
          <a:p>
            <a:pPr marL="0" lvl="0" indent="0">
              <a:buNone/>
            </a:pPr>
            <a:r>
              <a:rPr lang="cs-CZ" sz="3600" dirty="0" smtClean="0"/>
              <a:t>a) všechny </a:t>
            </a:r>
            <a:r>
              <a:rPr lang="cs-CZ" sz="3600" dirty="0"/>
              <a:t>prvky aspoň jednoho řádku (resp. sloupce) jsou rovny nule,</a:t>
            </a:r>
          </a:p>
          <a:p>
            <a:pPr marL="0" lvl="0" indent="0">
              <a:buNone/>
            </a:pPr>
            <a:r>
              <a:rPr lang="cs-CZ" sz="3600" dirty="0" smtClean="0"/>
              <a:t>b) jeden </a:t>
            </a:r>
            <a:r>
              <a:rPr lang="cs-CZ" sz="3600" dirty="0"/>
              <a:t>řádek  (resp. sloupec)  matice je LK řádků  (resp. sloupců)  s  ním   rovnoběžných.</a:t>
            </a: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85214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determinantu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r>
              <a:rPr lang="cs-CZ" sz="3600" dirty="0" smtClean="0">
                <a:latin typeface="Times New Roman"/>
                <a:ea typeface="Times New Roman"/>
              </a:rPr>
              <a:t>5) Jsou-li </a:t>
            </a:r>
            <a:r>
              <a:rPr lang="cs-CZ" sz="3600" i="1" dirty="0">
                <a:latin typeface="Times New Roman"/>
                <a:ea typeface="Times New Roman"/>
              </a:rPr>
              <a:t>A, B</a:t>
            </a:r>
            <a:r>
              <a:rPr lang="cs-CZ" sz="3600" dirty="0">
                <a:latin typeface="Times New Roman"/>
                <a:ea typeface="Times New Roman"/>
              </a:rPr>
              <a:t> čtvercové matice stejného </a:t>
            </a:r>
            <a:r>
              <a:rPr lang="cs-CZ" sz="3600" dirty="0" smtClean="0">
                <a:latin typeface="Times New Roman"/>
                <a:ea typeface="Times New Roman"/>
              </a:rPr>
              <a:t> </a:t>
            </a: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r>
              <a:rPr lang="cs-CZ" sz="3600" dirty="0">
                <a:latin typeface="Times New Roman"/>
                <a:ea typeface="Times New Roman"/>
              </a:rPr>
              <a:t> </a:t>
            </a:r>
            <a:r>
              <a:rPr lang="cs-CZ" sz="3600" dirty="0" smtClean="0">
                <a:latin typeface="Times New Roman"/>
                <a:ea typeface="Times New Roman"/>
              </a:rPr>
              <a:t>    řádu</a:t>
            </a:r>
            <a:r>
              <a:rPr lang="cs-CZ" sz="3600" dirty="0">
                <a:latin typeface="Times New Roman"/>
                <a:ea typeface="Times New Roman"/>
              </a:rPr>
              <a:t>, platí :  </a:t>
            </a:r>
            <a:endParaRPr lang="cs-CZ" sz="3600" dirty="0" smtClean="0">
              <a:latin typeface="Times New Roman"/>
              <a:ea typeface="Times New Roman"/>
            </a:endParaRPr>
          </a:p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sz="3600" dirty="0" smtClean="0">
                <a:latin typeface="Times New Roman"/>
                <a:ea typeface="Times New Roman"/>
              </a:rPr>
              <a:t>                </a:t>
            </a:r>
            <a:r>
              <a:rPr lang="cs-CZ" sz="3600" dirty="0" err="1">
                <a:latin typeface="Times New Roman"/>
                <a:ea typeface="Times New Roman"/>
              </a:rPr>
              <a:t>det</a:t>
            </a:r>
            <a:r>
              <a:rPr lang="cs-CZ" sz="3600" dirty="0">
                <a:latin typeface="Times New Roman"/>
                <a:ea typeface="Times New Roman"/>
              </a:rPr>
              <a:t> (</a:t>
            </a:r>
            <a:r>
              <a:rPr lang="cs-CZ" sz="3600" i="1" dirty="0">
                <a:latin typeface="Times New Roman"/>
                <a:ea typeface="Times New Roman"/>
              </a:rPr>
              <a:t>AB</a:t>
            </a:r>
            <a:r>
              <a:rPr lang="cs-CZ" sz="3600" dirty="0">
                <a:latin typeface="Times New Roman"/>
                <a:ea typeface="Times New Roman"/>
              </a:rPr>
              <a:t>) = </a:t>
            </a:r>
            <a:r>
              <a:rPr lang="cs-CZ" sz="3600" dirty="0" err="1">
                <a:latin typeface="Times New Roman"/>
                <a:ea typeface="Times New Roman"/>
              </a:rPr>
              <a:t>det</a:t>
            </a:r>
            <a:r>
              <a:rPr lang="cs-CZ" sz="3600" dirty="0">
                <a:latin typeface="Times New Roman"/>
                <a:ea typeface="Times New Roman"/>
              </a:rPr>
              <a:t> </a:t>
            </a:r>
            <a:r>
              <a:rPr lang="cs-CZ" sz="3600" i="1" dirty="0">
                <a:latin typeface="Times New Roman"/>
                <a:ea typeface="Times New Roman"/>
              </a:rPr>
              <a:t>A</a:t>
            </a:r>
            <a:r>
              <a:rPr lang="cs-CZ" sz="3600" dirty="0">
                <a:latin typeface="Times New Roman"/>
                <a:ea typeface="Times New Roman"/>
              </a:rPr>
              <a:t> . </a:t>
            </a:r>
            <a:r>
              <a:rPr lang="cs-CZ" sz="3600" dirty="0" err="1">
                <a:latin typeface="Times New Roman"/>
                <a:ea typeface="Times New Roman"/>
              </a:rPr>
              <a:t>det</a:t>
            </a:r>
            <a:r>
              <a:rPr lang="cs-CZ" sz="3600" dirty="0">
                <a:latin typeface="Times New Roman"/>
                <a:ea typeface="Times New Roman"/>
              </a:rPr>
              <a:t> </a:t>
            </a:r>
            <a:r>
              <a:rPr lang="cs-CZ" sz="3600" i="1" dirty="0">
                <a:latin typeface="Times New Roman"/>
                <a:ea typeface="Times New Roman"/>
              </a:rPr>
              <a:t>B</a:t>
            </a:r>
            <a:r>
              <a:rPr lang="cs-CZ" sz="3600" dirty="0">
                <a:latin typeface="Times New Roman"/>
                <a:ea typeface="Times New Roman"/>
              </a:rPr>
              <a:t>.</a:t>
            </a:r>
            <a:endParaRPr lang="cs-CZ" sz="1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355" y="30626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Soustavy lineárních algebraických rovnic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66" y="1876181"/>
            <a:ext cx="6115295" cy="404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36414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Rozšířená matice soustavy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936" y="2130181"/>
            <a:ext cx="575945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135</Words>
  <Application>Microsoft Office PowerPoint</Application>
  <PresentationFormat>Vlastní</PresentationFormat>
  <Paragraphs>49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Prezentace aplikace PowerPoint</vt:lpstr>
      <vt:lpstr>Determinant matice</vt:lpstr>
      <vt:lpstr>Výpočet determinantu 2. řádu </vt:lpstr>
      <vt:lpstr>Výpočet determinantu 3. řádu </vt:lpstr>
      <vt:lpstr>Vlastnosti determinantu</vt:lpstr>
      <vt:lpstr>Vlastnosti determinantu</vt:lpstr>
      <vt:lpstr>Vlastnosti determinantu</vt:lpstr>
      <vt:lpstr>Soustavy lineárních algebraických rovnic</vt:lpstr>
      <vt:lpstr>Rozšířená matice soustavy</vt:lpstr>
      <vt:lpstr>Frobeniova věta</vt:lpstr>
      <vt:lpstr>Kolik řešení má soustava?</vt:lpstr>
      <vt:lpstr>Příklad:</vt:lpstr>
      <vt:lpstr>Příklad:</vt:lpstr>
      <vt:lpstr>Příklad:</vt:lpstr>
      <vt:lpstr>Cramerovo pravidlo</vt:lpstr>
      <vt:lpstr>Cramerovo pravidlo</vt:lpstr>
      <vt:lpstr>Cramerovo pravidlo</vt:lpstr>
      <vt:lpstr>Cramerovo pravidlo – příklad </vt:lpstr>
      <vt:lpstr>Cramerovo pravidlo – řešení příkladu</vt:lpstr>
      <vt:lpstr>Cramerovo pravidlo – řešení příkladu</vt:lpstr>
      <vt:lpstr>Cramerovo pravidlo – řešení příkladu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91</cp:revision>
  <dcterms:created xsi:type="dcterms:W3CDTF">2016-11-25T20:36:16Z</dcterms:created>
  <dcterms:modified xsi:type="dcterms:W3CDTF">2019-01-09T14:51:03Z</dcterms:modified>
</cp:coreProperties>
</file>