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7" r:id="rId2"/>
    <p:sldId id="286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309" r:id="rId11"/>
    <p:sldId id="311" r:id="rId12"/>
    <p:sldId id="312" r:id="rId13"/>
    <p:sldId id="313" r:id="rId14"/>
    <p:sldId id="31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15" r:id="rId23"/>
    <p:sldId id="302" r:id="rId24"/>
    <p:sldId id="303" r:id="rId25"/>
    <p:sldId id="304" r:id="rId26"/>
    <p:sldId id="306" r:id="rId27"/>
    <p:sldId id="308" r:id="rId28"/>
    <p:sldId id="307" r:id="rId29"/>
    <p:sldId id="310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28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5.wmf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6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1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png"/><Relationship Id="rId4" Type="http://schemas.openxmlformats.org/officeDocument/2006/relationships/image" Target="../media/image3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3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.png"/><Relationship Id="rId4" Type="http://schemas.openxmlformats.org/officeDocument/2006/relationships/image" Target="../media/image3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3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42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44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46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48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50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52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1.png"/><Relationship Id="rId4" Type="http://schemas.openxmlformats.org/officeDocument/2006/relationships/image" Target="../media/image54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55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65.bin"/><Relationship Id="rId4" Type="http://schemas.openxmlformats.org/officeDocument/2006/relationships/image" Target="../media/image57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6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image" Target="../media/image1.png"/><Relationship Id="rId5" Type="http://schemas.openxmlformats.org/officeDocument/2006/relationships/oleObject" Target="../embeddings/oleObject3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png"/><Relationship Id="rId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.png"/><Relationship Id="rId4" Type="http://schemas.openxmlformats.org/officeDocument/2006/relationships/image" Target="../media/image3.wmf"/><Relationship Id="rId9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1.png"/><Relationship Id="rId4" Type="http://schemas.openxmlformats.org/officeDocument/2006/relationships/image" Target="../media/image3.wmf"/><Relationship Id="rId9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40741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pPr lvl="0"/>
            <a:endParaRPr lang="cs-CZ" sz="4000" b="1" cap="all" dirty="0" smtClean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err="1" smtClean="0"/>
              <a:t>KVANTITATIVnÍ</a:t>
            </a:r>
            <a:r>
              <a:rPr lang="cs-CZ" sz="5800" b="1" cap="all" dirty="0"/>
              <a:t> </a:t>
            </a:r>
            <a:endParaRPr lang="cs-CZ" sz="5800" b="1" cap="all" dirty="0" smtClean="0"/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METODY 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4</a:t>
            </a:r>
            <a:r>
              <a:rPr lang="cs-CZ" sz="5800" b="1" cap="all" dirty="0" smtClean="0"/>
              <a:t>.pREZENTACE</a:t>
            </a:r>
            <a:endParaRPr lang="cs-CZ" sz="58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332893"/>
            <a:ext cx="4837008" cy="352835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702063" y="5404338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9120" y="2251076"/>
            <a:ext cx="4981575" cy="210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0814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48948" y="3972477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358222"/>
              </p:ext>
            </p:extLst>
          </p:nvPr>
        </p:nvGraphicFramePr>
        <p:xfrm>
          <a:off x="5814948" y="1624477"/>
          <a:ext cx="16668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r:id="rId3" imgW="1663700" imgH="889000" progId="Equation.3">
                  <p:embed/>
                </p:oleObj>
              </mc:Choice>
              <mc:Fallback>
                <p:oleObj r:id="rId3" imgW="1663700" imgH="8890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4948" y="1624477"/>
                        <a:ext cx="1666875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371592"/>
              </p:ext>
            </p:extLst>
          </p:nvPr>
        </p:nvGraphicFramePr>
        <p:xfrm>
          <a:off x="1586397" y="3259579"/>
          <a:ext cx="6572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r:id="rId5" imgW="660113" imgH="444307" progId="Equation.3">
                  <p:embed/>
                </p:oleObj>
              </mc:Choice>
              <mc:Fallback>
                <p:oleObj r:id="rId5" imgW="660113" imgH="444307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6397" y="3259579"/>
                        <a:ext cx="6572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491134"/>
              </p:ext>
            </p:extLst>
          </p:nvPr>
        </p:nvGraphicFramePr>
        <p:xfrm>
          <a:off x="3621680" y="3259578"/>
          <a:ext cx="7143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r:id="rId7" imgW="710891" imgH="444307" progId="Equation.3">
                  <p:embed/>
                </p:oleObj>
              </mc:Choice>
              <mc:Fallback>
                <p:oleObj r:id="rId7" imgW="710891" imgH="444307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1680" y="3259578"/>
                        <a:ext cx="7143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23471"/>
              </p:ext>
            </p:extLst>
          </p:nvPr>
        </p:nvGraphicFramePr>
        <p:xfrm>
          <a:off x="5660694" y="3265065"/>
          <a:ext cx="6858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r:id="rId9" imgW="685502" imgH="444307" progId="Equation.3">
                  <p:embed/>
                </p:oleObj>
              </mc:Choice>
              <mc:Fallback>
                <p:oleObj r:id="rId9" imgW="685502" imgH="444307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0694" y="3265065"/>
                        <a:ext cx="68580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5059606"/>
              </p:ext>
            </p:extLst>
          </p:nvPr>
        </p:nvGraphicFramePr>
        <p:xfrm>
          <a:off x="7616803" y="3272209"/>
          <a:ext cx="9239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r:id="rId11" imgW="926698" imgH="444307" progId="Equation.3">
                  <p:embed/>
                </p:oleObj>
              </mc:Choice>
              <mc:Fallback>
                <p:oleObj r:id="rId11" imgW="926698" imgH="444307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6803" y="3272209"/>
                        <a:ext cx="9239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2805611"/>
              </p:ext>
            </p:extLst>
          </p:nvPr>
        </p:nvGraphicFramePr>
        <p:xfrm>
          <a:off x="9437544" y="3291749"/>
          <a:ext cx="10572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r:id="rId13" imgW="1054100" imgH="444500" progId="Equation.3">
                  <p:embed/>
                </p:oleObj>
              </mc:Choice>
              <mc:Fallback>
                <p:oleObj r:id="rId13" imgW="1054100" imgH="4445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37544" y="3291749"/>
                        <a:ext cx="10572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7806358"/>
              </p:ext>
            </p:extLst>
          </p:nvPr>
        </p:nvGraphicFramePr>
        <p:xfrm>
          <a:off x="1586397" y="4116162"/>
          <a:ext cx="9525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" r:id="rId15" imgW="952087" imgH="444307" progId="Equation.3">
                  <p:embed/>
                </p:oleObj>
              </mc:Choice>
              <mc:Fallback>
                <p:oleObj r:id="rId15" imgW="952087" imgH="444307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6397" y="4116162"/>
                        <a:ext cx="95250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696249" y="182675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 dána posloupnost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698975" y="2409812"/>
            <a:ext cx="1774845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Určete: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a)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683066" y="1467535"/>
            <a:ext cx="8258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5618946" y="1915210"/>
            <a:ext cx="95410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0" y="26860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0" y="3581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796150" y="469582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b) monotónnost posloupnosti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" name="Obrázek 19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721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590408" y="3992355"/>
            <a:ext cx="29998701" cy="12486456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2690072" y="2166730"/>
            <a:ext cx="4253394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7716551" y="4452730"/>
            <a:ext cx="3385546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1199320" y="2364400"/>
            <a:ext cx="802419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c) </a:t>
            </a:r>
            <a:r>
              <a:rPr lang="cs-CZ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max</a:t>
            </a:r>
            <a:r>
              <a:rPr lang="cs-CZ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 =    , min P =         ,</a:t>
            </a:r>
            <a:endParaRPr lang="cs-CZ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cs-CZ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cs-CZ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sup P =      , </a:t>
            </a:r>
            <a:r>
              <a:rPr lang="cs-CZ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inf</a:t>
            </a:r>
            <a:r>
              <a:rPr lang="cs-CZ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</a:t>
            </a:r>
            <a:endParaRPr lang="cs-CZ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cs-CZ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cs-CZ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d) Je posloupnost omezená?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992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Limita posloupnosti – vlastní limita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7573609" y="2341186"/>
            <a:ext cx="502522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973816"/>
              </p:ext>
            </p:extLst>
          </p:nvPr>
        </p:nvGraphicFramePr>
        <p:xfrm>
          <a:off x="895541" y="2431673"/>
          <a:ext cx="10572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r:id="rId3" imgW="1054100" imgH="584200" progId="Equation.3">
                  <p:embed/>
                </p:oleObj>
              </mc:Choice>
              <mc:Fallback>
                <p:oleObj r:id="rId3" imgW="1054100" imgH="584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541" y="2431673"/>
                        <a:ext cx="105727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9287040"/>
              </p:ext>
            </p:extLst>
          </p:nvPr>
        </p:nvGraphicFramePr>
        <p:xfrm>
          <a:off x="4147659" y="3176661"/>
          <a:ext cx="2263080" cy="737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r:id="rId5" imgW="1676400" imgH="609600" progId="Equation.3">
                  <p:embed/>
                </p:oleObj>
              </mc:Choice>
              <mc:Fallback>
                <p:oleObj r:id="rId5" imgW="1676400" imgH="609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7659" y="3176661"/>
                        <a:ext cx="2263080" cy="7375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5177526"/>
              </p:ext>
            </p:extLst>
          </p:nvPr>
        </p:nvGraphicFramePr>
        <p:xfrm>
          <a:off x="3214558" y="4516113"/>
          <a:ext cx="10572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r:id="rId7" imgW="1054100" imgH="584200" progId="Equation.3">
                  <p:embed/>
                </p:oleObj>
              </mc:Choice>
              <mc:Fallback>
                <p:oleObj r:id="rId7" imgW="1054100" imgH="584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558" y="4516113"/>
                        <a:ext cx="105727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251520" y="249358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a)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927920" y="27764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se blíží konečnému číslu </a:t>
            </a:r>
            <a:r>
              <a:rPr kumimoji="0" lang="cs-CZ" altLang="cs-CZ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  zapisujeme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22655" y="3979184"/>
            <a:ext cx="7050007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jedná se o 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vlastní limitu.</a:t>
            </a:r>
            <a:endParaRPr kumimoji="0" lang="cs-CZ" altLang="cs-CZ" sz="3600" b="0" i="0" u="none" strike="noStrike" cap="none" normalizeH="0" baseline="0" dirty="0" smtClean="0">
              <a:ln>
                <a:noFill/>
              </a:ln>
              <a:solidFill>
                <a:srgbClr val="00808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Posl</a:t>
            </a:r>
            <a:r>
              <a:rPr lang="cs-CZ" altLang="cs-CZ" sz="360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oupnost 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je konvergentní.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540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Limita posloupnosti – nevlastní limita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7721127" y="2086082"/>
            <a:ext cx="4318812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607065"/>
              </p:ext>
            </p:extLst>
          </p:nvPr>
        </p:nvGraphicFramePr>
        <p:xfrm>
          <a:off x="885092" y="2774388"/>
          <a:ext cx="10572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5" r:id="rId3" imgW="1054100" imgH="584200" progId="Equation.3">
                  <p:embed/>
                </p:oleObj>
              </mc:Choice>
              <mc:Fallback>
                <p:oleObj r:id="rId3" imgW="1054100" imgH="584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092" y="2774388"/>
                        <a:ext cx="105727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788638"/>
              </p:ext>
            </p:extLst>
          </p:nvPr>
        </p:nvGraphicFramePr>
        <p:xfrm>
          <a:off x="7383308" y="2945085"/>
          <a:ext cx="655059" cy="402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6" r:id="rId5" imgW="304668" imgH="228501" progId="Equation.3">
                  <p:embed/>
                </p:oleObj>
              </mc:Choice>
              <mc:Fallback>
                <p:oleObj r:id="rId5" imgW="304668" imgH="228501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3308" y="2945085"/>
                        <a:ext cx="655059" cy="4021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9150683"/>
              </p:ext>
            </p:extLst>
          </p:nvPr>
        </p:nvGraphicFramePr>
        <p:xfrm>
          <a:off x="9253420" y="2886599"/>
          <a:ext cx="967521" cy="571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7" r:id="rId7" imgW="825500" imgH="431800" progId="Equation.3">
                  <p:embed/>
                </p:oleObj>
              </mc:Choice>
              <mc:Fallback>
                <p:oleObj r:id="rId7" imgW="825500" imgH="431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3420" y="2886599"/>
                        <a:ext cx="967521" cy="5715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793601"/>
              </p:ext>
            </p:extLst>
          </p:nvPr>
        </p:nvGraphicFramePr>
        <p:xfrm>
          <a:off x="3604140" y="3565893"/>
          <a:ext cx="2319582" cy="800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r:id="rId9" imgW="1701800" imgH="609600" progId="Equation.3">
                  <p:embed/>
                </p:oleObj>
              </mc:Choice>
              <mc:Fallback>
                <p:oleObj r:id="rId9" imgW="1701800" imgH="609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4140" y="3565893"/>
                        <a:ext cx="2319582" cy="8005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9061171"/>
              </p:ext>
            </p:extLst>
          </p:nvPr>
        </p:nvGraphicFramePr>
        <p:xfrm>
          <a:off x="7437643" y="3602494"/>
          <a:ext cx="2441853" cy="793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9" r:id="rId11" imgW="1917700" imgH="609600" progId="Equation.3">
                  <p:embed/>
                </p:oleObj>
              </mc:Choice>
              <mc:Fallback>
                <p:oleObj r:id="rId11" imgW="1917700" imgH="609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7643" y="3602494"/>
                        <a:ext cx="2441853" cy="7930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9164910"/>
              </p:ext>
            </p:extLst>
          </p:nvPr>
        </p:nvGraphicFramePr>
        <p:xfrm>
          <a:off x="3359426" y="5094383"/>
          <a:ext cx="10572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0" r:id="rId13" imgW="1054100" imgH="584200" progId="Equation.3">
                  <p:embed/>
                </p:oleObj>
              </mc:Choice>
              <mc:Fallback>
                <p:oleObj r:id="rId13" imgW="1054100" imgH="584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426" y="5094383"/>
                        <a:ext cx="105727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251520" y="285581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b)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942367" y="312069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se blíží nevlastnímu číslu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7776936" y="31143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resp.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957262" y="3508967"/>
            <a:ext cx="264687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zapisujeme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5876326" y="385080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resp.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951893" y="4502600"/>
            <a:ext cx="6485750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jedná se o 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nevlastní limitu.</a:t>
            </a:r>
            <a:endParaRPr kumimoji="0" lang="cs-CZ" altLang="cs-CZ" sz="3600" b="0" i="0" u="none" strike="noStrike" cap="none" normalizeH="0" baseline="0" dirty="0" smtClean="0">
              <a:ln>
                <a:noFill/>
              </a:ln>
              <a:solidFill>
                <a:srgbClr val="00808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Posl</a:t>
            </a:r>
            <a:r>
              <a:rPr lang="cs-CZ" altLang="cs-CZ" sz="360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oupnost           je divergentní.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" name="Obrázek 1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445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Limita posloupnosti neexistuje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11017" y="3571161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723843"/>
              </p:ext>
            </p:extLst>
          </p:nvPr>
        </p:nvGraphicFramePr>
        <p:xfrm>
          <a:off x="3865857" y="3368126"/>
          <a:ext cx="1382003" cy="801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r:id="rId3" imgW="1054100" imgH="584200" progId="Equation.3">
                  <p:embed/>
                </p:oleObj>
              </mc:Choice>
              <mc:Fallback>
                <p:oleObj r:id="rId3" imgW="1054100" imgH="584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5857" y="3368126"/>
                        <a:ext cx="1382003" cy="8014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9062391"/>
              </p:ext>
            </p:extLst>
          </p:nvPr>
        </p:nvGraphicFramePr>
        <p:xfrm>
          <a:off x="3647175" y="4557101"/>
          <a:ext cx="1447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r:id="rId5" imgW="1447800" imgH="647700" progId="Equation.3">
                  <p:embed/>
                </p:oleObj>
              </mc:Choice>
              <mc:Fallback>
                <p:oleObj r:id="rId5" imgW="1447800" imgH="6477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7175" y="4557101"/>
                        <a:ext cx="14478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613620" y="1827520"/>
            <a:ext cx="8962710" cy="2262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 startAt="3"/>
              <a:tabLst>
                <a:tab pos="723900" algn="l"/>
              </a:tabLst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Posloupnost nemusí mít ani vlastní ani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23900" algn="l"/>
              </a:tabLst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nevlastní limitu.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23900" algn="l"/>
              </a:tabLst>
            </a:pPr>
            <a:endParaRPr kumimoji="0" lang="cs-CZ" altLang="cs-CZ" sz="3600" b="0" i="0" u="none" strike="noStrike" cap="none" normalizeH="0" baseline="0" dirty="0" smtClean="0">
              <a:ln>
                <a:noFill/>
              </a:ln>
              <a:solidFill>
                <a:srgbClr val="00808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</a:tabLst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Posl</a:t>
            </a:r>
            <a:r>
              <a:rPr lang="cs-CZ" altLang="cs-CZ" sz="360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oupnost              je divergentní.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2011017" y="4604637"/>
            <a:ext cx="1281185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Např.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513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Definice vlastní limity posloupnosti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391477" y="2425148"/>
            <a:ext cx="1739567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562758"/>
              </p:ext>
            </p:extLst>
          </p:nvPr>
        </p:nvGraphicFramePr>
        <p:xfrm>
          <a:off x="1391476" y="2425148"/>
          <a:ext cx="8643477" cy="1669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r:id="rId3" imgW="6057900" imgH="1054100" progId="Equation.3">
                  <p:embed/>
                </p:oleObj>
              </mc:Choice>
              <mc:Fallback>
                <p:oleObj r:id="rId3" imgW="6057900" imgH="1054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1476" y="2425148"/>
                        <a:ext cx="8643477" cy="16697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833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Definice nevlastní limity posloupnosti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52330" y="204746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464742"/>
              </p:ext>
            </p:extLst>
          </p:nvPr>
        </p:nvGraphicFramePr>
        <p:xfrm>
          <a:off x="838200" y="2336068"/>
          <a:ext cx="8842513" cy="1619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r:id="rId3" imgW="6007100" imgH="1028700" progId="Equation.3">
                  <p:embed/>
                </p:oleObj>
              </mc:Choice>
              <mc:Fallback>
                <p:oleObj r:id="rId3" imgW="6007100" imgH="1028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336068"/>
                        <a:ext cx="8842513" cy="16197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38199" y="3978757"/>
            <a:ext cx="1735953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8871718"/>
              </p:ext>
            </p:extLst>
          </p:nvPr>
        </p:nvGraphicFramePr>
        <p:xfrm>
          <a:off x="838199" y="4435957"/>
          <a:ext cx="8842513" cy="1507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8" r:id="rId5" imgW="6210300" imgH="1028700" progId="Equation.3">
                  <p:embed/>
                </p:oleObj>
              </mc:Choice>
              <mc:Fallback>
                <p:oleObj r:id="rId5" imgW="6210300" imgH="1028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199" y="4435957"/>
                        <a:ext cx="8842513" cy="15076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165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Výpočet limit – lomená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978959"/>
              </p:ext>
            </p:extLst>
          </p:nvPr>
        </p:nvGraphicFramePr>
        <p:xfrm>
          <a:off x="838198" y="2763078"/>
          <a:ext cx="7570305" cy="2802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r:id="rId3" imgW="4533900" imgH="1612900" progId="Equation.3">
                  <p:embed/>
                </p:oleObj>
              </mc:Choice>
              <mc:Fallback>
                <p:oleObj r:id="rId3" imgW="4533900" imgH="1612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198" y="2763078"/>
                        <a:ext cx="7570305" cy="28028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211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Výpočet limity posloupnosti - příklady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0471516"/>
              </p:ext>
            </p:extLst>
          </p:nvPr>
        </p:nvGraphicFramePr>
        <p:xfrm>
          <a:off x="1747423" y="2537028"/>
          <a:ext cx="3040601" cy="121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5" r:id="rId3" imgW="2717800" imgH="939800" progId="Equation.3">
                  <p:embed/>
                </p:oleObj>
              </mc:Choice>
              <mc:Fallback>
                <p:oleObj r:id="rId3" imgW="2717800" imgH="939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7423" y="2537028"/>
                        <a:ext cx="3040601" cy="12199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6470890"/>
              </p:ext>
            </p:extLst>
          </p:nvPr>
        </p:nvGraphicFramePr>
        <p:xfrm>
          <a:off x="1747423" y="4308306"/>
          <a:ext cx="2705307" cy="1051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6" r:id="rId5" imgW="2298700" imgH="889000" progId="Equation.3">
                  <p:embed/>
                </p:oleObj>
              </mc:Choice>
              <mc:Fallback>
                <p:oleObj r:id="rId5" imgW="2298700" imgH="889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7423" y="4308306"/>
                        <a:ext cx="2705307" cy="10513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99661" y="280283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1)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702365" y="460539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2)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9375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Výpočet limity posloupnosti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628989"/>
              </p:ext>
            </p:extLst>
          </p:nvPr>
        </p:nvGraphicFramePr>
        <p:xfrm>
          <a:off x="1828800" y="2613784"/>
          <a:ext cx="3538330" cy="1242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r:id="rId3" imgW="2730500" imgH="939800" progId="Equation.3">
                  <p:embed/>
                </p:oleObj>
              </mc:Choice>
              <mc:Fallback>
                <p:oleObj r:id="rId3" imgW="2730500" imgH="939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613784"/>
                        <a:ext cx="3538330" cy="12425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529983"/>
              </p:ext>
            </p:extLst>
          </p:nvPr>
        </p:nvGraphicFramePr>
        <p:xfrm>
          <a:off x="2030895" y="4411731"/>
          <a:ext cx="2958547" cy="1392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r:id="rId5" imgW="1981200" imgH="939800" progId="Equation.3">
                  <p:embed/>
                </p:oleObj>
              </mc:Choice>
              <mc:Fallback>
                <p:oleObj r:id="rId5" imgW="1981200" imgH="939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0895" y="4411731"/>
                        <a:ext cx="2958547" cy="13927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302704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3) 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38200" y="487949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4)     	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904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Posloupnosti</a:t>
            </a:r>
            <a:endParaRPr lang="cs-CZ" b="1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38200" y="2044655"/>
            <a:ext cx="9948557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-BoldMT"/>
                <a:ea typeface="Times New Roman" panose="02020603050405020304" pitchFamily="18" charset="0"/>
              </a:rPr>
              <a:t>Nekonečnou číselnou</a:t>
            </a:r>
            <a:endParaRPr kumimoji="0" lang="cs-CZ" alt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-BoldMT"/>
                <a:ea typeface="Times New Roman" panose="02020603050405020304" pitchFamily="18" charset="0"/>
              </a:rPr>
              <a:t>posloupností </a:t>
            </a: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/>
                <a:ea typeface="Times New Roman" panose="02020603050405020304" pitchFamily="18" charset="0"/>
              </a:rPr>
              <a:t>prvků číselné množiny </a:t>
            </a:r>
            <a:r>
              <a:rPr kumimoji="0" lang="cs-CZ" alt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-BoldMT"/>
                <a:ea typeface="Times New Roman" panose="02020603050405020304" pitchFamily="18" charset="0"/>
              </a:rPr>
              <a:t>je funkce</a:t>
            </a: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/>
                <a:ea typeface="Times New Roman" panose="02020603050405020304" pitchFamily="18" charset="0"/>
              </a:rPr>
              <a:t>, která</a:t>
            </a:r>
            <a:endParaRPr kumimoji="0" lang="cs-CZ" alt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/>
                <a:ea typeface="Times New Roman" panose="02020603050405020304" pitchFamily="18" charset="0"/>
              </a:rPr>
              <a:t>každému přirozenému číslu </a:t>
            </a:r>
            <a:r>
              <a:rPr kumimoji="0" lang="cs-CZ" alt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-ItalicMT"/>
                <a:ea typeface="Times New Roman" panose="02020603050405020304" pitchFamily="18" charset="0"/>
              </a:rPr>
              <a:t>n </a:t>
            </a: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/>
                <a:ea typeface="Times New Roman" panose="02020603050405020304" pitchFamily="18" charset="0"/>
              </a:rPr>
              <a:t>přiřazuje reálné číslo.</a:t>
            </a:r>
            <a:endParaRPr kumimoji="0" lang="cs-CZ" alt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/>
                <a:ea typeface="Times New Roman" panose="02020603050405020304" pitchFamily="18" charset="0"/>
              </a:rPr>
              <a:t>definiční obor –  </a:t>
            </a:r>
            <a:r>
              <a:rPr kumimoji="0" lang="cs-CZ" alt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-ItalicMT"/>
                <a:ea typeface="Times New Roman" panose="02020603050405020304" pitchFamily="18" charset="0"/>
              </a:rPr>
              <a:t>N</a:t>
            </a: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/>
                <a:ea typeface="Times New Roman" panose="02020603050405020304" pitchFamily="18" charset="0"/>
              </a:rPr>
              <a:t> </a:t>
            </a:r>
            <a:endParaRPr kumimoji="0" lang="cs-CZ" alt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/>
                <a:ea typeface="Times New Roman" panose="02020603050405020304" pitchFamily="18" charset="0"/>
              </a:rPr>
              <a:t>obor hodnot - </a:t>
            </a:r>
            <a:r>
              <a:rPr kumimoji="0" lang="cs-CZ" alt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/>
                <a:ea typeface="Times New Roman" panose="02020603050405020304" pitchFamily="18" charset="0"/>
              </a:rPr>
              <a:t>R</a:t>
            </a:r>
            <a:endParaRPr kumimoji="0" lang="cs-CZ" alt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/>
                <a:ea typeface="Times New Roman" panose="02020603050405020304" pitchFamily="18" charset="0"/>
              </a:rPr>
              <a:t> Zápis:    </a:t>
            </a:r>
            <a:endParaRPr kumimoji="0" lang="cs-CZ" alt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517631"/>
              </p:ext>
            </p:extLst>
          </p:nvPr>
        </p:nvGraphicFramePr>
        <p:xfrm>
          <a:off x="2286000" y="4510618"/>
          <a:ext cx="10572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r:id="rId3" imgW="1054100" imgH="584200" progId="Equation.3">
                  <p:embed/>
                </p:oleObj>
              </mc:Choice>
              <mc:Fallback>
                <p:oleObj r:id="rId3" imgW="1054100" imgH="584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510618"/>
                        <a:ext cx="105727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Výpočet limity posloupnosti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2407566"/>
              </p:ext>
            </p:extLst>
          </p:nvPr>
        </p:nvGraphicFramePr>
        <p:xfrm>
          <a:off x="1852612" y="2181225"/>
          <a:ext cx="4568066" cy="1516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3" r:id="rId3" imgW="3937000" imgH="977900" progId="Equation.3">
                  <p:embed/>
                </p:oleObj>
              </mc:Choice>
              <mc:Fallback>
                <p:oleObj r:id="rId3" imgW="3937000" imgH="977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2612" y="2181225"/>
                        <a:ext cx="4568066" cy="15161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769850"/>
              </p:ext>
            </p:extLst>
          </p:nvPr>
        </p:nvGraphicFramePr>
        <p:xfrm>
          <a:off x="1852612" y="4041568"/>
          <a:ext cx="2739266" cy="1341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4" r:id="rId5" imgW="2032000" imgH="1079500" progId="Equation.3">
                  <p:embed/>
                </p:oleObj>
              </mc:Choice>
              <mc:Fallback>
                <p:oleObj r:id="rId5" imgW="2032000" imgH="10795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2612" y="4041568"/>
                        <a:ext cx="2739266" cy="13415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26274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5)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38200" y="455771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6) 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5236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Výpočet limity posloupnosti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90153"/>
              </p:ext>
            </p:extLst>
          </p:nvPr>
        </p:nvGraphicFramePr>
        <p:xfrm>
          <a:off x="1968497" y="2112392"/>
          <a:ext cx="3468080" cy="1361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r:id="rId3" imgW="2590800" imgH="1079500" progId="Equation.3">
                  <p:embed/>
                </p:oleObj>
              </mc:Choice>
              <mc:Fallback>
                <p:oleObj r:id="rId3" imgW="2590800" imgH="10795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497" y="2112392"/>
                        <a:ext cx="3468080" cy="13610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896970"/>
              </p:ext>
            </p:extLst>
          </p:nvPr>
        </p:nvGraphicFramePr>
        <p:xfrm>
          <a:off x="1968497" y="3925301"/>
          <a:ext cx="3949824" cy="1468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r:id="rId5" imgW="2844800" imgH="1117600" progId="Equation.3">
                  <p:embed/>
                </p:oleObj>
              </mc:Choice>
              <mc:Fallback>
                <p:oleObj r:id="rId5" imgW="2844800" imgH="1117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497" y="3925301"/>
                        <a:ext cx="3949824" cy="14680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256429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7)     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38200" y="443074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8)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1274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Výpočet limit s odmocninami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82617" y="4807364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44417" y="298173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442942" y="41247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204896"/>
              </p:ext>
            </p:extLst>
          </p:nvPr>
        </p:nvGraphicFramePr>
        <p:xfrm>
          <a:off x="2282271" y="1952788"/>
          <a:ext cx="4237798" cy="144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r:id="rId3" imgW="2730500" imgH="850900" progId="Equation.3">
                  <p:embed/>
                </p:oleObj>
              </mc:Choice>
              <mc:Fallback>
                <p:oleObj r:id="rId3" imgW="2730500" imgH="8509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271" y="1952788"/>
                        <a:ext cx="4237798" cy="1447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076205"/>
              </p:ext>
            </p:extLst>
          </p:nvPr>
        </p:nvGraphicFramePr>
        <p:xfrm>
          <a:off x="2282271" y="4198912"/>
          <a:ext cx="3975652" cy="796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r:id="rId5" imgW="2451100" imgH="495300" progId="Equation.3">
                  <p:embed/>
                </p:oleObj>
              </mc:Choice>
              <mc:Fallback>
                <p:oleObj r:id="rId5" imgW="2451100" imgH="4953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271" y="4198912"/>
                        <a:ext cx="3975652" cy="7967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1177579" y="234197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4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1)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1177579" y="41247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r>
              <a:rPr kumimoji="0" lang="cs-CZ" altLang="cs-CZ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r>
              <a:rPr kumimoji="0" lang="cs-CZ" altLang="cs-CZ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2)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4884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Výpočet </a:t>
            </a:r>
            <a:r>
              <a:rPr lang="cs-CZ" b="1" dirty="0" smtClean="0"/>
              <a:t>limit s odmocninami</a:t>
            </a:r>
            <a:endParaRPr lang="cs-CZ" b="1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351722" y="239486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3)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9392289"/>
              </p:ext>
            </p:extLst>
          </p:nvPr>
        </p:nvGraphicFramePr>
        <p:xfrm>
          <a:off x="2519772" y="2187809"/>
          <a:ext cx="3856383" cy="871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2" r:id="rId3" imgW="2501900" imgH="495300" progId="Equation.3">
                  <p:embed/>
                </p:oleObj>
              </mc:Choice>
              <mc:Fallback>
                <p:oleObj r:id="rId3" imgW="2501900" imgH="495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772" y="2187809"/>
                        <a:ext cx="3856383" cy="8713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663687" y="384484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7975268"/>
              </p:ext>
            </p:extLst>
          </p:nvPr>
        </p:nvGraphicFramePr>
        <p:xfrm>
          <a:off x="2519772" y="3844842"/>
          <a:ext cx="3562975" cy="992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3" r:id="rId5" imgW="2997200" imgH="762000" progId="Equation.3">
                  <p:embed/>
                </p:oleObj>
              </mc:Choice>
              <mc:Fallback>
                <p:oleObj r:id="rId5" imgW="2997200" imgH="762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772" y="3844842"/>
                        <a:ext cx="3562975" cy="9927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2663687" y="460684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1351722" y="3693379"/>
            <a:ext cx="73289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4800" b="1" dirty="0" smtClean="0">
                <a:latin typeface="Arial" panose="020B0604020202020204" pitchFamily="34" charset="0"/>
              </a:rPr>
              <a:t>4)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5152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Výpočet limit „</a:t>
            </a:r>
            <a:r>
              <a:rPr lang="cs-CZ" b="1" i="1" dirty="0" smtClean="0"/>
              <a:t>n</a:t>
            </a:r>
            <a:r>
              <a:rPr lang="cs-CZ" b="1" dirty="0" smtClean="0"/>
              <a:t> v exponentu“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335895"/>
              </p:ext>
            </p:extLst>
          </p:nvPr>
        </p:nvGraphicFramePr>
        <p:xfrm>
          <a:off x="838200" y="2322030"/>
          <a:ext cx="2799522" cy="1524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6" r:id="rId3" imgW="1854200" imgH="1003300" progId="Equation.3">
                  <p:embed/>
                </p:oleObj>
              </mc:Choice>
              <mc:Fallback>
                <p:oleObj r:id="rId3" imgW="1854200" imgH="1003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322030"/>
                        <a:ext cx="2799522" cy="15244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306130"/>
              </p:ext>
            </p:extLst>
          </p:nvPr>
        </p:nvGraphicFramePr>
        <p:xfrm>
          <a:off x="838200" y="4269615"/>
          <a:ext cx="2799522" cy="1524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" r:id="rId5" imgW="1854200" imgH="1003300" progId="Equation.3">
                  <p:embed/>
                </p:oleObj>
              </mc:Choice>
              <mc:Fallback>
                <p:oleObj r:id="rId5" imgW="1854200" imgH="1003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269615"/>
                        <a:ext cx="2799522" cy="15244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2126974"/>
            <a:ext cx="18376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38200" y="3584299"/>
            <a:ext cx="183763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838200" y="4584424"/>
            <a:ext cx="183763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408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Výpočet limit „</a:t>
            </a:r>
            <a:r>
              <a:rPr lang="cs-CZ" b="1" i="1" dirty="0"/>
              <a:t>n</a:t>
            </a:r>
            <a:r>
              <a:rPr lang="cs-CZ" b="1" dirty="0"/>
              <a:t> v exponentu“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030714"/>
              </p:ext>
            </p:extLst>
          </p:nvPr>
        </p:nvGraphicFramePr>
        <p:xfrm>
          <a:off x="838200" y="2226365"/>
          <a:ext cx="3455504" cy="1510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" r:id="rId3" imgW="2070100" imgH="901700" progId="Equation.3">
                  <p:embed/>
                </p:oleObj>
              </mc:Choice>
              <mc:Fallback>
                <p:oleObj r:id="rId3" imgW="2070100" imgH="901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26365"/>
                        <a:ext cx="3455504" cy="15107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782952"/>
              </p:ext>
            </p:extLst>
          </p:nvPr>
        </p:nvGraphicFramePr>
        <p:xfrm>
          <a:off x="838200" y="4137853"/>
          <a:ext cx="3455504" cy="1520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1" r:id="rId5" imgW="2070100" imgH="901700" progId="Equation.3">
                  <p:embed/>
                </p:oleObj>
              </mc:Choice>
              <mc:Fallback>
                <p:oleObj r:id="rId5" imgW="2070100" imgH="901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137853"/>
                        <a:ext cx="3455504" cy="15202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222636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019175" y="35884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019175" y="44933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5908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Limita vedoucí na Eulerovo číslo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2114222" y="1650710"/>
            <a:ext cx="2424294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8712412"/>
              </p:ext>
            </p:extLst>
          </p:nvPr>
        </p:nvGraphicFramePr>
        <p:xfrm>
          <a:off x="3081131" y="2660649"/>
          <a:ext cx="4412974" cy="1947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7" r:id="rId3" imgW="2222500" imgH="927100" progId="Equation.3">
                  <p:embed/>
                </p:oleObj>
              </mc:Choice>
              <mc:Fallback>
                <p:oleObj r:id="rId3" imgW="2222500" imgH="927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1131" y="2660649"/>
                        <a:ext cx="4412974" cy="19472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1986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Limita vedoucí na Eulerovo číslo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53541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4082557"/>
              </p:ext>
            </p:extLst>
          </p:nvPr>
        </p:nvGraphicFramePr>
        <p:xfrm>
          <a:off x="999916" y="2290311"/>
          <a:ext cx="4069041" cy="143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0" r:id="rId3" imgW="3086100" imgH="1003300" progId="Equation.3">
                  <p:embed/>
                </p:oleObj>
              </mc:Choice>
              <mc:Fallback>
                <p:oleObj r:id="rId3" imgW="3086100" imgH="1003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9916" y="2290311"/>
                        <a:ext cx="4069041" cy="1433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1046757"/>
              </p:ext>
            </p:extLst>
          </p:nvPr>
        </p:nvGraphicFramePr>
        <p:xfrm>
          <a:off x="999917" y="4239634"/>
          <a:ext cx="3572083" cy="160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1" r:id="rId5" imgW="2578100" imgH="1193800" progId="Equation.3">
                  <p:embed/>
                </p:oleObj>
              </mc:Choice>
              <mc:Fallback>
                <p:oleObj r:id="rId5" imgW="2578100" imgH="1193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9917" y="4239634"/>
                        <a:ext cx="3572083" cy="1604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252330" y="252451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33305" y="398184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cs-CZ" altLang="cs-CZ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433305" y="517246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7777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Jiné limity: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955055"/>
              </p:ext>
            </p:extLst>
          </p:nvPr>
        </p:nvGraphicFramePr>
        <p:xfrm>
          <a:off x="1066066" y="2282825"/>
          <a:ext cx="3903499" cy="1712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4" r:id="rId3" imgW="2654300" imgH="1003300" progId="Equation.3">
                  <p:embed/>
                </p:oleObj>
              </mc:Choice>
              <mc:Fallback>
                <p:oleObj r:id="rId3" imgW="2654300" imgH="1003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066" y="2282825"/>
                        <a:ext cx="3903499" cy="17127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9198206"/>
              </p:ext>
            </p:extLst>
          </p:nvPr>
        </p:nvGraphicFramePr>
        <p:xfrm>
          <a:off x="1191035" y="4586184"/>
          <a:ext cx="3778530" cy="173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5" r:id="rId5" imgW="2654300" imgH="1003300" progId="Equation.3">
                  <p:embed/>
                </p:oleObj>
              </mc:Choice>
              <mc:Fallback>
                <p:oleObj r:id="rId5" imgW="2654300" imgH="1003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1035" y="4586184"/>
                        <a:ext cx="3778530" cy="1731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85092" y="167845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066067" y="31357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066067" y="413590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6254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Opakování – domácí úkol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1099930" y="2375659"/>
                <a:ext cx="5201479" cy="37078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0"/>
                  </a:spcAft>
                  <a:tabLst>
                    <a:tab pos="904875" algn="l"/>
                  </a:tabLst>
                </a:pPr>
                <a:r>
                  <a:rPr lang="cs-CZ" sz="3600" dirty="0" smtClean="0">
                    <a:ea typeface="Calibri" panose="020F0502020204030204" pitchFamily="34" charset="0"/>
                    <a:cs typeface="Times New Roman" panose="02020603050405020304" pitchFamily="18" charset="0"/>
                  </a:rPr>
                  <a:t>a)     </a:t>
                </a:r>
                <a14:m>
                  <m:oMath xmlns:m="http://schemas.openxmlformats.org/officeDocument/2006/math">
                    <m:r>
                      <a:rPr lang="cs-CZ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𝑙𝑖𝑚</m:t>
                    </m:r>
                    <m:f>
                      <m:fPr>
                        <m:ctrlPr>
                          <a:rPr lang="cs-CZ" sz="36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+8</m:t>
                        </m:r>
                      </m:den>
                    </m:f>
                  </m:oMath>
                </a14:m>
                <a:r>
                  <a:rPr lang="cs-CZ" sz="3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endParaRPr lang="cs-CZ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588645">
                  <a:lnSpc>
                    <a:spcPct val="107000"/>
                  </a:lnSpc>
                  <a:spcAft>
                    <a:spcPts val="0"/>
                  </a:spcAft>
                  <a:tabLst>
                    <a:tab pos="904875" algn="l"/>
                  </a:tabLst>
                </a:pPr>
                <a:r>
                  <a:rPr lang="cs-CZ" sz="3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cs-CZ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  <a:spcAft>
                    <a:spcPts val="0"/>
                  </a:spcAft>
                  <a:tabLst>
                    <a:tab pos="904875" algn="l"/>
                  </a:tabLst>
                </a:pPr>
                <a:r>
                  <a:rPr lang="cs-CZ" sz="36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b)   </a:t>
                </a:r>
                <a14:m>
                  <m:oMath xmlns:m="http://schemas.openxmlformats.org/officeDocument/2006/math">
                    <m:r>
                      <a:rPr lang="cs-CZ" sz="3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3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𝑙𝑖𝑚</m:t>
                    </m:r>
                    <m:f>
                      <m:fPr>
                        <m:ctrlPr>
                          <a:rPr lang="cs-CZ" sz="36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</m:t>
                        </m:r>
                        <m:sSup>
                          <m:sSupPr>
                            <m:ctrlPr>
                              <a:rPr lang="cs-CZ" sz="36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cs-CZ" sz="3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cs-CZ" sz="3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+1</m:t>
                        </m:r>
                      </m:num>
                      <m:den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2−7</m:t>
                        </m:r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cs-CZ" sz="36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cs-CZ" sz="3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cs-CZ" sz="3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sup>
                        </m:sSup>
                      </m:den>
                    </m:f>
                  </m:oMath>
                </a14:m>
                <a:r>
                  <a:rPr lang="cs-CZ" sz="3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endParaRPr lang="cs-CZ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3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cs-CZ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cs-CZ" sz="3600" b="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c)    </a:t>
                </a:r>
                <a14:m>
                  <m:oMath xmlns:m="http://schemas.openxmlformats.org/officeDocument/2006/math">
                    <m:r>
                      <a:rPr lang="cs-CZ" sz="3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3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𝑙𝑖𝑚</m:t>
                    </m:r>
                    <m:sSup>
                      <m:sSupPr>
                        <m:ctrlPr>
                          <a:rPr lang="cs-CZ" sz="3600" i="1">
                            <a:effectLst/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3600" i="1">
                                <a:effectLst/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cs-CZ" sz="3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cs-CZ" sz="3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cs-CZ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endParaRPr lang="cs-CZ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930" y="2375659"/>
                <a:ext cx="5201479" cy="3707875"/>
              </a:xfrm>
              <a:prstGeom prst="rect">
                <a:avLst/>
              </a:prstGeom>
              <a:blipFill rotWithShape="0">
                <a:blip r:embed="rId3"/>
                <a:stretch>
                  <a:fillRect l="-3513" b="-54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6096000" y="2375659"/>
                <a:ext cx="6096000" cy="400071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0"/>
                  </a:spcAft>
                  <a:tabLst>
                    <a:tab pos="904875" algn="l"/>
                  </a:tabLst>
                </a:pPr>
                <a:r>
                  <a:rPr lang="cs-CZ" sz="3600" dirty="0" smtClean="0">
                    <a:ea typeface="Calibri" panose="020F0502020204030204" pitchFamily="34" charset="0"/>
                    <a:cs typeface="Times New Roman" panose="02020603050405020304" pitchFamily="18" charset="0"/>
                  </a:rPr>
                  <a:t>d)    </a:t>
                </a:r>
                <a14:m>
                  <m:oMath xmlns:m="http://schemas.openxmlformats.org/officeDocument/2006/math">
                    <m:r>
                      <a:rPr lang="cs-CZ" sz="3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𝑙𝑖𝑚</m:t>
                    </m:r>
                    <m:f>
                      <m:fPr>
                        <m:ctrlPr>
                          <a:rPr lang="cs-CZ" sz="36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+8</m:t>
                        </m:r>
                      </m:den>
                    </m:f>
                  </m:oMath>
                </a14:m>
                <a:r>
                  <a:rPr lang="cs-CZ" sz="3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endParaRPr lang="cs-CZ" sz="360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  <a:spcAft>
                    <a:spcPts val="0"/>
                  </a:spcAft>
                  <a:tabLst>
                    <a:tab pos="904875" algn="l"/>
                  </a:tabLst>
                </a:pPr>
                <a:endParaRPr lang="cs-CZ" sz="3600" i="1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  <a:spcAft>
                    <a:spcPts val="0"/>
                  </a:spcAft>
                  <a:tabLst>
                    <a:tab pos="904875" algn="l"/>
                  </a:tabLst>
                </a:pPr>
                <a:r>
                  <a:rPr lang="cs-CZ" sz="3600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e)   </a:t>
                </a:r>
                <a14:m>
                  <m:oMath xmlns:m="http://schemas.openxmlformats.org/officeDocument/2006/math">
                    <m:r>
                      <a:rPr lang="cs-CZ" sz="3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𝑙𝑖𝑚</m:t>
                    </m:r>
                    <m:f>
                      <m:fPr>
                        <m:ctrlPr>
                          <a:rPr lang="cs-CZ" sz="36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cs-CZ" sz="36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cs-CZ" sz="3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cs-CZ" sz="3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+1</m:t>
                        </m:r>
                      </m:num>
                      <m:den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2−7</m:t>
                        </m:r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cs-CZ" sz="36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cs-CZ" sz="3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cs-CZ" sz="3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cs-CZ" sz="3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36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AutoNum type="alphaLcParenR" startAt="5"/>
                  <a:tabLst>
                    <a:tab pos="904875" algn="l"/>
                  </a:tabLst>
                </a:pPr>
                <a:endParaRPr lang="cs-CZ" sz="3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  <a:spcAft>
                    <a:spcPts val="0"/>
                  </a:spcAft>
                  <a:tabLst>
                    <a:tab pos="904875" algn="l"/>
                  </a:tabLst>
                </a:pPr>
                <a:r>
                  <a:rPr lang="cs-CZ" sz="36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f)     </a:t>
                </a:r>
                <a:r>
                  <a:rPr lang="cs-CZ" sz="3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cs-CZ" sz="3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𝑙𝑖𝑚</m:t>
                    </m:r>
                    <m:sSup>
                      <m:sSupPr>
                        <m:ctrlPr>
                          <a:rPr lang="cs-CZ" sz="3600" i="1">
                            <a:effectLst/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3600" i="1">
                                <a:effectLst/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3600" i="1">
                                    <a:effectLst/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3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sz="3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cs-CZ" sz="3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cs-CZ" sz="3600" dirty="0"/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375659"/>
                <a:ext cx="6096000" cy="4000711"/>
              </a:xfrm>
              <a:prstGeom prst="rect">
                <a:avLst/>
              </a:prstGeom>
              <a:blipFill rotWithShape="0">
                <a:blip r:embed="rId4"/>
                <a:stretch>
                  <a:fillRect l="-3000" b="-13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407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Zadání posloupnosti</a:t>
            </a:r>
            <a:endParaRPr lang="cs-CZ" b="1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430724"/>
              </p:ext>
            </p:extLst>
          </p:nvPr>
        </p:nvGraphicFramePr>
        <p:xfrm>
          <a:off x="4134678" y="1847436"/>
          <a:ext cx="16764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8" r:id="rId3" imgW="1676400" imgH="889000" progId="Equation.3">
                  <p:embed/>
                </p:oleObj>
              </mc:Choice>
              <mc:Fallback>
                <p:oleObj r:id="rId3" imgW="1676400" imgH="889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4678" y="1847436"/>
                        <a:ext cx="167640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1310706"/>
              </p:ext>
            </p:extLst>
          </p:nvPr>
        </p:nvGraphicFramePr>
        <p:xfrm>
          <a:off x="6495699" y="1693174"/>
          <a:ext cx="16859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9" r:id="rId5" imgW="1689100" imgH="1066800" progId="Equation.3">
                  <p:embed/>
                </p:oleObj>
              </mc:Choice>
              <mc:Fallback>
                <p:oleObj r:id="rId5" imgW="1689100" imgH="1066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5699" y="1693174"/>
                        <a:ext cx="1685925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941183"/>
              </p:ext>
            </p:extLst>
          </p:nvPr>
        </p:nvGraphicFramePr>
        <p:xfrm>
          <a:off x="4391439" y="3400414"/>
          <a:ext cx="16668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0" r:id="rId7" imgW="1663700" imgH="431800" progId="Equation.3">
                  <p:embed/>
                </p:oleObj>
              </mc:Choice>
              <mc:Fallback>
                <p:oleObj r:id="rId7" imgW="1663700" imgH="43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1439" y="3400414"/>
                        <a:ext cx="16668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369129"/>
              </p:ext>
            </p:extLst>
          </p:nvPr>
        </p:nvGraphicFramePr>
        <p:xfrm>
          <a:off x="3963228" y="4395304"/>
          <a:ext cx="36957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1" r:id="rId9" imgW="3695700" imgH="444500" progId="Equation.3">
                  <p:embed/>
                </p:oleObj>
              </mc:Choice>
              <mc:Fallback>
                <p:oleObj r:id="rId9" imgW="3695700" imgH="4445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3228" y="4395304"/>
                        <a:ext cx="369570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95739" y="240298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5300" algn="l"/>
              </a:tabLst>
            </a:pPr>
            <a:r>
              <a:rPr kumimoji="0" lang="cs-CZ" altLang="cs-CZ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n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-tým členem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695739" y="365873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5300" algn="l"/>
              </a:tabLst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výčtem prvků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95739" y="466646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5300" algn="l"/>
              </a:tabLst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rekurentně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 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695739" y="567419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5300" algn="l"/>
              </a:tabLst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graficky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Grafem posloupnosti je množina izolovaných bodů.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62502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861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Aritmetická posloupnost</a:t>
            </a:r>
            <a:endParaRPr lang="cs-CZ" b="1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2848116"/>
              </p:ext>
            </p:extLst>
          </p:nvPr>
        </p:nvGraphicFramePr>
        <p:xfrm>
          <a:off x="3932478" y="3237391"/>
          <a:ext cx="19526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r:id="rId3" imgW="1954951" imgH="444307" progId="Equation.3">
                  <p:embed/>
                </p:oleObj>
              </mc:Choice>
              <mc:Fallback>
                <p:oleObj r:id="rId3" imgW="1954951" imgH="444307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2478" y="3237391"/>
                        <a:ext cx="19526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6116043"/>
              </p:ext>
            </p:extLst>
          </p:nvPr>
        </p:nvGraphicFramePr>
        <p:xfrm>
          <a:off x="3642875" y="3951077"/>
          <a:ext cx="26003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r:id="rId5" imgW="2603500" imgH="444500" progId="Equation.3">
                  <p:embed/>
                </p:oleObj>
              </mc:Choice>
              <mc:Fallback>
                <p:oleObj r:id="rId5" imgW="2603500" imgH="4445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2875" y="3951077"/>
                        <a:ext cx="26003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516040"/>
              </p:ext>
            </p:extLst>
          </p:nvPr>
        </p:nvGraphicFramePr>
        <p:xfrm>
          <a:off x="3679995" y="4470589"/>
          <a:ext cx="23145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r:id="rId7" imgW="2311400" imgH="876300" progId="Equation.3">
                  <p:embed/>
                </p:oleObj>
              </mc:Choice>
              <mc:Fallback>
                <p:oleObj r:id="rId7" imgW="2311400" imgH="876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9995" y="4470589"/>
                        <a:ext cx="2314575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77078" y="2145915"/>
            <a:ext cx="796404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6700" algn="l"/>
              </a:tabLst>
            </a:pPr>
            <a:r>
              <a:rPr kumimoji="0" lang="cs-CZ" altLang="cs-CZ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rozdíl mezi dvěma po sobě jdoucími členy je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6700" algn="l"/>
              </a:tabLst>
            </a:pPr>
            <a:r>
              <a:rPr kumimoji="0" lang="cs-CZ" altLang="cs-CZ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konstantní, nazývá se </a:t>
            </a:r>
            <a:r>
              <a:rPr kumimoji="0" lang="cs-CZ" altLang="cs-CZ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diference</a:t>
            </a:r>
            <a:r>
              <a:rPr kumimoji="0" lang="cs-CZ" altLang="cs-CZ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 d            </a:t>
            </a:r>
            <a:endParaRPr kumimoji="0" lang="cs-CZ" altLang="cs-CZ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525749" y="3855036"/>
            <a:ext cx="16882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Platí:     </a:t>
            </a:r>
            <a:endParaRPr kumimoji="0" lang="cs-CZ" alt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661979" y="423278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675862" y="5291398"/>
            <a:ext cx="1380750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08238" algn="l"/>
              </a:tabLst>
            </a:pPr>
            <a:r>
              <a:rPr kumimoji="0" lang="cs-CZ" altLang="cs-CZ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Příklad.</a:t>
            </a:r>
            <a:r>
              <a:rPr kumimoji="0" lang="cs-CZ" altLang="cs-CZ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NewRomanPSMT" charset="0"/>
                <a:ea typeface="Times New Roman" panose="02020603050405020304" pitchFamily="18" charset="0"/>
              </a:rPr>
              <a:t> Sečtěte všechna přirozená čísla od 1 do 1000.</a:t>
            </a:r>
            <a:endParaRPr kumimoji="0" lang="cs-CZ" altLang="cs-CZ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668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Geometrická posloupnost</a:t>
            </a:r>
            <a:endParaRPr lang="cs-CZ" b="1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027926"/>
              </p:ext>
            </p:extLst>
          </p:nvPr>
        </p:nvGraphicFramePr>
        <p:xfrm>
          <a:off x="4803164" y="2703443"/>
          <a:ext cx="1266825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r:id="rId3" imgW="1270000" imgH="977900" progId="Equation.3">
                  <p:embed/>
                </p:oleObj>
              </mc:Choice>
              <mc:Fallback>
                <p:oleObj r:id="rId3" imgW="1270000" imgH="977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3164" y="2703443"/>
                        <a:ext cx="1266825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077574"/>
              </p:ext>
            </p:extLst>
          </p:nvPr>
        </p:nvGraphicFramePr>
        <p:xfrm>
          <a:off x="4384064" y="3788392"/>
          <a:ext cx="16859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6" r:id="rId5" imgW="1688367" imgH="520474" progId="Equation.3">
                  <p:embed/>
                </p:oleObj>
              </mc:Choice>
              <mc:Fallback>
                <p:oleObj r:id="rId5" imgW="1688367" imgH="520474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4064" y="3788392"/>
                        <a:ext cx="1685925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711683"/>
              </p:ext>
            </p:extLst>
          </p:nvPr>
        </p:nvGraphicFramePr>
        <p:xfrm>
          <a:off x="4384064" y="4444946"/>
          <a:ext cx="3209925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7" r:id="rId7" imgW="3213100" imgH="1041400" progId="Equation.3">
                  <p:embed/>
                </p:oleObj>
              </mc:Choice>
              <mc:Fallback>
                <p:oleObj r:id="rId7" imgW="3213100" imgH="1041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4064" y="4444946"/>
                        <a:ext cx="3209925" cy="103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1520" y="1828512"/>
            <a:ext cx="10928313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Podíl mezi dvěma po sobě jdoucími členy je konstantní,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nazývá se </a:t>
            </a:r>
            <a:r>
              <a:rPr kumimoji="0" lang="cs-CZ" altLang="cs-CZ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kvocient </a:t>
            </a:r>
            <a:r>
              <a:rPr kumimoji="0" lang="cs-CZ" altLang="cs-CZ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838200" y="386456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Platí: 		1)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519772" y="4640892"/>
            <a:ext cx="15776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2)</a:t>
            </a: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424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Součet nekonečné geometrické řady</a:t>
            </a:r>
            <a:endParaRPr lang="cs-CZ" b="1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4001801"/>
              </p:ext>
            </p:extLst>
          </p:nvPr>
        </p:nvGraphicFramePr>
        <p:xfrm>
          <a:off x="2425149" y="2171700"/>
          <a:ext cx="2643808" cy="1525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r:id="rId3" imgW="1282700" imgH="965200" progId="Equation.3">
                  <p:embed/>
                </p:oleObj>
              </mc:Choice>
              <mc:Fallback>
                <p:oleObj r:id="rId3" imgW="1282700" imgH="965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149" y="2171700"/>
                        <a:ext cx="2643808" cy="15256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4086860"/>
              </p:ext>
            </p:extLst>
          </p:nvPr>
        </p:nvGraphicFramePr>
        <p:xfrm>
          <a:off x="6285126" y="2458338"/>
          <a:ext cx="1825204" cy="777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r:id="rId5" imgW="825500" imgH="469900" progId="Equation.3">
                  <p:embed/>
                </p:oleObj>
              </mc:Choice>
              <mc:Fallback>
                <p:oleObj r:id="rId5" imgW="825500" imgH="469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5126" y="2458338"/>
                        <a:ext cx="1825204" cy="7771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690459" y="157171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588984" y="299094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-1119666" y="441969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POSLOUPNOST KONVERGUJE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44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</a:t>
            </a:r>
            <a:endParaRPr lang="cs-CZ" b="1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838200" y="1927283"/>
            <a:ext cx="5713424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Určete součet posloupnosti:</a:t>
            </a:r>
            <a:endParaRPr kumimoji="0" lang="cs-CZ" alt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altLang="cs-CZ" sz="3600" dirty="0" smtClean="0"/>
              <a:t>a) </a:t>
            </a:r>
            <a:endParaRPr kumimoji="0" lang="cs-CZ" alt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691776"/>
              </p:ext>
            </p:extLst>
          </p:nvPr>
        </p:nvGraphicFramePr>
        <p:xfrm>
          <a:off x="1712843" y="3039091"/>
          <a:ext cx="3216965" cy="11374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r:id="rId3" imgW="2933700" imgH="889000" progId="Equation.3">
                  <p:embed/>
                </p:oleObj>
              </mc:Choice>
              <mc:Fallback>
                <p:oleObj r:id="rId3" imgW="2933700" imgH="889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843" y="3039091"/>
                        <a:ext cx="3216965" cy="11374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838199" y="4716474"/>
            <a:ext cx="37735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66725" algn="l"/>
              </a:tabLst>
            </a:pPr>
            <a:r>
              <a:rPr lang="cs-CZ" altLang="cs-CZ" sz="3200" dirty="0" smtClean="0">
                <a:ea typeface="Times New Roman" panose="02020603050405020304" pitchFamily="18" charset="0"/>
              </a:rPr>
              <a:t>b)  </a:t>
            </a:r>
            <a:r>
              <a:rPr kumimoji="0" lang="cs-CZ" altLang="cs-CZ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2, 4, 8, 16, </a:t>
            </a:r>
            <a:r>
              <a:rPr kumimoji="0" lang="cs-CZ" altLang="cs-CZ" sz="3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…</a:t>
            </a:r>
            <a:endParaRPr kumimoji="0" lang="cs-CZ" altLang="cs-CZ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038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Monotónnost posloupnosti</a:t>
            </a:r>
            <a:endParaRPr lang="cs-CZ" b="1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813935"/>
              </p:ext>
            </p:extLst>
          </p:nvPr>
        </p:nvGraphicFramePr>
        <p:xfrm>
          <a:off x="993913" y="2464904"/>
          <a:ext cx="10572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7" r:id="rId3" imgW="1054100" imgH="584200" progId="Equation.3">
                  <p:embed/>
                </p:oleObj>
              </mc:Choice>
              <mc:Fallback>
                <p:oleObj r:id="rId3" imgW="1054100" imgH="584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913" y="2464904"/>
                        <a:ext cx="105727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749932"/>
              </p:ext>
            </p:extLst>
          </p:nvPr>
        </p:nvGraphicFramePr>
        <p:xfrm>
          <a:off x="6637475" y="2567132"/>
          <a:ext cx="30194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8" r:id="rId5" imgW="3022600" imgH="444500" progId="Equation.3">
                  <p:embed/>
                </p:oleObj>
              </mc:Choice>
              <mc:Fallback>
                <p:oleObj r:id="rId5" imgW="3022600" imgH="444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7475" y="2567132"/>
                        <a:ext cx="30194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04949"/>
              </p:ext>
            </p:extLst>
          </p:nvPr>
        </p:nvGraphicFramePr>
        <p:xfrm>
          <a:off x="993913" y="3950804"/>
          <a:ext cx="10572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9" r:id="rId7" imgW="1054100" imgH="584200" progId="Equation.3">
                  <p:embed/>
                </p:oleObj>
              </mc:Choice>
              <mc:Fallback>
                <p:oleObj r:id="rId7" imgW="1054100" imgH="584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913" y="3950804"/>
                        <a:ext cx="105727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612455"/>
              </p:ext>
            </p:extLst>
          </p:nvPr>
        </p:nvGraphicFramePr>
        <p:xfrm>
          <a:off x="6637475" y="4128521"/>
          <a:ext cx="30194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0" r:id="rId8" imgW="3022600" imgH="444500" progId="Equation.3">
                  <p:embed/>
                </p:oleObj>
              </mc:Choice>
              <mc:Fallback>
                <p:oleObj r:id="rId8" imgW="3022600" imgH="4445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7475" y="4128521"/>
                        <a:ext cx="30194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993913" y="200770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38753" y="2414643"/>
            <a:ext cx="469872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6725" algn="l"/>
              </a:tabLst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je rostoucí, jestliže 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6725" algn="l"/>
              </a:tabLst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993913" y="349360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2051188" y="453182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6725" algn="l"/>
              </a:tabLst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je klesající, jestliže 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6725" algn="l"/>
              </a:tabLst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957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Omezenost posloupnosti</a:t>
            </a:r>
            <a:endParaRPr lang="cs-CZ" b="1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626752"/>
              </p:ext>
            </p:extLst>
          </p:nvPr>
        </p:nvGraphicFramePr>
        <p:xfrm>
          <a:off x="1318591" y="2993388"/>
          <a:ext cx="10572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1" r:id="rId3" imgW="1054100" imgH="584200" progId="Equation.3">
                  <p:embed/>
                </p:oleObj>
              </mc:Choice>
              <mc:Fallback>
                <p:oleObj r:id="rId3" imgW="1054100" imgH="584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8591" y="2993388"/>
                        <a:ext cx="105727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1283689"/>
              </p:ext>
            </p:extLst>
          </p:nvPr>
        </p:nvGraphicFramePr>
        <p:xfrm>
          <a:off x="6705600" y="3653926"/>
          <a:ext cx="40671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2" r:id="rId5" imgW="4064000" imgH="444500" progId="Equation.3">
                  <p:embed/>
                </p:oleObj>
              </mc:Choice>
              <mc:Fallback>
                <p:oleObj r:id="rId5" imgW="4064000" imgH="444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653926"/>
                        <a:ext cx="40671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14536"/>
              </p:ext>
            </p:extLst>
          </p:nvPr>
        </p:nvGraphicFramePr>
        <p:xfrm>
          <a:off x="1318591" y="4479288"/>
          <a:ext cx="10572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3" r:id="rId7" imgW="1054100" imgH="584200" progId="Equation.3">
                  <p:embed/>
                </p:oleObj>
              </mc:Choice>
              <mc:Fallback>
                <p:oleObj r:id="rId7" imgW="1054100" imgH="584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8591" y="4479288"/>
                        <a:ext cx="105727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614877"/>
              </p:ext>
            </p:extLst>
          </p:nvPr>
        </p:nvGraphicFramePr>
        <p:xfrm>
          <a:off x="6705600" y="5110322"/>
          <a:ext cx="39147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4" r:id="rId8" imgW="3911600" imgH="444500" progId="Equation.3">
                  <p:embed/>
                </p:oleObj>
              </mc:Choice>
              <mc:Fallback>
                <p:oleObj r:id="rId8" imgW="3911600" imgH="4445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110322"/>
                        <a:ext cx="39147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318591" y="25361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-710234" y="32762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je omezená shora, jestliže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318591" y="40220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-710234" y="470152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je omezená zdola, jestliže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6235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417</Words>
  <Application>Microsoft Office PowerPoint</Application>
  <PresentationFormat>Vlastní</PresentationFormat>
  <Paragraphs>141</Paragraphs>
  <Slides>29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1" baseType="lpstr">
      <vt:lpstr>Motiv Office</vt:lpstr>
      <vt:lpstr>Equation.3</vt:lpstr>
      <vt:lpstr>Prezentace aplikace PowerPoint</vt:lpstr>
      <vt:lpstr>Posloupnosti</vt:lpstr>
      <vt:lpstr>Zadání posloupnosti</vt:lpstr>
      <vt:lpstr>Aritmetická posloupnost</vt:lpstr>
      <vt:lpstr>Geometrická posloupnost</vt:lpstr>
      <vt:lpstr>Součet nekonečné geometrické řady</vt:lpstr>
      <vt:lpstr>Příklad:</vt:lpstr>
      <vt:lpstr>Monotónnost posloupnosti</vt:lpstr>
      <vt:lpstr>Omezenost posloupnosti</vt:lpstr>
      <vt:lpstr>Příklad:</vt:lpstr>
      <vt:lpstr>Příklad:</vt:lpstr>
      <vt:lpstr>Limita posloupnosti – vlastní limita</vt:lpstr>
      <vt:lpstr>Limita posloupnosti – nevlastní limita</vt:lpstr>
      <vt:lpstr>Limita posloupnosti neexistuje</vt:lpstr>
      <vt:lpstr>Definice vlastní limity posloupnosti</vt:lpstr>
      <vt:lpstr>Definice nevlastní limity posloupnosti</vt:lpstr>
      <vt:lpstr>Výpočet limit – lomená funkce</vt:lpstr>
      <vt:lpstr>Výpočet limity posloupnosti - příklady</vt:lpstr>
      <vt:lpstr>Výpočet limity posloupnosti - příklady</vt:lpstr>
      <vt:lpstr>Výpočet limity posloupnosti - příklady</vt:lpstr>
      <vt:lpstr>Výpočet limity posloupnosti - příklady</vt:lpstr>
      <vt:lpstr>Výpočet limit s odmocninami</vt:lpstr>
      <vt:lpstr>Výpočet limit s odmocninami</vt:lpstr>
      <vt:lpstr>Výpočet limit „n v exponentu“</vt:lpstr>
      <vt:lpstr>Výpočet limit „n v exponentu“</vt:lpstr>
      <vt:lpstr>Limita vedoucí na Eulerovo číslo</vt:lpstr>
      <vt:lpstr>Limita vedoucí na Eulerovo číslo</vt:lpstr>
      <vt:lpstr>Jiné limity:</vt:lpstr>
      <vt:lpstr>Opakování – domácí úkol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105</cp:revision>
  <dcterms:created xsi:type="dcterms:W3CDTF">2016-11-25T20:36:16Z</dcterms:created>
  <dcterms:modified xsi:type="dcterms:W3CDTF">2019-01-10T06:12:09Z</dcterms:modified>
</cp:coreProperties>
</file>