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6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77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B5BB-F982-4C24-8699-1899A557443F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36C2-57BE-4BA2-80AF-7088934F2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11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B5BB-F982-4C24-8699-1899A557443F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36C2-57BE-4BA2-80AF-7088934F2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78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B5BB-F982-4C24-8699-1899A557443F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36C2-57BE-4BA2-80AF-7088934F2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9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B5BB-F982-4C24-8699-1899A557443F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36C2-57BE-4BA2-80AF-7088934F2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23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B5BB-F982-4C24-8699-1899A557443F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36C2-57BE-4BA2-80AF-7088934F2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453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B5BB-F982-4C24-8699-1899A557443F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36C2-57BE-4BA2-80AF-7088934F2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83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B5BB-F982-4C24-8699-1899A557443F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36C2-57BE-4BA2-80AF-7088934F2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752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B5BB-F982-4C24-8699-1899A557443F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36C2-57BE-4BA2-80AF-7088934F2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88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B5BB-F982-4C24-8699-1899A557443F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36C2-57BE-4BA2-80AF-7088934F2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481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B5BB-F982-4C24-8699-1899A557443F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36C2-57BE-4BA2-80AF-7088934F2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37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B5BB-F982-4C24-8699-1899A557443F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536C2-57BE-4BA2-80AF-7088934F2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76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EB5BB-F982-4C24-8699-1899A557443F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536C2-57BE-4BA2-80AF-7088934F2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986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cs-CZ" b="1" cap="all" dirty="0"/>
              <a:t>Dopravní problém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cs-CZ" dirty="0"/>
              <a:t>Ing</a:t>
            </a:r>
            <a:r>
              <a:rPr lang="cs-CZ" altLang="cs-CZ" dirty="0"/>
              <a:t>. </a:t>
            </a:r>
            <a:r>
              <a:rPr lang="en-US" altLang="cs-CZ" dirty="0"/>
              <a:t>Radom</a:t>
            </a:r>
            <a:r>
              <a:rPr lang="cs-CZ" altLang="cs-CZ" dirty="0" err="1"/>
              <a:t>ír</a:t>
            </a:r>
            <a:r>
              <a:rPr lang="cs-CZ" altLang="cs-CZ" dirty="0"/>
              <a:t> Perzina,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956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cs-CZ" dirty="0"/>
                  <a:t>Obchodní společnost má dva dodavatelské místa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</m:oMath>
                </a14:m>
                <a:r>
                  <a:rPr lang="cs-CZ" dirty="0"/>
                  <a:t> každé s kapacitou 100 tun výrobku a dvě odběrná místa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>
                        <a:latin typeface="Cambria Math"/>
                      </a:rPr>
                      <m:t>a</m:t>
                    </m:r>
                    <m:r>
                      <a:rPr lang="cs-CZ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</m:oMath>
                </a14:m>
                <a:r>
                  <a:rPr lang="cs-CZ" dirty="0"/>
                  <a:t> první s požadavkem 150 tun a druhé s požadavkem 100 tun výrobku za dané období. Cena přepravy mezi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 je 8 Kč za tunu, mezi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 je 10 Kč za tunu,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 je 13 Kč za tunu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 je 21 Kč za tunu.</a:t>
                </a:r>
              </a:p>
              <a:p>
                <a:pPr marL="0" indent="0">
                  <a:buNone/>
                </a:pPr>
                <a:r>
                  <a:rPr lang="cs-CZ" dirty="0"/>
                  <a:t>Zapište zadání modelu do tabulky, v případě potřeby tento model převeďte na vyrovnaný dopravní model a zapište jeho matematický model</a:t>
                </a:r>
                <a:r>
                  <a:rPr lang="en-US" dirty="0"/>
                  <a:t>. </a:t>
                </a:r>
                <a:r>
                  <a:rPr lang="cs-CZ" dirty="0"/>
                  <a:t>Vyřešte pomocí programu MS Excel.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704" t="-2513" r="-2000" b="-8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6051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 do tabulky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38313"/>
            <a:ext cx="8279967" cy="356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6497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/>
                  <a:t>Vzhledem k tomu, že                     (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200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&lt;250</m:t>
                    </m:r>
                  </m:oMath>
                </a14:m>
                <a:r>
                  <a:rPr lang="cs-CZ" dirty="0"/>
                  <a:t> ), jedná se o nevyrovnaný dopravní problém s převisem poptávky</a:t>
                </a:r>
              </a:p>
              <a:p>
                <a:r>
                  <a:rPr lang="cs-CZ" dirty="0"/>
                  <a:t>Dopravní problém vyrovnáme pomocí fiktivního dodavatele s kapacitou </a:t>
                </a:r>
              </a:p>
              <a:p>
                <a:endParaRPr lang="cs-CZ" dirty="0"/>
              </a:p>
              <a:p>
                <a:pPr marL="0" indent="0">
                  <a:buNone/>
                </a:pPr>
                <a:r>
                  <a:rPr lang="cs-CZ" dirty="0"/>
                  <a:t> 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17" r="-27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232878"/>
              </p:ext>
            </p:extLst>
          </p:nvPr>
        </p:nvGraphicFramePr>
        <p:xfrm>
          <a:off x="4573429" y="1412776"/>
          <a:ext cx="1656184" cy="8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774364" imgH="393529" progId="Equation.3">
                  <p:embed/>
                </p:oleObj>
              </mc:Choice>
              <mc:Fallback>
                <p:oleObj name="Rovnice" r:id="rId4" imgW="774364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3429" y="1412776"/>
                        <a:ext cx="1656184" cy="858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856780"/>
              </p:ext>
            </p:extLst>
          </p:nvPr>
        </p:nvGraphicFramePr>
        <p:xfrm>
          <a:off x="1979712" y="4581128"/>
          <a:ext cx="4556727" cy="832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2197100" imgH="393700" progId="Equation.3">
                  <p:embed/>
                </p:oleObj>
              </mc:Choice>
              <mc:Fallback>
                <p:oleObj name="Rovnice" r:id="rId6" imgW="21971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581128"/>
                        <a:ext cx="4556727" cy="8320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7465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Řešení příkladu - vyrovnaný dopravní problém 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42377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0780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Matematický model vyrovnaného dopravního problému 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19914"/>
            <a:ext cx="6961896" cy="4589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5169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 - řešení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4864"/>
            <a:ext cx="8940738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159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Řešení dopravního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Dopravní problém je pouze speciálním případem úlohy lineárního programování, a proto jej lze standardně řešit simplexovou metodou. </a:t>
            </a:r>
          </a:p>
          <a:p>
            <a:r>
              <a:rPr lang="cs-CZ" dirty="0"/>
              <a:t>Mimo ni lze k řešení použít speciální metodu, nejznámější se nazývá </a:t>
            </a:r>
            <a:r>
              <a:rPr lang="cs-CZ" b="1" dirty="0"/>
              <a:t>modifikovaná distribuční metoda</a:t>
            </a:r>
            <a:r>
              <a:rPr lang="cs-CZ" dirty="0"/>
              <a:t>. </a:t>
            </a:r>
          </a:p>
          <a:p>
            <a:r>
              <a:rPr lang="cs-CZ" dirty="0"/>
              <a:t>Tato metoda obsahuje podobné kroky jako simplexová metoda:</a:t>
            </a:r>
          </a:p>
          <a:p>
            <a:pPr lvl="1"/>
            <a:r>
              <a:rPr lang="cs-CZ" dirty="0"/>
              <a:t>Výpočet výchozího základního řešení</a:t>
            </a:r>
          </a:p>
          <a:p>
            <a:pPr lvl="1"/>
            <a:r>
              <a:rPr lang="cs-CZ" dirty="0"/>
              <a:t>Test </a:t>
            </a:r>
            <a:r>
              <a:rPr lang="cs-CZ" dirty="0" err="1"/>
              <a:t>optimality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Výpočet nového základního řešení</a:t>
            </a:r>
          </a:p>
          <a:p>
            <a:r>
              <a:rPr lang="cs-CZ" dirty="0"/>
              <a:t> Nalezení počátečního řešení a jeho zlepšování u modifikované distribuční metody probíhá jiným, jednodušším způsobem než u simplexové metody. </a:t>
            </a:r>
          </a:p>
        </p:txBody>
      </p:sp>
    </p:spTree>
    <p:extLst>
      <p:ext uri="{BB962C8B-B14F-4D97-AF65-F5344CB8AC3E}">
        <p14:creationId xmlns:p14="http://schemas.microsoft.com/office/powerpoint/2010/main" val="3091138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Počáteční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Modifikovanou distribuční metodou se nebudeme podrobněji zabývat, ale ukážeme si dva možné způsoby výpočtu základního řešení, </a:t>
            </a:r>
            <a:r>
              <a:rPr lang="cs-CZ" b="1" dirty="0"/>
              <a:t>metodu severozápadního rohu</a:t>
            </a:r>
            <a:r>
              <a:rPr lang="cs-CZ" dirty="0"/>
              <a:t> a </a:t>
            </a:r>
            <a:r>
              <a:rPr lang="cs-CZ" b="1" dirty="0"/>
              <a:t>metodu maticového minima</a:t>
            </a:r>
            <a:r>
              <a:rPr lang="cs-CZ" dirty="0"/>
              <a:t>, nazývanou též </a:t>
            </a:r>
            <a:r>
              <a:rPr lang="cs-CZ" b="1" dirty="0"/>
              <a:t>indexní metoda</a:t>
            </a:r>
            <a:r>
              <a:rPr lang="cs-CZ" dirty="0"/>
              <a:t>.</a:t>
            </a:r>
          </a:p>
          <a:p>
            <a:r>
              <a:rPr lang="cs-CZ" dirty="0"/>
              <a:t>Obecně řešení dopravního problému probíhá v tabulce dopravního problému. Při výpočtu počátečního řešení jde pouze o to doplnit do tabulky hodnoty proměnných tak, aby se řádkové součty rovnaly kapacitám a sloupcové součty požadavkům a aby počet nenulových proměnných nepřesahoval hodnotu </a:t>
            </a:r>
            <a:r>
              <a:rPr lang="cs-CZ" i="1" dirty="0"/>
              <a:t>m+n-1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74407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Metoda severozápadního rohu (SZR)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Tato metoda umožní rychle získat počáteční (výchozí) přípustné řešení.</a:t>
            </a:r>
          </a:p>
          <a:p>
            <a:r>
              <a:rPr lang="cs-CZ" dirty="0"/>
              <a:t>Toto řešení však není příliš kvalitní, protože při hledání nebereme v úvahu cenové koeficienty. Optimální řešení může být proto od počátečního řešení velmi „vzdálené“. </a:t>
            </a:r>
          </a:p>
          <a:p>
            <a:r>
              <a:rPr lang="cs-CZ" dirty="0"/>
              <a:t>Metoda severozápadního rohu vybírá základní proměnnou podle políčka, které je v tabulce vlevo nahoře, na „severozápadním místě“. </a:t>
            </a:r>
          </a:p>
        </p:txBody>
      </p:sp>
    </p:spTree>
    <p:extLst>
      <p:ext uri="{BB962C8B-B14F-4D97-AF65-F5344CB8AC3E}">
        <p14:creationId xmlns:p14="http://schemas.microsoft.com/office/powerpoint/2010/main" val="2916947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/>
              <a:t>Nalezněte počáteční řešení metodou severozápadního rohu pro vyrovnaný matematický modely tabulky: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87334"/>
            <a:ext cx="7672484" cy="4064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17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cap="all" dirty="0"/>
              <a:t>Dopravní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Princip: určité zboží (komoditu) je zapotřebí přepravit od dodavatelů (každý má svou kapacitu dodávek) k odběratelům (každý z nich má své množstevní požadavky), a to tak, aby celkové náklady na přepravu byly co nejnižší. </a:t>
            </a:r>
          </a:p>
          <a:p>
            <a:r>
              <a:rPr lang="cs-CZ" dirty="0"/>
              <a:t>Příklad: </a:t>
            </a:r>
          </a:p>
          <a:p>
            <a:pPr lvl="1"/>
            <a:r>
              <a:rPr lang="cs-CZ" dirty="0"/>
              <a:t>rozvoz pohonných hmot od skladů a rafinérií k čerpacím stanicím rozmístěným po celé republice</a:t>
            </a:r>
          </a:p>
          <a:p>
            <a:pPr lvl="1"/>
            <a:r>
              <a:rPr lang="cs-CZ" dirty="0"/>
              <a:t>rozvoz zboží ze skladů distribučních firem do obchodů</a:t>
            </a:r>
          </a:p>
          <a:p>
            <a:pPr lvl="1"/>
            <a:r>
              <a:rPr lang="cs-CZ" dirty="0"/>
              <a:t>svoz poštovních zásilek do třídících center a pak k adresátům</a:t>
            </a:r>
          </a:p>
          <a:p>
            <a:pPr lvl="1"/>
            <a:r>
              <a:rPr lang="cs-CZ" dirty="0"/>
              <a:t>rozvoz léků ze skladů do lékáren a nemocnic.</a:t>
            </a:r>
          </a:p>
        </p:txBody>
      </p:sp>
    </p:spTree>
    <p:extLst>
      <p:ext uri="{BB962C8B-B14F-4D97-AF65-F5344CB8AC3E}">
        <p14:creationId xmlns:p14="http://schemas.microsoft.com/office/powerpoint/2010/main" val="2779212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Protože dodavatel </a:t>
            </a:r>
            <a:r>
              <a:rPr lang="cs-CZ" dirty="0" err="1"/>
              <a:t>D</a:t>
            </a:r>
            <a:r>
              <a:rPr lang="cs-CZ" baseline="-25000" dirty="0" err="1"/>
              <a:t>f</a:t>
            </a:r>
            <a:r>
              <a:rPr lang="cs-CZ" dirty="0"/>
              <a:t> je fiktivní, zůstane ve skutečnosti neuspokojena pohledávka 50 tun odběratele O</a:t>
            </a:r>
            <a:r>
              <a:rPr lang="cs-CZ" baseline="-25000" dirty="0"/>
              <a:t>2</a:t>
            </a:r>
            <a:r>
              <a:rPr lang="cs-CZ" dirty="0"/>
              <a:t>.</a:t>
            </a:r>
          </a:p>
          <a:p>
            <a:r>
              <a:rPr lang="cs-CZ" dirty="0"/>
              <a:t>Celkové přepravní náklady: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960836"/>
              </p:ext>
            </p:extLst>
          </p:nvPr>
        </p:nvGraphicFramePr>
        <p:xfrm>
          <a:off x="574675" y="6137275"/>
          <a:ext cx="7813749" cy="453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3759120" imgH="203040" progId="Equation.3">
                  <p:embed/>
                </p:oleObj>
              </mc:Choice>
              <mc:Fallback>
                <p:oleObj name="Rovnice" r:id="rId2" imgW="3759120" imgH="203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6137275"/>
                        <a:ext cx="7813749" cy="4530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1196752"/>
            <a:ext cx="7145610" cy="376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2028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Metoda maticového minima - indexní 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Indexní metoda je založena na myšlence preferovat ta pole tabulky, v nichž jsou cenové koeficienty nejmenší, a tato pole obsadit maximální možnou hodnotou. </a:t>
            </a:r>
          </a:p>
          <a:p>
            <a:r>
              <a:rPr lang="cs-CZ" dirty="0"/>
              <a:t>V případě, že existuje více polí s nejmenším cenovým koeficientem, vybíráme z nich to pole, které lze obsadit vyšší hodnotou. </a:t>
            </a:r>
          </a:p>
          <a:p>
            <a:r>
              <a:rPr lang="cs-CZ" dirty="0"/>
              <a:t>Existují-li v příkladu fiktivní dodavatelé, nebo odběratelé, obsadíme jej až nakonec.</a:t>
            </a:r>
          </a:p>
        </p:txBody>
      </p:sp>
    </p:spTree>
    <p:extLst>
      <p:ext uri="{BB962C8B-B14F-4D97-AF65-F5344CB8AC3E}">
        <p14:creationId xmlns:p14="http://schemas.microsoft.com/office/powerpoint/2010/main" val="1324580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sz="2800" dirty="0"/>
              <a:t>Nalezněte počáteční řešení metodou maticového maxima pro vyrovnaný matematický modely tabulky:</a:t>
            </a:r>
          </a:p>
          <a:p>
            <a:endParaRPr lang="cs-CZ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29" y="2420888"/>
            <a:ext cx="8175431" cy="4331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88449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Protože dodavatel </a:t>
            </a:r>
            <a:r>
              <a:rPr lang="cs-CZ" dirty="0" err="1"/>
              <a:t>D</a:t>
            </a:r>
            <a:r>
              <a:rPr lang="cs-CZ" baseline="-25000" dirty="0" err="1"/>
              <a:t>f</a:t>
            </a:r>
            <a:r>
              <a:rPr lang="cs-CZ" dirty="0"/>
              <a:t> je fiktivní, zůstane ve skutečnosti neuspokojena pohledávka 50 tun odběratele O</a:t>
            </a:r>
            <a:r>
              <a:rPr lang="cs-CZ" baseline="-25000" dirty="0"/>
              <a:t>2</a:t>
            </a:r>
            <a:r>
              <a:rPr lang="cs-CZ" dirty="0"/>
              <a:t>.</a:t>
            </a:r>
          </a:p>
          <a:p>
            <a:r>
              <a:rPr lang="cs-CZ" dirty="0"/>
              <a:t>Celkové přepravní náklady: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128666"/>
              </p:ext>
            </p:extLst>
          </p:nvPr>
        </p:nvGraphicFramePr>
        <p:xfrm>
          <a:off x="574675" y="6137275"/>
          <a:ext cx="7813749" cy="453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3759120" imgH="203040" progId="Equation.3">
                  <p:embed/>
                </p:oleObj>
              </mc:Choice>
              <mc:Fallback>
                <p:oleObj name="Rovnice" r:id="rId2" imgW="37591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6137275"/>
                        <a:ext cx="7813749" cy="4530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05" y="1124745"/>
            <a:ext cx="7301371" cy="386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7758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Indexní 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Indexní metoda poskytuje obvykle lepší přípustné řešení než metoda severozápadního rohu. </a:t>
            </a:r>
          </a:p>
          <a:p>
            <a:r>
              <a:rPr lang="cs-CZ" dirty="0"/>
              <a:t>Jejím negativním rysem je, že sice z počátku obsazuje nejvýhodnější pole tabulky, ale může se stát, že později bude nutné obsadit pole s nejméně výhodným cenovým koeficientem.</a:t>
            </a:r>
          </a:p>
        </p:txBody>
      </p:sp>
    </p:spTree>
    <p:extLst>
      <p:ext uri="{BB962C8B-B14F-4D97-AF65-F5344CB8AC3E}">
        <p14:creationId xmlns:p14="http://schemas.microsoft.com/office/powerpoint/2010/main" val="35875436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Aplikace dopravního problému – rozvrhování výroby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Dopravní problém ve formulaci, se kterou jste se setkali je často používaným modelem operační analýzy. </a:t>
            </a:r>
          </a:p>
          <a:p>
            <a:r>
              <a:rPr lang="cs-CZ" dirty="0"/>
              <a:t>Mimo to však existují i aplikace s netypickými formulacemi dopravního problému. </a:t>
            </a:r>
          </a:p>
          <a:p>
            <a:r>
              <a:rPr lang="cs-CZ" dirty="0"/>
              <a:t>Jako příklad aplikace dopravního problému si uvedeme rozvrhování výroby.</a:t>
            </a:r>
          </a:p>
        </p:txBody>
      </p:sp>
    </p:spTree>
    <p:extLst>
      <p:ext uri="{BB962C8B-B14F-4D97-AF65-F5344CB8AC3E}">
        <p14:creationId xmlns:p14="http://schemas.microsoft.com/office/powerpoint/2010/main" val="37101091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Pivovar produkuje 9°, 10° a 12° světlé a černé pivo, které na třech výrobních linkách plní do lahví o obsahu ½ a ⅓ litru. </a:t>
            </a:r>
          </a:p>
          <a:p>
            <a:r>
              <a:rPr lang="cs-CZ" dirty="0"/>
              <a:t>Každá linka může plnit libovolný druh piva do kteréhokoliv typu lahve. Týdenní kapacita těchto linek je postupně 25800, 24600 a 27000 kusů lahví. </a:t>
            </a:r>
          </a:p>
          <a:p>
            <a:r>
              <a:rPr lang="cs-CZ" dirty="0"/>
              <a:t>Na základě smlouvy s dodavateli je třeba týdně vyprodukovat 21600 kusů 9° piva v lahvích ½ l, 22800 kusů 10° piva v lahvích ½ l, 3600 kusů 12° černého piva v lahvích ½ l, 20400 kusů 12° světlého piva v lahvích ½ l a 3000 kusů 12° světlého piva v lahvích ⅓ l. </a:t>
            </a:r>
          </a:p>
        </p:txBody>
      </p:sp>
    </p:spTree>
    <p:extLst>
      <p:ext uri="{BB962C8B-B14F-4D97-AF65-F5344CB8AC3E}">
        <p14:creationId xmlns:p14="http://schemas.microsoft.com/office/powerpoint/2010/main" val="26811126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Vzhledem k rozdílnému výkonu plnících linek byly vykalkulovány i rozdílné jednotkové výrobní náklady na naplnění jednotlivých lahví, viz následující tabulka. </a:t>
            </a:r>
          </a:p>
          <a:p>
            <a:pPr marL="0" indent="0">
              <a:buNone/>
            </a:pPr>
            <a:r>
              <a:rPr lang="cs-CZ" sz="2800" dirty="0"/>
              <a:t>Rozvrhněte produkci pivovaru tak, aby byly minimalizovány celkové výrobní náklady.</a:t>
            </a:r>
          </a:p>
          <a:p>
            <a:endParaRPr lang="cs-CZ" sz="28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36" y="4356836"/>
            <a:ext cx="8964488" cy="205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0900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Pokud si uvědomíte, že výrobní linky představují dodavatele a požadavky na plnění jednotlivých druhů piva odběratele, vidíme, že jde o standardní dopravní problém se třemi dodavateli s celkovou kapacitou 77400 lahví a pěti odběrateli s celkovým požadavkem 71400 lahví. </a:t>
            </a:r>
          </a:p>
          <a:p>
            <a:r>
              <a:rPr lang="cs-CZ" dirty="0"/>
              <a:t>Jednotlivé proměnné </a:t>
            </a:r>
            <a:r>
              <a:rPr lang="cs-CZ" i="1" dirty="0" err="1"/>
              <a:t>x</a:t>
            </a:r>
            <a:r>
              <a:rPr lang="cs-CZ" i="1" baseline="-25000" dirty="0" err="1"/>
              <a:t>ij</a:t>
            </a:r>
            <a:r>
              <a:rPr lang="cs-CZ" i="1" dirty="0"/>
              <a:t> </a:t>
            </a:r>
            <a:r>
              <a:rPr lang="cs-CZ" dirty="0"/>
              <a:t>vyjadřují objem plnění </a:t>
            </a:r>
            <a:r>
              <a:rPr lang="cs-CZ" i="1" dirty="0"/>
              <a:t>i-</a:t>
            </a:r>
            <a:r>
              <a:rPr lang="cs-CZ" dirty="0" err="1"/>
              <a:t>tého</a:t>
            </a:r>
            <a:r>
              <a:rPr lang="cs-CZ" dirty="0"/>
              <a:t> typu piva na </a:t>
            </a:r>
            <a:r>
              <a:rPr lang="cs-CZ" i="1" dirty="0"/>
              <a:t>j-</a:t>
            </a:r>
            <a:r>
              <a:rPr lang="cs-CZ" dirty="0"/>
              <a:t>té lince. </a:t>
            </a:r>
          </a:p>
        </p:txBody>
      </p:sp>
    </p:spTree>
    <p:extLst>
      <p:ext uri="{BB962C8B-B14F-4D97-AF65-F5344CB8AC3E}">
        <p14:creationId xmlns:p14="http://schemas.microsoft.com/office/powerpoint/2010/main" val="21819810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Vyrovnání dopravního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Protože se součet kapacit linek nerovná součtu požadavků na výrobu, jde o nevyrovnaný dopravní problém (kapacita výrobních linek převyšuje požadavky), který musíme vyrovnat pomocí fiktivního odběratele s kapacitou 6000 piv: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741866"/>
              </p:ext>
            </p:extLst>
          </p:nvPr>
        </p:nvGraphicFramePr>
        <p:xfrm>
          <a:off x="1259632" y="4725144"/>
          <a:ext cx="5876689" cy="904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2603500" imgH="393700" progId="Equation.3">
                  <p:embed/>
                </p:oleObj>
              </mc:Choice>
              <mc:Fallback>
                <p:oleObj name="Rovnice" r:id="rId2" imgW="2603500" imgH="393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725144"/>
                        <a:ext cx="5876689" cy="9041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874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Ekonomický a matematický model dopravního problému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cs-CZ" dirty="0"/>
                  <a:t>Přeprava komodity od dodavatelů k odběratelům. </a:t>
                </a:r>
              </a:p>
              <a:p>
                <a:r>
                  <a:rPr lang="cs-CZ" dirty="0"/>
                  <a:t>V dopravním problému se vyskytuje </a:t>
                </a:r>
                <a:r>
                  <a:rPr lang="cs-CZ" i="1" dirty="0"/>
                  <a:t>m</a:t>
                </a:r>
                <a:r>
                  <a:rPr lang="cs-CZ" dirty="0"/>
                  <a:t> zdrojů (skladů, dodavatelů)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dirty="0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dirty="0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cs-CZ" dirty="0"/>
                  <a:t> a  </a:t>
                </a:r>
                <a:r>
                  <a:rPr lang="cs-CZ" i="1" dirty="0"/>
                  <a:t>n</a:t>
                </a:r>
                <a:r>
                  <a:rPr lang="cs-CZ" dirty="0"/>
                  <a:t> cílových míst (odběratelů) označených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dirty="0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dirty="0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dirty="0"/>
                  <a:t>. </a:t>
                </a:r>
              </a:p>
              <a:p>
                <a:r>
                  <a:rPr lang="cs-CZ" dirty="0"/>
                  <a:t>Jednotlivé zdroje mají kapacity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dirty="0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dirty="0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cs-CZ" dirty="0"/>
                  <a:t>, (množství, která jsou schopny dodat).</a:t>
                </a:r>
              </a:p>
              <a:p>
                <a:r>
                  <a:rPr lang="cs-CZ" dirty="0"/>
                  <a:t>Jednotliví odběratelé mají požadavky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dirty="0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dirty="0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dirty="0"/>
                  <a:t>, (množství, která požadují). </a:t>
                </a:r>
              </a:p>
              <a:p>
                <a:r>
                  <a:rPr lang="cs-CZ" dirty="0"/>
                  <a:t>Náklady na přepravu jedné jednotky zboží ze zdroje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i="1" dirty="0"/>
                  <a:t> </a:t>
                </a:r>
                <a:r>
                  <a:rPr lang="cs-CZ" dirty="0"/>
                  <a:t>do odběratelského místa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dirty="0"/>
                  <a:t>  jsou hodnoty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/>
                  <a:t>. </a:t>
                </a:r>
              </a:p>
              <a:p>
                <a:r>
                  <a:rPr lang="cs-CZ" dirty="0"/>
                  <a:t>Cílem řešení dopravního problému je naplánovat objem přepravy, označený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/>
                  <a:t>  ,</a:t>
                </a:r>
                <a:r>
                  <a:rPr lang="cs-CZ" i="1" dirty="0"/>
                  <a:t> </a:t>
                </a:r>
                <a:r>
                  <a:rPr lang="cs-CZ" dirty="0"/>
                  <a:t>mezi dodavateli a odběrateli tak, aby celkové přepravní náklady byly co nejmenší.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37" t="-2426" b="-24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0419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řešení této úlohy lze opět použít program MS Excel. </a:t>
            </a:r>
          </a:p>
          <a:p>
            <a:r>
              <a:rPr lang="cs-CZ" dirty="0"/>
              <a:t>Celkové náklady na požadovanou výrobu činí 18 870,- Kč.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8763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277951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Vyjádření pomocí tabulky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352928" cy="4552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3268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Vyrovnaný a nevyrovnaný dopravní problém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0851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b="1" dirty="0"/>
              <a:t>Vyrovnaný dopravní problém – </a:t>
            </a:r>
            <a:r>
              <a:rPr lang="cs-CZ" dirty="0"/>
              <a:t>souhrn všech kapacit dodavatelů se rovná souhrnu všech požadavků odběratelů; všechny požadavky budou uspokojeny a všechny kapacity budou vyčerpány:</a:t>
            </a:r>
          </a:p>
          <a:p>
            <a:endParaRPr lang="cs-CZ" dirty="0"/>
          </a:p>
          <a:p>
            <a:endParaRPr lang="cs-CZ" dirty="0"/>
          </a:p>
          <a:p>
            <a:pPr lvl="0"/>
            <a:r>
              <a:rPr lang="cs-CZ" b="1" dirty="0"/>
              <a:t>Nevyrovnaný dopravní problém – </a:t>
            </a:r>
            <a:r>
              <a:rPr lang="cs-CZ" dirty="0"/>
              <a:t>tato rovnost neplatí. Při převisu nabídky zůstane část kapacity dodavatelů nevyužitá, při převisu poptávky nedojde k uspokojení všech požadavků.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100168"/>
              </p:ext>
            </p:extLst>
          </p:nvPr>
        </p:nvGraphicFramePr>
        <p:xfrm>
          <a:off x="2483768" y="3212976"/>
          <a:ext cx="152759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774364" imgH="393529" progId="Equation.3">
                  <p:embed/>
                </p:oleObj>
              </mc:Choice>
              <mc:Fallback>
                <p:oleObj name="Rovnice" r:id="rId2" imgW="774364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3212976"/>
                        <a:ext cx="1527598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93538"/>
              </p:ext>
            </p:extLst>
          </p:nvPr>
        </p:nvGraphicFramePr>
        <p:xfrm>
          <a:off x="2483768" y="5661248"/>
          <a:ext cx="1440160" cy="746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774364" imgH="393529" progId="Equation.3">
                  <p:embed/>
                </p:oleObj>
              </mc:Choice>
              <mc:Fallback>
                <p:oleObj name="Rovnice" r:id="rId4" imgW="774364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5661248"/>
                        <a:ext cx="1440160" cy="7467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5114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Převod na vyrovnaný dopravní problém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b="1" dirty="0"/>
              <a:t>Při převisu nabídky</a:t>
            </a:r>
            <a:r>
              <a:rPr lang="cs-CZ" dirty="0"/>
              <a:t>: Přebývá-li dodavatelům přepravovaná komodita, přidáme do modelu </a:t>
            </a:r>
            <a:r>
              <a:rPr lang="cs-CZ" b="1" dirty="0"/>
              <a:t>fiktivního odběratele </a:t>
            </a:r>
            <a:r>
              <a:rPr lang="cs-CZ" dirty="0"/>
              <a:t>, jehož požadavek </a:t>
            </a:r>
            <a:r>
              <a:rPr lang="cs-CZ" b="1" i="1" dirty="0"/>
              <a:t> </a:t>
            </a:r>
            <a:r>
              <a:rPr lang="cs-CZ" dirty="0"/>
              <a:t>se bude rovnat danému přebytku:</a:t>
            </a:r>
          </a:p>
          <a:p>
            <a:endParaRPr lang="cs-CZ" dirty="0"/>
          </a:p>
          <a:p>
            <a:endParaRPr lang="cs-CZ" dirty="0"/>
          </a:p>
          <a:p>
            <a:pPr lvl="0"/>
            <a:r>
              <a:rPr lang="cs-CZ" b="1" dirty="0"/>
              <a:t>Při převisu poptávky: </a:t>
            </a:r>
            <a:r>
              <a:rPr lang="cs-CZ" dirty="0"/>
              <a:t>Převyšuje-li poptávka nabídku, doplníme model o </a:t>
            </a:r>
            <a:r>
              <a:rPr lang="cs-CZ" b="1" dirty="0"/>
              <a:t>fiktivního dodavatele </a:t>
            </a:r>
            <a:r>
              <a:rPr lang="cs-CZ" dirty="0"/>
              <a:t>, jehož kapacita </a:t>
            </a:r>
            <a:r>
              <a:rPr lang="cs-CZ" b="1" i="1" dirty="0"/>
              <a:t> </a:t>
            </a:r>
            <a:r>
              <a:rPr lang="cs-CZ" dirty="0"/>
              <a:t>se bude rovnat chybějícímu množství: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Protože přeprava mezi reálnými a fiktivními místy je také pouze fiktivní, definujeme </a:t>
            </a:r>
            <a:r>
              <a:rPr lang="cs-CZ"/>
              <a:t>cenové koeficienty </a:t>
            </a:r>
            <a:r>
              <a:rPr lang="cs-CZ" dirty="0"/>
              <a:t>této přepravy jako nulové.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760412"/>
              </p:ext>
            </p:extLst>
          </p:nvPr>
        </p:nvGraphicFramePr>
        <p:xfrm>
          <a:off x="2339751" y="2564904"/>
          <a:ext cx="2074516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040948" imgH="393529" progId="Equation.3">
                  <p:embed/>
                </p:oleObj>
              </mc:Choice>
              <mc:Fallback>
                <p:oleObj name="Rovnice" r:id="rId2" imgW="1040948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1" y="2564904"/>
                        <a:ext cx="2074516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448051"/>
              </p:ext>
            </p:extLst>
          </p:nvPr>
        </p:nvGraphicFramePr>
        <p:xfrm>
          <a:off x="2411760" y="4365104"/>
          <a:ext cx="190306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1054100" imgH="393700" progId="Equation.3">
                  <p:embed/>
                </p:oleObj>
              </mc:Choice>
              <mc:Fallback>
                <p:oleObj name="Rovnice" r:id="rId4" imgW="10541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365104"/>
                        <a:ext cx="1903069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8171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Počet proměnných matematického modelu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Matematický model vyrovnaného dopravního problému:</a:t>
                </a:r>
              </a:p>
              <a:p>
                <a:pPr lvl="1"/>
                <a:r>
                  <a:rPr lang="cs-CZ" i="1" dirty="0"/>
                  <a:t>m </a:t>
                </a:r>
                <a:r>
                  <a:rPr lang="cs-CZ" dirty="0"/>
                  <a:t>dodavatelů,</a:t>
                </a:r>
              </a:p>
              <a:p>
                <a:pPr lvl="1"/>
                <a:r>
                  <a:rPr lang="cs-CZ" i="1" dirty="0"/>
                  <a:t>n </a:t>
                </a:r>
                <a:r>
                  <a:rPr lang="cs-CZ" dirty="0"/>
                  <a:t>odběratelů, </a:t>
                </a:r>
              </a:p>
              <a:p>
                <a:pPr lvl="1"/>
                <a:r>
                  <a:rPr lang="cs-CZ" dirty="0"/>
                  <a:t>musíme uvažovat celkem </a:t>
                </a:r>
                <a:r>
                  <a:rPr lang="cs-CZ" i="1" dirty="0" err="1"/>
                  <a:t>m.n</a:t>
                </a:r>
                <a:r>
                  <a:rPr lang="cs-CZ" dirty="0"/>
                  <a:t> možných přeprav,</a:t>
                </a:r>
              </a:p>
              <a:p>
                <a:pPr lvl="1"/>
                <a:r>
                  <a:rPr lang="cs-CZ" i="1" dirty="0" err="1"/>
                  <a:t>m.n</a:t>
                </a:r>
                <a:r>
                  <a:rPr lang="cs-CZ" dirty="0"/>
                  <a:t> neznámých proměnných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cs-CZ" dirty="0"/>
                  <a:t>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8170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Omezující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modelu se vyskytnou </a:t>
            </a:r>
            <a:r>
              <a:rPr lang="cs-CZ" b="1" dirty="0"/>
              <a:t>dva typy omezujících podmínek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Prvních </a:t>
            </a:r>
            <a:r>
              <a:rPr lang="cs-CZ" i="1" dirty="0"/>
              <a:t>m</a:t>
            </a:r>
            <a:r>
              <a:rPr lang="cs-CZ" dirty="0"/>
              <a:t> podmínek bude vyjadřovat fakt, že z každého zdroje může být odvezeno nejvýše tolik, kolik je kapacita tohoto zdroje. </a:t>
            </a:r>
          </a:p>
          <a:p>
            <a:pPr lvl="1"/>
            <a:r>
              <a:rPr lang="cs-CZ" dirty="0"/>
              <a:t>Zbylých </a:t>
            </a:r>
            <a:r>
              <a:rPr lang="cs-CZ" i="1" dirty="0"/>
              <a:t>n</a:t>
            </a:r>
            <a:r>
              <a:rPr lang="cs-CZ" dirty="0"/>
              <a:t> podmínek bude modelovat situaci z pohledu odběratelů, ke kterým bude dopraveno zboží o objemu odpovídajícímu požadavkům. </a:t>
            </a:r>
          </a:p>
        </p:txBody>
      </p:sp>
    </p:spTree>
    <p:extLst>
      <p:ext uri="{BB962C8B-B14F-4D97-AF65-F5344CB8AC3E}">
        <p14:creationId xmlns:p14="http://schemas.microsoft.com/office/powerpoint/2010/main" val="3813473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Matematický model vyrovnaného dopravního problému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1933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038" y="2156114"/>
            <a:ext cx="5673923" cy="416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69451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1325</Words>
  <Application>Microsoft Office PowerPoint</Application>
  <PresentationFormat>Předvádění na obrazovce (4:3)</PresentationFormat>
  <Paragraphs>124</Paragraphs>
  <Slides>31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Cambria Math</vt:lpstr>
      <vt:lpstr>Motiv systému Office</vt:lpstr>
      <vt:lpstr>Rovnice</vt:lpstr>
      <vt:lpstr>Dopravní problém</vt:lpstr>
      <vt:lpstr>Dopravní problém</vt:lpstr>
      <vt:lpstr>Ekonomický a matematický model dopravního problému</vt:lpstr>
      <vt:lpstr>Vyjádření pomocí tabulky</vt:lpstr>
      <vt:lpstr>Vyrovnaný a nevyrovnaný dopravní problém</vt:lpstr>
      <vt:lpstr>Převod na vyrovnaný dopravní problém</vt:lpstr>
      <vt:lpstr>Počet proměnných matematického modelu</vt:lpstr>
      <vt:lpstr>Omezující podmínky</vt:lpstr>
      <vt:lpstr>Matematický model vyrovnaného dopravního problému</vt:lpstr>
      <vt:lpstr>Příklad</vt:lpstr>
      <vt:lpstr>Zápis do tabulky</vt:lpstr>
      <vt:lpstr>Řešení příkladu</vt:lpstr>
      <vt:lpstr>Řešení příkladu - vyrovnaný dopravní problém </vt:lpstr>
      <vt:lpstr>Matematický model vyrovnaného dopravního problému </vt:lpstr>
      <vt:lpstr>Příklad - řešení</vt:lpstr>
      <vt:lpstr>Řešení dopravního problému</vt:lpstr>
      <vt:lpstr>Počáteční řešení</vt:lpstr>
      <vt:lpstr>Metoda severozápadního rohu (SZR)</vt:lpstr>
      <vt:lpstr>Příklad</vt:lpstr>
      <vt:lpstr>Řešení</vt:lpstr>
      <vt:lpstr>Metoda maticového minima - indexní metoda</vt:lpstr>
      <vt:lpstr>Příklad</vt:lpstr>
      <vt:lpstr>Řešení</vt:lpstr>
      <vt:lpstr>Indexní metoda</vt:lpstr>
      <vt:lpstr>Aplikace dopravního problému – rozvrhování výroby</vt:lpstr>
      <vt:lpstr>Příklad</vt:lpstr>
      <vt:lpstr>Příklad</vt:lpstr>
      <vt:lpstr>Řešení příkladu</vt:lpstr>
      <vt:lpstr>Vyrovnání dopravního problému</vt:lpstr>
      <vt:lpstr>Řešení příkladu</vt:lpstr>
      <vt:lpstr>Děkuji za pozornost.</vt:lpstr>
    </vt:vector>
  </TitlesOfParts>
  <Company>OPF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Dopravní problém</dc:title>
  <dc:creator>OPF Karviná</dc:creator>
  <cp:lastModifiedBy>Radomír Perzina</cp:lastModifiedBy>
  <cp:revision>19</cp:revision>
  <dcterms:created xsi:type="dcterms:W3CDTF">2013-10-24T10:37:32Z</dcterms:created>
  <dcterms:modified xsi:type="dcterms:W3CDTF">2021-09-18T18:47:21Z</dcterms:modified>
</cp:coreProperties>
</file>