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3"/>
  </p:handoutMasterIdLst>
  <p:sldIdLst>
    <p:sldId id="295" r:id="rId2"/>
    <p:sldId id="268" r:id="rId3"/>
    <p:sldId id="269" r:id="rId4"/>
    <p:sldId id="270" r:id="rId5"/>
    <p:sldId id="271" r:id="rId6"/>
    <p:sldId id="272" r:id="rId7"/>
    <p:sldId id="273" r:id="rId8"/>
    <p:sldId id="276" r:id="rId9"/>
    <p:sldId id="277" r:id="rId10"/>
    <p:sldId id="278" r:id="rId11"/>
    <p:sldId id="279" r:id="rId12"/>
    <p:sldId id="280" r:id="rId13"/>
    <p:sldId id="281" r:id="rId14"/>
    <p:sldId id="297" r:id="rId15"/>
    <p:sldId id="282" r:id="rId16"/>
    <p:sldId id="291" r:id="rId17"/>
    <p:sldId id="292" r:id="rId18"/>
    <p:sldId id="296" r:id="rId19"/>
    <p:sldId id="293" r:id="rId20"/>
    <p:sldId id="294" r:id="rId21"/>
    <p:sldId id="298" r:id="rId22"/>
  </p:sldIdLst>
  <p:sldSz cx="9144000" cy="6858000" type="screen4x3"/>
  <p:notesSz cx="6794500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4660"/>
  </p:normalViewPr>
  <p:slideViewPr>
    <p:cSldViewPr>
      <p:cViewPr varScale="1">
        <p:scale>
          <a:sx n="65" d="100"/>
          <a:sy n="65" d="100"/>
        </p:scale>
        <p:origin x="1376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964" y="-96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48EFE-091B-4A69-990A-FF227074D3B9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C001-CB7F-49E8-9793-076C92C654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4731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cs-CZ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cs-CZ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2000" baseline="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8194675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3"/>
            <a:ext cx="397510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3"/>
            <a:ext cx="397764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uze pozad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latinLnBrk="0">
              <a:defRPr lang="cs-CZ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 sz="3500"/>
              <a:t>Po kliknutí lze upravit styl předlohy nadpisů.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180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>
            <a:noAutofit/>
          </a:bodyPr>
          <a:lstStyle>
            <a:lvl1pPr algn="ctr" latinLnBrk="0">
              <a:defRPr lang="cs-CZ" sz="4400" kern="12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cs-CZ" dirty="0"/>
              <a:t>Po kliknutí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defRPr lang="cs-CZ" sz="3200" kern="12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latinLnBrk="0">
              <a:defRPr lang="cs-CZ" sz="2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cs-CZ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cs-CZ" sz="3200"/>
            </a:lvl1pPr>
            <a:lvl2pPr latinLnBrk="0">
              <a:defRPr lang="cs-CZ" sz="2800"/>
            </a:lvl2pPr>
            <a:lvl3pPr latinLnBrk="0">
              <a:defRPr lang="cs-CZ" sz="2400"/>
            </a:lvl3pPr>
            <a:lvl4pPr latinLnBrk="0">
              <a:defRPr lang="cs-CZ" sz="2000"/>
            </a:lvl4pPr>
            <a:lvl5pPr latinLnBrk="0">
              <a:defRPr lang="cs-CZ" sz="2000"/>
            </a:lvl5pPr>
            <a:lvl6pPr latinLnBrk="0">
              <a:defRPr lang="cs-CZ" sz="2000"/>
            </a:lvl6pPr>
            <a:lvl7pPr latinLnBrk="0">
              <a:defRPr lang="cs-CZ" sz="2000"/>
            </a:lvl7pPr>
            <a:lvl8pPr latinLnBrk="0">
              <a:defRPr lang="cs-CZ" sz="2000"/>
            </a:lvl8pPr>
            <a:lvl9pPr latinLnBrk="0">
              <a:defRPr lang="cs-CZ"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cs-CZ" sz="3200"/>
            </a:lvl1pPr>
            <a:lvl2pPr marL="457200" indent="0" latinLnBrk="0">
              <a:buNone/>
              <a:defRPr lang="cs-CZ" sz="2800"/>
            </a:lvl2pPr>
            <a:lvl3pPr marL="914400" indent="0" latinLnBrk="0">
              <a:buNone/>
              <a:defRPr lang="cs-CZ" sz="2400"/>
            </a:lvl3pPr>
            <a:lvl4pPr marL="1371600" indent="0" latinLnBrk="0">
              <a:buNone/>
              <a:defRPr lang="cs-CZ" sz="2000"/>
            </a:lvl4pPr>
            <a:lvl5pPr marL="1828800" indent="0" latinLnBrk="0">
              <a:buNone/>
              <a:defRPr lang="cs-CZ" sz="2000"/>
            </a:lvl5pPr>
            <a:lvl6pPr marL="2286000" indent="0" latinLnBrk="0">
              <a:buNone/>
              <a:defRPr lang="cs-CZ" sz="2000"/>
            </a:lvl6pPr>
            <a:lvl7pPr marL="2743200" indent="0" latinLnBrk="0">
              <a:buNone/>
              <a:defRPr lang="cs-CZ" sz="2000"/>
            </a:lvl7pPr>
            <a:lvl8pPr marL="3200400" indent="0" latinLnBrk="0">
              <a:buNone/>
              <a:defRPr lang="cs-CZ" sz="2000"/>
            </a:lvl8pPr>
            <a:lvl9pPr marL="3657600" indent="0" latinLnBrk="0">
              <a:buNone/>
              <a:defRPr lang="cs-CZ"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lang="cs-CZ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" TargetMode="External"/><Relationship Id="rId2" Type="http://schemas.openxmlformats.org/officeDocument/2006/relationships/hyperlink" Target="http://www.jakpsatweb.cz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w3schools.com/html/html_tables.asp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kniha.html5.cz/" TargetMode="External"/><Relationship Id="rId2" Type="http://schemas.openxmlformats.org/officeDocument/2006/relationships/hyperlink" Target="http://diveintohtml5.info/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95736" y="2195786"/>
            <a:ext cx="6180224" cy="1470025"/>
          </a:xfrm>
        </p:spPr>
        <p:txBody>
          <a:bodyPr/>
          <a:lstStyle/>
          <a:p>
            <a:r>
              <a:rPr lang="cs-CZ" b="1" dirty="0"/>
              <a:t>Portál</a:t>
            </a:r>
            <a:r>
              <a:rPr lang="cs-CZ" dirty="0"/>
              <a:t>ové </a:t>
            </a:r>
            <a:r>
              <a:rPr lang="cs-CZ" dirty="0" smtClean="0"/>
              <a:t>systémy  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51920" y="3717032"/>
            <a:ext cx="4772528" cy="99060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Přednáška č. 2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2915816" y="4725144"/>
            <a:ext cx="64008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Jan 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Górecki</a:t>
            </a: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cs-CZ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gorecki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@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opf.slu.cz</a:t>
            </a:r>
            <a:endParaRPr kumimoji="0" lang="cs-CZ" sz="1600" i="0" u="none" strike="noStrike" kern="1200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HTML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Párové příkazy</a:t>
            </a:r>
          </a:p>
          <a:p>
            <a:pPr lvl="1"/>
            <a:r>
              <a:rPr lang="cs-CZ" dirty="0"/>
              <a:t>počáteční, koncový příkaz</a:t>
            </a:r>
          </a:p>
          <a:p>
            <a:pPr lvl="1"/>
            <a:r>
              <a:rPr lang="cs-CZ" dirty="0"/>
              <a:t>uzavírají mezi sebe formátovaný element</a:t>
            </a:r>
          </a:p>
          <a:p>
            <a:pPr lvl="1"/>
            <a:r>
              <a:rPr lang="cs-CZ" dirty="0"/>
              <a:t>vymezují oblast, na kterou se formátování vztahuje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cs-CZ" dirty="0"/>
              <a:t>&lt;b&gt;</a:t>
            </a:r>
            <a:r>
              <a:rPr lang="cs-CZ" b="1" dirty="0"/>
              <a:t>Tento text bude tučný</a:t>
            </a:r>
            <a:r>
              <a:rPr lang="cs-CZ" dirty="0"/>
              <a:t>&lt;/b&gt;a tento už ne.</a:t>
            </a:r>
            <a:endParaRPr lang="en-US" dirty="0"/>
          </a:p>
          <a:p>
            <a:pPr marL="457200" lvl="1" indent="0">
              <a:buNone/>
            </a:pPr>
            <a:endParaRPr lang="cs-CZ" dirty="0"/>
          </a:p>
          <a:p>
            <a:r>
              <a:rPr lang="cs-CZ" b="1" dirty="0"/>
              <a:t>Vnořování párových příkazů</a:t>
            </a:r>
          </a:p>
          <a:p>
            <a:pPr lvl="1"/>
            <a:r>
              <a:rPr lang="cs-CZ" dirty="0"/>
              <a:t>není dovoleno křížení (prohlížeče je však umožňují)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cs-CZ" dirty="0"/>
              <a:t>&lt;b&gt;</a:t>
            </a:r>
            <a:r>
              <a:rPr lang="cs-CZ" b="1" dirty="0"/>
              <a:t>Tento text bude tučný</a:t>
            </a:r>
            <a:r>
              <a:rPr lang="cs-CZ" dirty="0"/>
              <a:t>,</a:t>
            </a:r>
            <a:endParaRPr lang="en-US" dirty="0"/>
          </a:p>
          <a:p>
            <a:pPr marL="457200" lvl="1" indent="0">
              <a:buNone/>
            </a:pPr>
            <a:r>
              <a:rPr lang="cs-CZ" dirty="0"/>
              <a:t>&lt;u&gt;</a:t>
            </a:r>
            <a:r>
              <a:rPr lang="cs-CZ" b="1" u="sng" dirty="0"/>
              <a:t>tento tučný a podtržený</a:t>
            </a:r>
            <a:r>
              <a:rPr lang="cs-CZ" dirty="0"/>
              <a:t>&lt;/u&gt;</a:t>
            </a:r>
            <a:endParaRPr lang="en-US" dirty="0"/>
          </a:p>
          <a:p>
            <a:pPr marL="457200" lvl="1" indent="0">
              <a:buNone/>
            </a:pPr>
            <a:r>
              <a:rPr lang="cs-CZ" b="1" dirty="0"/>
              <a:t>tento zase jen tučný</a:t>
            </a:r>
            <a:r>
              <a:rPr lang="cs-CZ" dirty="0"/>
              <a:t>&lt;/b&gt;</a:t>
            </a:r>
            <a:r>
              <a:rPr lang="cs-CZ" b="1" dirty="0"/>
              <a:t> </a:t>
            </a:r>
            <a:endParaRPr lang="en-US" b="1" dirty="0"/>
          </a:p>
          <a:p>
            <a:pPr marL="457200" lvl="1" indent="0">
              <a:buNone/>
            </a:pPr>
            <a:r>
              <a:rPr lang="cs-CZ" dirty="0"/>
              <a:t>a tento obyčejný.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HTML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cs-CZ" b="1" dirty="0"/>
              <a:t>Nepárové příkazy</a:t>
            </a:r>
          </a:p>
          <a:p>
            <a:pPr lvl="1"/>
            <a:r>
              <a:rPr lang="cs-CZ" dirty="0"/>
              <a:t>neobsahují koncový příkaz</a:t>
            </a:r>
          </a:p>
          <a:p>
            <a:pPr lvl="1"/>
            <a:r>
              <a:rPr lang="cs-CZ" dirty="0"/>
              <a:t>vztahují se na celý dokument nebo na element, který je sám o sobě vymezen (obrázek, čára)</a:t>
            </a:r>
          </a:p>
          <a:p>
            <a:pPr marL="457200" lvl="1" indent="0">
              <a:buNone/>
            </a:pPr>
            <a:r>
              <a:rPr lang="cs-CZ" b="1" dirty="0"/>
              <a:t>&lt;br&gt;, &lt;hr&gt;, </a:t>
            </a:r>
            <a:endParaRPr lang="en-US" b="1" dirty="0"/>
          </a:p>
          <a:p>
            <a:pPr marL="457200" lvl="1" indent="0">
              <a:buNone/>
            </a:pPr>
            <a:r>
              <a:rPr lang="cs-CZ" b="1" dirty="0"/>
              <a:t>&lt;</a:t>
            </a:r>
            <a:r>
              <a:rPr lang="cs-CZ" b="1" dirty="0" err="1"/>
              <a:t>img</a:t>
            </a:r>
            <a:r>
              <a:rPr lang="cs-CZ" b="1" dirty="0"/>
              <a:t> </a:t>
            </a:r>
            <a:r>
              <a:rPr lang="cs-CZ" b="1" dirty="0" err="1"/>
              <a:t>src</a:t>
            </a:r>
            <a:r>
              <a:rPr lang="cs-CZ" b="1" dirty="0"/>
              <a:t>=„</a:t>
            </a:r>
            <a:r>
              <a:rPr lang="cs-CZ" b="1" dirty="0" err="1"/>
              <a:t>figures</a:t>
            </a:r>
            <a:r>
              <a:rPr lang="cs-CZ" b="1" dirty="0"/>
              <a:t>/kolo.jpg“ alt=„moje nové kolo“&gt;</a:t>
            </a:r>
          </a:p>
          <a:p>
            <a:pPr lvl="1"/>
            <a:endParaRPr lang="cs-CZ" b="1" dirty="0"/>
          </a:p>
          <a:p>
            <a:pPr marL="457200" lvl="1" indent="0">
              <a:buNone/>
            </a:pPr>
            <a:r>
              <a:rPr lang="pt-BR" sz="2400" dirty="0"/>
              <a:t>&lt;A HREF="http://www.odkaz.cz"&gt;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	</a:t>
            </a:r>
            <a:r>
              <a:rPr lang="pt-BR" sz="2400" dirty="0"/>
              <a:t>&lt;IMG SRC="obrazek</a:t>
            </a:r>
            <a:r>
              <a:rPr lang="pt-BR" sz="2400"/>
              <a:t>.gif" </a:t>
            </a:r>
            <a:r>
              <a:rPr lang="pt-BR" sz="2400" dirty="0"/>
              <a:t>BORDER="0"&gt;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pt-BR" sz="2400" dirty="0"/>
              <a:t>&lt;/A&gt;</a:t>
            </a:r>
            <a:endParaRPr lang="cs-CZ" sz="2400" dirty="0"/>
          </a:p>
          <a:p>
            <a:pPr lvl="1"/>
            <a:endParaRPr lang="cs-CZ" b="1" dirty="0"/>
          </a:p>
          <a:p>
            <a:endParaRPr lang="cs-CZ" b="1" dirty="0"/>
          </a:p>
          <a:p>
            <a:endParaRPr lang="cs-CZ" b="1" i="1" dirty="0"/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Obecná syntaxe jazyka HTML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cs-CZ" dirty="0"/>
              <a:t>u názvů příkazů nezáleží na velikosti písma (</a:t>
            </a:r>
            <a:r>
              <a:rPr lang="cs-CZ" b="1" dirty="0"/>
              <a:t>&lt;BODY&gt;, &lt;body&gt;,&lt;</a:t>
            </a:r>
            <a:r>
              <a:rPr lang="cs-CZ" b="1" dirty="0" err="1"/>
              <a:t>BoDy</a:t>
            </a:r>
            <a:r>
              <a:rPr lang="cs-CZ" b="1" dirty="0"/>
              <a:t>&gt;&lt;</a:t>
            </a:r>
            <a:r>
              <a:rPr lang="cs-CZ" b="1" dirty="0" err="1"/>
              <a:t>bOdY</a:t>
            </a:r>
            <a:r>
              <a:rPr lang="cs-CZ" b="1" dirty="0"/>
              <a:t>&gt;)</a:t>
            </a:r>
          </a:p>
          <a:p>
            <a:r>
              <a:rPr lang="pl-PL" dirty="0"/>
              <a:t>dvě a více mezer v kódu mají význam jako jedna mezera</a:t>
            </a:r>
          </a:p>
          <a:p>
            <a:r>
              <a:rPr lang="cs-CZ" dirty="0"/>
              <a:t>konec řádku v kódu není speciálně označen (mezera)</a:t>
            </a:r>
          </a:p>
          <a:p>
            <a:r>
              <a:rPr lang="cs-CZ" dirty="0"/>
              <a:t>parametry příkazu nemusí být v uvozovkách (kromě textu s mezerami)</a:t>
            </a:r>
          </a:p>
          <a:p>
            <a:endParaRPr lang="cs-CZ" b="1" dirty="0"/>
          </a:p>
          <a:p>
            <a:endParaRPr lang="cs-CZ" b="1" i="1" dirty="0"/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Obecná syntaxe jazyka HTML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cs-CZ" b="1" dirty="0"/>
              <a:t>HTML </a:t>
            </a:r>
            <a:r>
              <a:rPr lang="cs-CZ" b="1" i="1" dirty="0"/>
              <a:t>Komentáře</a:t>
            </a:r>
          </a:p>
          <a:p>
            <a:pPr lvl="1"/>
            <a:r>
              <a:rPr lang="cs-CZ" dirty="0"/>
              <a:t>text poznámky se vkládá mezi značky </a:t>
            </a:r>
            <a:r>
              <a:rPr lang="cs-CZ" b="1" dirty="0"/>
              <a:t>&lt;!--a--&gt;</a:t>
            </a:r>
          </a:p>
          <a:p>
            <a:pPr lvl="1"/>
            <a:r>
              <a:rPr lang="cs-CZ" dirty="0"/>
              <a:t>ignorovány prohlížečem</a:t>
            </a:r>
          </a:p>
          <a:p>
            <a:pPr lvl="1"/>
            <a:r>
              <a:rPr lang="cs-CZ" dirty="0"/>
              <a:t>může obsahovat více řádků</a:t>
            </a:r>
          </a:p>
          <a:p>
            <a:endParaRPr lang="cs-CZ" b="1" dirty="0"/>
          </a:p>
          <a:p>
            <a:endParaRPr lang="cs-CZ" b="1" i="1" dirty="0"/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Reakce prohlížeče na chyby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pPr lvl="1"/>
            <a:r>
              <a:rPr lang="cs-CZ" dirty="0"/>
              <a:t>SGML tvrdí, že neznámý </a:t>
            </a:r>
            <a:r>
              <a:rPr lang="cs-CZ" dirty="0" err="1"/>
              <a:t>tag</a:t>
            </a:r>
            <a:r>
              <a:rPr lang="cs-CZ" dirty="0"/>
              <a:t> je prohlížečem ignorován a jiné druhy chyb by se měl prohlížeč snažit zobrazit. Nezobrazení SGML dokumentu je zapříčiněno větší chybou.</a:t>
            </a:r>
          </a:p>
        </p:txBody>
      </p:sp>
    </p:spTree>
    <p:extLst>
      <p:ext uri="{BB962C8B-B14F-4D97-AF65-F5344CB8AC3E}">
        <p14:creationId xmlns:p14="http://schemas.microsoft.com/office/powerpoint/2010/main" val="2044421001"/>
      </p:ext>
    </p:extLst>
  </p:cSld>
  <p:clrMapOvr>
    <a:masterClrMapping/>
  </p:clrMapOvr>
  <p:transition spd="slow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Struktura HTML dokumentu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Dokument ohraničen párovým příkazem </a:t>
            </a:r>
            <a:r>
              <a:rPr lang="cs-CZ" b="1" dirty="0"/>
              <a:t>&lt;</a:t>
            </a:r>
            <a:r>
              <a:rPr lang="cs-CZ" b="1" dirty="0" err="1"/>
              <a:t>html</a:t>
            </a:r>
            <a:r>
              <a:rPr lang="cs-CZ" b="1" dirty="0"/>
              <a:t>&gt;</a:t>
            </a:r>
          </a:p>
          <a:p>
            <a:r>
              <a:rPr lang="cs-CZ" b="1" dirty="0"/>
              <a:t>1. Specifikace DTD (</a:t>
            </a:r>
            <a:r>
              <a:rPr lang="cs-CZ" b="1" dirty="0" err="1"/>
              <a:t>Document</a:t>
            </a:r>
            <a:r>
              <a:rPr lang="cs-CZ" b="1" dirty="0"/>
              <a:t> Type </a:t>
            </a:r>
            <a:r>
              <a:rPr lang="cs-CZ" b="1" dirty="0" err="1"/>
              <a:t>Definition</a:t>
            </a:r>
            <a:r>
              <a:rPr lang="cs-CZ" b="1" dirty="0"/>
              <a:t>)</a:t>
            </a:r>
          </a:p>
          <a:p>
            <a:pPr lvl="1"/>
            <a:r>
              <a:rPr lang="pl-PL" dirty="0"/>
              <a:t>definice použité verze jazyka dokumentu</a:t>
            </a:r>
          </a:p>
          <a:p>
            <a:r>
              <a:rPr lang="cs-CZ" b="1" dirty="0"/>
              <a:t>2. Hlavička dokumentu</a:t>
            </a:r>
          </a:p>
          <a:p>
            <a:pPr lvl="1"/>
            <a:r>
              <a:rPr lang="cs-CZ" dirty="0"/>
              <a:t>ohraničena párovým příkazem </a:t>
            </a:r>
            <a:r>
              <a:rPr lang="cs-CZ" b="1" dirty="0"/>
              <a:t>&lt;</a:t>
            </a:r>
            <a:r>
              <a:rPr lang="cs-CZ" b="1" dirty="0" err="1"/>
              <a:t>head</a:t>
            </a:r>
            <a:r>
              <a:rPr lang="cs-CZ" b="1" dirty="0"/>
              <a:t>&gt;</a:t>
            </a:r>
          </a:p>
          <a:p>
            <a:pPr lvl="1"/>
            <a:r>
              <a:rPr lang="cs-CZ" dirty="0"/>
              <a:t>definiční část dokumentu</a:t>
            </a:r>
          </a:p>
          <a:p>
            <a:pPr lvl="1"/>
            <a:r>
              <a:rPr lang="cs-CZ" dirty="0"/>
              <a:t>informace o obsahu dokumentu (název, klíčová slova)</a:t>
            </a:r>
          </a:p>
          <a:p>
            <a:pPr lvl="1"/>
            <a:r>
              <a:rPr lang="cs-CZ" dirty="0"/>
              <a:t>parametry pro prohlížeče, vyhledávací stroje atd.</a:t>
            </a:r>
          </a:p>
          <a:p>
            <a:r>
              <a:rPr lang="cs-CZ" b="1" dirty="0"/>
              <a:t>3. Tělo dokumentu</a:t>
            </a:r>
          </a:p>
          <a:p>
            <a:pPr lvl="1"/>
            <a:r>
              <a:rPr lang="cs-CZ" dirty="0"/>
              <a:t>ohraničeno párovým příkazem </a:t>
            </a:r>
            <a:r>
              <a:rPr lang="cs-CZ" b="1" dirty="0"/>
              <a:t>&lt;body&gt;</a:t>
            </a:r>
          </a:p>
          <a:p>
            <a:pPr lvl="1"/>
            <a:r>
              <a:rPr lang="cs-CZ" dirty="0"/>
              <a:t>obsah dokumentu</a:t>
            </a:r>
          </a:p>
          <a:p>
            <a:endParaRPr lang="cs-CZ" b="1" dirty="0"/>
          </a:p>
          <a:p>
            <a:endParaRPr lang="cs-CZ" b="1" i="1" dirty="0"/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dokumentu v HTML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dirty="0"/>
              <a:t>&lt;!</a:t>
            </a:r>
            <a:r>
              <a:rPr lang="cs-CZ" dirty="0" err="1"/>
              <a:t>doctype</a:t>
            </a:r>
            <a:r>
              <a:rPr lang="cs-CZ" dirty="0"/>
              <a:t> </a:t>
            </a:r>
            <a:r>
              <a:rPr lang="cs-CZ" dirty="0" err="1"/>
              <a:t>html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&lt;</a:t>
            </a:r>
            <a:r>
              <a:rPr lang="cs-CZ" dirty="0" err="1"/>
              <a:t>html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   &lt;!-- toto je komentář --&gt;</a:t>
            </a:r>
          </a:p>
          <a:p>
            <a:pPr>
              <a:buNone/>
            </a:pPr>
            <a:r>
              <a:rPr lang="cs-CZ" dirty="0"/>
              <a:t>   &lt;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      &lt;meta </a:t>
            </a:r>
            <a:r>
              <a:rPr lang="cs-CZ" dirty="0" err="1"/>
              <a:t>charset</a:t>
            </a:r>
            <a:r>
              <a:rPr lang="cs-CZ" dirty="0"/>
              <a:t>="kódování"&gt;</a:t>
            </a:r>
          </a:p>
          <a:p>
            <a:pPr>
              <a:buNone/>
            </a:pPr>
            <a:r>
              <a:rPr lang="cs-CZ" dirty="0"/>
              <a:t>      &lt;</a:t>
            </a:r>
            <a:r>
              <a:rPr lang="cs-CZ" dirty="0" err="1"/>
              <a:t>title</a:t>
            </a:r>
            <a:r>
              <a:rPr lang="cs-CZ" dirty="0"/>
              <a:t>&gt;Titulek stránky&lt;/</a:t>
            </a:r>
            <a:r>
              <a:rPr lang="cs-CZ" dirty="0" err="1"/>
              <a:t>title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   &lt;/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   &lt;!-- tělo dokumentu --&gt;</a:t>
            </a:r>
          </a:p>
          <a:p>
            <a:pPr>
              <a:buNone/>
            </a:pPr>
            <a:r>
              <a:rPr lang="cs-CZ" dirty="0"/>
              <a:t>   &lt;body&gt;</a:t>
            </a:r>
          </a:p>
          <a:p>
            <a:pPr>
              <a:buNone/>
            </a:pPr>
            <a:r>
              <a:rPr lang="cs-CZ" dirty="0"/>
              <a:t>      &lt;h1&gt;Nadpis stránky&lt;/h1&gt;</a:t>
            </a:r>
          </a:p>
          <a:p>
            <a:pPr>
              <a:buNone/>
            </a:pPr>
            <a:r>
              <a:rPr lang="cs-CZ" dirty="0"/>
              <a:t>      &lt;p&gt;Toto je tělo dokumentu&lt;/p&gt;</a:t>
            </a:r>
          </a:p>
          <a:p>
            <a:pPr>
              <a:buNone/>
            </a:pPr>
            <a:r>
              <a:rPr lang="cs-CZ" dirty="0"/>
              <a:t>   &lt;/body&gt;</a:t>
            </a:r>
          </a:p>
          <a:p>
            <a:pPr>
              <a:buNone/>
            </a:pPr>
            <a:r>
              <a:rPr lang="cs-CZ" dirty="0"/>
              <a:t>&lt;/</a:t>
            </a:r>
            <a:r>
              <a:rPr lang="cs-CZ" dirty="0" err="1"/>
              <a:t>html</a:t>
            </a:r>
            <a:r>
              <a:rPr lang="cs-CZ" dirty="0"/>
              <a:t>&gt;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58252" b="46289"/>
          <a:stretch>
            <a:fillRect/>
          </a:stretch>
        </p:blipFill>
        <p:spPr bwMode="auto">
          <a:xfrm>
            <a:off x="5072066" y="1714488"/>
            <a:ext cx="4071934" cy="3929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Přímá spojovací šipka 5"/>
          <p:cNvCxnSpPr/>
          <p:nvPr/>
        </p:nvCxnSpPr>
        <p:spPr>
          <a:xfrm flipV="1">
            <a:off x="2411760" y="1844824"/>
            <a:ext cx="4786346" cy="12961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 flipV="1">
            <a:off x="2339752" y="2786058"/>
            <a:ext cx="2803752" cy="16510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 flipV="1">
            <a:off x="3275856" y="3214686"/>
            <a:ext cx="2796342" cy="15104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HTML značky</a:t>
            </a:r>
            <a:r>
              <a:rPr lang="en-US" dirty="0"/>
              <a:t>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261587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&lt;b&gt;&lt;u&gt;&lt;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&gt; </a:t>
            </a:r>
            <a:r>
              <a:rPr lang="en-US" dirty="0"/>
              <a:t>- </a:t>
            </a:r>
            <a:r>
              <a:rPr lang="en-US" b="1" dirty="0"/>
              <a:t>bold</a:t>
            </a:r>
            <a:r>
              <a:rPr lang="en-US" dirty="0"/>
              <a:t>, </a:t>
            </a:r>
            <a:r>
              <a:rPr lang="en-US" u="sng" dirty="0"/>
              <a:t>underlined</a:t>
            </a:r>
            <a:r>
              <a:rPr lang="en-US" dirty="0"/>
              <a:t>, </a:t>
            </a:r>
            <a:r>
              <a:rPr lang="en-US" i="1" dirty="0"/>
              <a:t>italic</a:t>
            </a:r>
          </a:p>
          <a:p>
            <a:r>
              <a:rPr lang="en-US" dirty="0">
                <a:solidFill>
                  <a:srgbClr val="0070C0"/>
                </a:solidFill>
              </a:rPr>
              <a:t>&lt;span&gt;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/>
              <a:t>- úsek textu</a:t>
            </a:r>
          </a:p>
          <a:p>
            <a:r>
              <a:rPr lang="en-US" dirty="0">
                <a:solidFill>
                  <a:srgbClr val="0070C0"/>
                </a:solidFill>
              </a:rPr>
              <a:t>&lt;div&gt;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/>
              <a:t>- oddíl</a:t>
            </a:r>
          </a:p>
          <a:p>
            <a:r>
              <a:rPr lang="en-US" dirty="0">
                <a:solidFill>
                  <a:srgbClr val="0070C0"/>
                </a:solidFill>
              </a:rPr>
              <a:t>&lt;p&gt; </a:t>
            </a:r>
            <a:r>
              <a:rPr lang="cs-CZ" dirty="0"/>
              <a:t>- nový odstavec</a:t>
            </a:r>
          </a:p>
          <a:p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br</a:t>
            </a:r>
            <a:r>
              <a:rPr lang="en-US" dirty="0">
                <a:solidFill>
                  <a:srgbClr val="0070C0"/>
                </a:solidFill>
              </a:rPr>
              <a:t>&gt; </a:t>
            </a:r>
            <a:r>
              <a:rPr lang="en-US" dirty="0"/>
              <a:t>- </a:t>
            </a:r>
            <a:r>
              <a:rPr lang="cs-CZ" dirty="0"/>
              <a:t>řádkový zlom</a:t>
            </a:r>
          </a:p>
          <a:p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cs-CZ" dirty="0">
                <a:solidFill>
                  <a:srgbClr val="0070C0"/>
                </a:solidFill>
              </a:rPr>
              <a:t>table</a:t>
            </a:r>
            <a:r>
              <a:rPr lang="en-US" dirty="0">
                <a:solidFill>
                  <a:srgbClr val="0070C0"/>
                </a:solidFill>
              </a:rPr>
              <a:t>&gt; </a:t>
            </a:r>
            <a:r>
              <a:rPr lang="en-US" dirty="0"/>
              <a:t>- </a:t>
            </a:r>
            <a:r>
              <a:rPr lang="cs-CZ" dirty="0"/>
              <a:t>tabulka</a:t>
            </a:r>
          </a:p>
          <a:p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cs-CZ" dirty="0">
                <a:solidFill>
                  <a:srgbClr val="0070C0"/>
                </a:solidFill>
              </a:rPr>
              <a:t>a</a:t>
            </a:r>
            <a:r>
              <a:rPr lang="en-US" dirty="0">
                <a:solidFill>
                  <a:srgbClr val="0070C0"/>
                </a:solidFill>
              </a:rPr>
              <a:t>&gt; </a:t>
            </a:r>
            <a:r>
              <a:rPr lang="en-US" dirty="0"/>
              <a:t>- </a:t>
            </a:r>
            <a:r>
              <a:rPr lang="cs-CZ" dirty="0"/>
              <a:t>odkaz</a:t>
            </a:r>
          </a:p>
          <a:p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cs-CZ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&gt; </a:t>
            </a:r>
            <a:r>
              <a:rPr lang="en-US" dirty="0"/>
              <a:t>- </a:t>
            </a:r>
            <a:r>
              <a:rPr lang="cs-CZ" dirty="0"/>
              <a:t>obrázek</a:t>
            </a:r>
          </a:p>
          <a:p>
            <a:endParaRPr lang="cs-CZ" dirty="0"/>
          </a:p>
          <a:p>
            <a:r>
              <a:rPr lang="en-US" dirty="0"/>
              <a:t>&lt;</a:t>
            </a:r>
            <a:r>
              <a:rPr lang="en-US" dirty="0" err="1"/>
              <a:t>ol</a:t>
            </a:r>
            <a:r>
              <a:rPr lang="en-US" dirty="0"/>
              <a:t>&gt;&lt;</a:t>
            </a:r>
            <a:r>
              <a:rPr lang="en-US" dirty="0" err="1"/>
              <a:t>ul</a:t>
            </a:r>
            <a:r>
              <a:rPr lang="en-US" dirty="0"/>
              <a:t>&gt;&lt;li&gt; - </a:t>
            </a:r>
            <a:r>
              <a:rPr lang="en-US" dirty="0" err="1"/>
              <a:t>seznamy</a:t>
            </a:r>
            <a:endParaRPr dirty="0"/>
          </a:p>
          <a:p>
            <a:endParaRPr dirty="0"/>
          </a:p>
          <a:p>
            <a:r>
              <a:rPr lang="cs-CZ" dirty="0"/>
              <a:t>M</a:t>
            </a:r>
            <a:r>
              <a:rPr dirty="0"/>
              <a:t>odré značky: nazpaměť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se dozvím další značky? </a:t>
            </a:r>
            <a:br>
              <a:rPr lang="cs-CZ" dirty="0"/>
            </a:br>
            <a:r>
              <a:rPr lang="cs-CZ" dirty="0"/>
              <a:t>A kde si to můžu vyzkoušet?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14495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Česky:</a:t>
            </a:r>
          </a:p>
          <a:p>
            <a:r>
              <a:rPr lang="cs-CZ" dirty="0">
                <a:hlinkClick r:id="rId2"/>
              </a:rPr>
              <a:t>jakpsatweb.cz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Anglicky:</a:t>
            </a:r>
          </a:p>
          <a:p>
            <a:r>
              <a:rPr lang="cs-CZ" dirty="0">
                <a:hlinkClick r:id="rId3"/>
              </a:rPr>
              <a:t>w3schools.com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 err="1"/>
              <a:t>Např</a:t>
            </a:r>
            <a:r>
              <a:rPr lang="cs-CZ" dirty="0"/>
              <a:t>: (značka &lt;table&gt;):</a:t>
            </a:r>
          </a:p>
          <a:p>
            <a:pPr marL="0" indent="0">
              <a:buNone/>
            </a:pPr>
            <a:r>
              <a:rPr lang="cs-CZ" dirty="0">
                <a:hlinkClick r:id="rId4"/>
              </a:rPr>
              <a:t>http://www.w3schools.com/html/html_tables.asp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Zkusit značky z předchozího slajdu (div a </a:t>
            </a:r>
            <a:r>
              <a:rPr lang="cs-CZ" dirty="0" err="1"/>
              <a:t>span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90486905"/>
      </p:ext>
    </p:extLst>
  </p:cSld>
  <p:clrMapOvr>
    <a:masterClrMapping/>
  </p:clrMapOvr>
  <p:transition spd="slow"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err="1"/>
              <a:t>zna</a:t>
            </a:r>
            <a:r>
              <a:rPr lang="cs-CZ" dirty="0" err="1"/>
              <a:t>čky</a:t>
            </a:r>
            <a:r>
              <a:rPr lang="cs-CZ" dirty="0"/>
              <a:t> 2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114932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&lt;a </a:t>
            </a:r>
            <a:r>
              <a:rPr lang="cs-CZ" sz="2400" dirty="0" err="1">
                <a:solidFill>
                  <a:srgbClr val="0070C0"/>
                </a:solidFill>
              </a:rPr>
              <a:t>href</a:t>
            </a:r>
            <a:r>
              <a:rPr lang="cs-CZ" sz="2400" dirty="0">
                <a:solidFill>
                  <a:srgbClr val="0070C0"/>
                </a:solidFill>
              </a:rPr>
              <a:t>="http://www.seznam.</a:t>
            </a:r>
            <a:r>
              <a:rPr lang="cs-CZ" sz="2400" dirty="0" err="1">
                <a:solidFill>
                  <a:srgbClr val="0070C0"/>
                </a:solidFill>
              </a:rPr>
              <a:t>cz</a:t>
            </a:r>
            <a:r>
              <a:rPr lang="cs-CZ" sz="2400" dirty="0">
                <a:solidFill>
                  <a:srgbClr val="0070C0"/>
                </a:solidFill>
              </a:rPr>
              <a:t>"&gt;Portál Seznam&lt;/a&gt;</a:t>
            </a:r>
            <a:br>
              <a:rPr lang="cs-CZ" sz="2400" dirty="0">
                <a:solidFill>
                  <a:srgbClr val="0070C0"/>
                </a:solidFill>
              </a:rPr>
            </a:br>
            <a:endParaRPr lang="cs-CZ" sz="24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&lt;</a:t>
            </a:r>
            <a:r>
              <a:rPr lang="cs-CZ" sz="2400" dirty="0" err="1">
                <a:solidFill>
                  <a:srgbClr val="0070C0"/>
                </a:solidFill>
              </a:rPr>
              <a:t>img</a:t>
            </a:r>
            <a:r>
              <a:rPr lang="cs-CZ" sz="2400" dirty="0">
                <a:solidFill>
                  <a:srgbClr val="0070C0"/>
                </a:solidFill>
              </a:rPr>
              <a:t> </a:t>
            </a:r>
            <a:r>
              <a:rPr lang="cs-CZ" sz="2400" dirty="0" err="1">
                <a:solidFill>
                  <a:srgbClr val="0070C0"/>
                </a:solidFill>
              </a:rPr>
              <a:t>src</a:t>
            </a:r>
            <a:r>
              <a:rPr lang="cs-CZ" sz="2400" dirty="0">
                <a:solidFill>
                  <a:srgbClr val="0070C0"/>
                </a:solidFill>
              </a:rPr>
              <a:t>="http://www.</a:t>
            </a:r>
            <a:r>
              <a:rPr lang="cs-CZ" sz="2400" dirty="0" err="1">
                <a:solidFill>
                  <a:srgbClr val="0070C0"/>
                </a:solidFill>
              </a:rPr>
              <a:t>jakpsatweb.cz</a:t>
            </a:r>
            <a:r>
              <a:rPr lang="cs-CZ" sz="2400" dirty="0">
                <a:solidFill>
                  <a:srgbClr val="0070C0"/>
                </a:solidFill>
              </a:rPr>
              <a:t>/</a:t>
            </a:r>
            <a:r>
              <a:rPr lang="cs-CZ" sz="2400" dirty="0" err="1">
                <a:solidFill>
                  <a:srgbClr val="0070C0"/>
                </a:solidFill>
              </a:rPr>
              <a:t>images</a:t>
            </a:r>
            <a:r>
              <a:rPr lang="cs-CZ" sz="2400" dirty="0">
                <a:solidFill>
                  <a:srgbClr val="0070C0"/>
                </a:solidFill>
              </a:rPr>
              <a:t>/</a:t>
            </a:r>
            <a:r>
              <a:rPr lang="cs-CZ" sz="2400" dirty="0" err="1">
                <a:solidFill>
                  <a:srgbClr val="0070C0"/>
                </a:solidFill>
              </a:rPr>
              <a:t>jakpw.gif</a:t>
            </a:r>
            <a:r>
              <a:rPr lang="cs-CZ" sz="2400" dirty="0">
                <a:solidFill>
                  <a:srgbClr val="0070C0"/>
                </a:solidFill>
              </a:rPr>
              <a:t>" alt="Jak psát web"&gt;</a:t>
            </a:r>
            <a:br>
              <a:rPr lang="cs-CZ" sz="2400" dirty="0">
                <a:solidFill>
                  <a:srgbClr val="0070C0"/>
                </a:solidFill>
              </a:rPr>
            </a:br>
            <a:endParaRPr lang="cs-CZ" sz="24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&lt;table&gt;</a:t>
            </a: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&lt;</a:t>
            </a:r>
            <a:r>
              <a:rPr lang="cs-CZ" sz="2400" dirty="0" err="1">
                <a:solidFill>
                  <a:srgbClr val="0070C0"/>
                </a:solidFill>
              </a:rPr>
              <a:t>tr</a:t>
            </a:r>
            <a:r>
              <a:rPr lang="cs-CZ" sz="2400" dirty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	&lt;</a:t>
            </a:r>
            <a:r>
              <a:rPr lang="cs-CZ" sz="2400" dirty="0" err="1">
                <a:solidFill>
                  <a:srgbClr val="0070C0"/>
                </a:solidFill>
              </a:rPr>
              <a:t>td</a:t>
            </a:r>
            <a:r>
              <a:rPr lang="cs-CZ" sz="2400" dirty="0">
                <a:solidFill>
                  <a:srgbClr val="0070C0"/>
                </a:solidFill>
              </a:rPr>
              <a:t>&gt;horní levá buňka&lt;/</a:t>
            </a:r>
            <a:r>
              <a:rPr lang="cs-CZ" sz="2400" dirty="0" err="1">
                <a:solidFill>
                  <a:srgbClr val="0070C0"/>
                </a:solidFill>
              </a:rPr>
              <a:t>td</a:t>
            </a:r>
            <a:r>
              <a:rPr lang="cs-CZ" sz="2400" dirty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	&lt;</a:t>
            </a:r>
            <a:r>
              <a:rPr lang="cs-CZ" sz="2400" dirty="0" err="1">
                <a:solidFill>
                  <a:srgbClr val="0070C0"/>
                </a:solidFill>
              </a:rPr>
              <a:t>td</a:t>
            </a:r>
            <a:r>
              <a:rPr lang="cs-CZ" sz="2400" dirty="0">
                <a:solidFill>
                  <a:srgbClr val="0070C0"/>
                </a:solidFill>
              </a:rPr>
              <a:t>&gt;horní pravá&lt;/</a:t>
            </a:r>
            <a:r>
              <a:rPr lang="cs-CZ" sz="2400" dirty="0" err="1">
                <a:solidFill>
                  <a:srgbClr val="0070C0"/>
                </a:solidFill>
              </a:rPr>
              <a:t>td</a:t>
            </a:r>
            <a:r>
              <a:rPr lang="cs-CZ" sz="2400" dirty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&lt;/</a:t>
            </a:r>
            <a:r>
              <a:rPr lang="cs-CZ" sz="2400" dirty="0" err="1">
                <a:solidFill>
                  <a:srgbClr val="0070C0"/>
                </a:solidFill>
              </a:rPr>
              <a:t>tr</a:t>
            </a:r>
            <a:r>
              <a:rPr lang="cs-CZ" sz="2400" dirty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&lt;</a:t>
            </a:r>
            <a:r>
              <a:rPr lang="cs-CZ" sz="2400" dirty="0" err="1">
                <a:solidFill>
                  <a:srgbClr val="0070C0"/>
                </a:solidFill>
              </a:rPr>
              <a:t>tr</a:t>
            </a:r>
            <a:r>
              <a:rPr lang="cs-CZ" sz="2400" dirty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	&lt;</a:t>
            </a:r>
            <a:r>
              <a:rPr lang="cs-CZ" sz="2400" dirty="0" err="1">
                <a:solidFill>
                  <a:srgbClr val="0070C0"/>
                </a:solidFill>
              </a:rPr>
              <a:t>td</a:t>
            </a:r>
            <a:r>
              <a:rPr lang="cs-CZ" sz="2400" dirty="0">
                <a:solidFill>
                  <a:srgbClr val="0070C0"/>
                </a:solidFill>
              </a:rPr>
              <a:t>&gt;dolní levá&lt;/</a:t>
            </a:r>
            <a:r>
              <a:rPr lang="cs-CZ" sz="2400" dirty="0" err="1">
                <a:solidFill>
                  <a:srgbClr val="0070C0"/>
                </a:solidFill>
              </a:rPr>
              <a:t>td</a:t>
            </a:r>
            <a:r>
              <a:rPr lang="cs-CZ" sz="2400" dirty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	&lt;</a:t>
            </a:r>
            <a:r>
              <a:rPr lang="cs-CZ" sz="2400" dirty="0" err="1">
                <a:solidFill>
                  <a:srgbClr val="0070C0"/>
                </a:solidFill>
              </a:rPr>
              <a:t>td</a:t>
            </a:r>
            <a:r>
              <a:rPr lang="cs-CZ" sz="2400" dirty="0">
                <a:solidFill>
                  <a:srgbClr val="0070C0"/>
                </a:solidFill>
              </a:rPr>
              <a:t>&gt;dolní pravá&lt;/</a:t>
            </a:r>
            <a:r>
              <a:rPr lang="cs-CZ" sz="2400" dirty="0" err="1">
                <a:solidFill>
                  <a:srgbClr val="0070C0"/>
                </a:solidFill>
              </a:rPr>
              <a:t>td</a:t>
            </a:r>
            <a:r>
              <a:rPr lang="cs-CZ" sz="2400" dirty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&lt;/</a:t>
            </a:r>
            <a:r>
              <a:rPr lang="cs-CZ" sz="2400" dirty="0" err="1">
                <a:solidFill>
                  <a:srgbClr val="0070C0"/>
                </a:solidFill>
              </a:rPr>
              <a:t>tr</a:t>
            </a:r>
            <a:r>
              <a:rPr lang="cs-CZ" sz="2400" dirty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cs-CZ" sz="2400" dirty="0">
                <a:solidFill>
                  <a:srgbClr val="0070C0"/>
                </a:solidFill>
              </a:rPr>
              <a:t>&lt;/table&gt;</a:t>
            </a:r>
          </a:p>
          <a:p>
            <a:endParaRPr lang="cs-CZ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 l="195" t="8008" r="79297" b="65625"/>
          <a:stretch>
            <a:fillRect/>
          </a:stretch>
        </p:blipFill>
        <p:spPr bwMode="auto">
          <a:xfrm>
            <a:off x="5643569" y="1714488"/>
            <a:ext cx="3407857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Přímá spojovací šipka 6"/>
          <p:cNvCxnSpPr/>
          <p:nvPr/>
        </p:nvCxnSpPr>
        <p:spPr>
          <a:xfrm>
            <a:off x="4499992" y="1772816"/>
            <a:ext cx="1215016" cy="1559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 flipV="1">
            <a:off x="1285852" y="2420888"/>
            <a:ext cx="4798316" cy="79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>
            <a:off x="1331640" y="3284984"/>
            <a:ext cx="439248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Prostředí portálů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525780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Internet</a:t>
            </a:r>
          </a:p>
          <a:p>
            <a:pPr lvl="1"/>
            <a:r>
              <a:rPr lang="cs-CZ" dirty="0"/>
              <a:t>Celosvětový systém navzájem propojených počítačových sítí</a:t>
            </a:r>
          </a:p>
          <a:p>
            <a:pPr lvl="1"/>
            <a:r>
              <a:rPr lang="cs-CZ" dirty="0"/>
              <a:t>Služby</a:t>
            </a:r>
          </a:p>
          <a:p>
            <a:pPr lvl="2"/>
            <a:r>
              <a:rPr lang="cs-CZ" dirty="0"/>
              <a:t>WWW</a:t>
            </a:r>
          </a:p>
          <a:p>
            <a:pPr lvl="2"/>
            <a:r>
              <a:rPr lang="cs-CZ" dirty="0"/>
              <a:t>E-mail</a:t>
            </a:r>
          </a:p>
          <a:p>
            <a:pPr lvl="2"/>
            <a:r>
              <a:rPr lang="cs-CZ" dirty="0"/>
              <a:t>FTP</a:t>
            </a:r>
          </a:p>
          <a:p>
            <a:pPr lvl="2"/>
            <a:r>
              <a:rPr lang="cs-CZ" dirty="0" err="1"/>
              <a:t>VoIP</a:t>
            </a:r>
            <a:endParaRPr lang="cs-CZ" dirty="0"/>
          </a:p>
          <a:p>
            <a:pPr lvl="2"/>
            <a:r>
              <a:rPr lang="cs-CZ" dirty="0"/>
              <a:t>Instant </a:t>
            </a:r>
            <a:r>
              <a:rPr lang="cs-CZ" dirty="0" err="1"/>
              <a:t>messaging</a:t>
            </a:r>
            <a:endParaRPr lang="cs-CZ" dirty="0"/>
          </a:p>
          <a:p>
            <a:pPr lvl="2"/>
            <a:r>
              <a:rPr lang="cs-CZ" dirty="0"/>
              <a:t>DNS – domény</a:t>
            </a:r>
          </a:p>
          <a:p>
            <a:pPr lvl="2"/>
            <a:r>
              <a:rPr lang="cs-CZ" dirty="0"/>
              <a:t>Sdílení souborů</a:t>
            </a:r>
          </a:p>
          <a:p>
            <a:pPr lvl="2"/>
            <a:r>
              <a:rPr lang="cs-CZ" dirty="0"/>
              <a:t>Připojení ke vzdálenému počítači</a:t>
            </a:r>
          </a:p>
          <a:p>
            <a:pPr lvl="2"/>
            <a:r>
              <a:rPr lang="cs-CZ" dirty="0" err="1"/>
              <a:t>Cloud</a:t>
            </a:r>
            <a:endParaRPr lang="cs-CZ" dirty="0"/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HTML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Vytvořte HTML kód, který vygeneruje stránku dle obrázku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t="7812" r="72168" b="69727"/>
          <a:stretch>
            <a:fillRect/>
          </a:stretch>
        </p:blipFill>
        <p:spPr bwMode="auto">
          <a:xfrm>
            <a:off x="1785918" y="1500174"/>
            <a:ext cx="5665277" cy="329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747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Jazyky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HTML (</a:t>
            </a:r>
            <a:r>
              <a:rPr lang="cs-CZ" dirty="0" err="1"/>
              <a:t>HyperText</a:t>
            </a:r>
            <a:r>
              <a:rPr lang="cs-CZ" dirty="0"/>
              <a:t> </a:t>
            </a:r>
            <a:r>
              <a:rPr lang="cs-CZ" dirty="0" err="1"/>
              <a:t>Markup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Značkovací jazyk pro hypertext</a:t>
            </a:r>
          </a:p>
          <a:p>
            <a:pPr lvl="1"/>
            <a:r>
              <a:rPr lang="cs-CZ" dirty="0"/>
              <a:t>Od roku 2007 se opět vyvíjí</a:t>
            </a:r>
          </a:p>
          <a:p>
            <a:pPr lvl="1"/>
            <a:r>
              <a:rPr lang="cs-CZ" dirty="0"/>
              <a:t>Dokončuje se specifikace verze 5 (navrhována konsorciem firem W3C)</a:t>
            </a:r>
          </a:p>
          <a:p>
            <a:r>
              <a:rPr lang="cs-CZ" dirty="0"/>
              <a:t>XHTML (</a:t>
            </a:r>
            <a:r>
              <a:rPr lang="cs-CZ" dirty="0" err="1"/>
              <a:t>Extensible</a:t>
            </a:r>
            <a:r>
              <a:rPr lang="cs-CZ" i="1" dirty="0"/>
              <a:t> </a:t>
            </a:r>
            <a:r>
              <a:rPr lang="cs-CZ" dirty="0"/>
              <a:t>Hypertext </a:t>
            </a:r>
            <a:r>
              <a:rPr lang="cs-CZ" dirty="0" err="1"/>
              <a:t>Markup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 )</a:t>
            </a:r>
          </a:p>
          <a:p>
            <a:pPr lvl="1"/>
            <a:r>
              <a:rPr lang="cs-CZ" dirty="0"/>
              <a:t>značkovací jazyk pro tvorbu hypertextových dokumentů v prostředí WWW vyvinutý W3C (mezinárodní konsorcium, jehož členové společně s veřejností vyvíjejí webové standardy pro </a:t>
            </a:r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Wide</a:t>
            </a:r>
            <a:r>
              <a:rPr lang="cs-CZ" dirty="0"/>
              <a:t> Web)</a:t>
            </a:r>
          </a:p>
          <a:p>
            <a:pPr lvl="1"/>
            <a:r>
              <a:rPr lang="cs-CZ" dirty="0"/>
              <a:t>Vývoj XHTML 2.0 – </a:t>
            </a:r>
            <a:r>
              <a:rPr lang="cs-CZ" b="1" dirty="0"/>
              <a:t>slepá větev</a:t>
            </a:r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Jazyky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cs-CZ" dirty="0"/>
              <a:t>CSS (</a:t>
            </a:r>
            <a:r>
              <a:rPr lang="cs-CZ" i="1" dirty="0" err="1"/>
              <a:t>Cascading</a:t>
            </a:r>
            <a:r>
              <a:rPr lang="cs-CZ" i="1" dirty="0"/>
              <a:t> Style </a:t>
            </a:r>
            <a:r>
              <a:rPr lang="cs-CZ" i="1" dirty="0" err="1"/>
              <a:t>Sheets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Jazyk pro popis způsobu zobrazení stránek napsaných v jazycích HTML, XHTML nebo WML (</a:t>
            </a:r>
            <a:r>
              <a:rPr lang="cs-CZ" dirty="0" err="1"/>
              <a:t>Wireless</a:t>
            </a:r>
            <a:r>
              <a:rPr lang="cs-CZ" dirty="0"/>
              <a:t> </a:t>
            </a:r>
            <a:r>
              <a:rPr lang="cs-CZ" dirty="0" err="1"/>
              <a:t>MarkUp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)</a:t>
            </a:r>
          </a:p>
          <a:p>
            <a:pPr lvl="1"/>
            <a:r>
              <a:rPr lang="cs-CZ"/>
              <a:t>Aktuálním </a:t>
            </a:r>
            <a:r>
              <a:rPr lang="cs-CZ" dirty="0"/>
              <a:t>standardem je </a:t>
            </a:r>
            <a:r>
              <a:rPr lang="pt-BR" dirty="0"/>
              <a:t>verz</a:t>
            </a:r>
            <a:r>
              <a:rPr lang="cs-CZ" dirty="0"/>
              <a:t>e</a:t>
            </a:r>
            <a:r>
              <a:rPr lang="pt-BR" dirty="0"/>
              <a:t> CSS3</a:t>
            </a:r>
            <a:r>
              <a:rPr lang="cs-CZ" dirty="0"/>
              <a:t> (konsorcium W3C)</a:t>
            </a:r>
          </a:p>
          <a:p>
            <a:pPr lvl="1"/>
            <a:r>
              <a:rPr lang="cs-CZ" b="1" dirty="0"/>
              <a:t>Hlavním smyslem je umožnit návrhářům oddělit vzhled dokumentu od jeho struktury a obsahu</a:t>
            </a:r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Jazyky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cs-CZ" dirty="0"/>
              <a:t>PHP (</a:t>
            </a:r>
            <a:r>
              <a:rPr lang="cs-CZ" i="1" dirty="0"/>
              <a:t>Hypertext </a:t>
            </a:r>
            <a:r>
              <a:rPr lang="cs-CZ" i="1" dirty="0" err="1"/>
              <a:t>Preprocessor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Skriptovací programovací jazyk, určený především pro programování dynamických internetových stránek</a:t>
            </a:r>
          </a:p>
          <a:p>
            <a:pPr lvl="1"/>
            <a:r>
              <a:rPr lang="cs-CZ" dirty="0"/>
              <a:t>Začleňuje se přímo do struktury jazyka HTML</a:t>
            </a:r>
          </a:p>
        </p:txBody>
      </p:sp>
    </p:spTree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Jazyky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cs-CZ" dirty="0"/>
              <a:t>JAVA</a:t>
            </a:r>
          </a:p>
          <a:p>
            <a:pPr lvl="1"/>
            <a:r>
              <a:rPr lang="cs-CZ" dirty="0"/>
              <a:t>objektově orientovaný programovací jazyk</a:t>
            </a:r>
          </a:p>
          <a:p>
            <a:pPr lvl="1"/>
            <a:r>
              <a:rPr lang="cs-CZ" dirty="0"/>
              <a:t>Čipové karty (</a:t>
            </a:r>
            <a:r>
              <a:rPr lang="cs-CZ" dirty="0" err="1"/>
              <a:t>JavaCard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Mobilní telefony (</a:t>
            </a:r>
            <a:r>
              <a:rPr lang="cs-CZ" dirty="0" err="1"/>
              <a:t>JavaME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Aplikace pro </a:t>
            </a:r>
            <a:r>
              <a:rPr lang="cs-CZ" dirty="0" err="1"/>
              <a:t>desktopové</a:t>
            </a:r>
            <a:r>
              <a:rPr lang="cs-CZ" dirty="0"/>
              <a:t> aplikace (</a:t>
            </a:r>
            <a:r>
              <a:rPr lang="cs-CZ" dirty="0" err="1"/>
              <a:t>JavaSE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Distribuované třívrstvé systémy (</a:t>
            </a:r>
            <a:r>
              <a:rPr lang="cs-CZ" dirty="0" err="1"/>
              <a:t>JavaEE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Od roku 2007 JAVA vyvíjena jako </a:t>
            </a:r>
            <a:r>
              <a:rPr lang="cs-CZ" dirty="0" err="1"/>
              <a:t>opensource</a:t>
            </a:r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HTML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HTML lze kódovat pomocí SGML (</a:t>
            </a:r>
            <a:r>
              <a:rPr lang="cs-CZ" i="1" dirty="0"/>
              <a:t>Standard </a:t>
            </a:r>
            <a:r>
              <a:rPr lang="cs-CZ" i="1" dirty="0" err="1"/>
              <a:t>Generalized</a:t>
            </a:r>
            <a:r>
              <a:rPr lang="cs-CZ" i="1" dirty="0"/>
              <a:t> </a:t>
            </a:r>
            <a:r>
              <a:rPr lang="cs-CZ" i="1" dirty="0" err="1"/>
              <a:t>Markup</a:t>
            </a:r>
            <a:r>
              <a:rPr lang="cs-CZ" i="1" dirty="0"/>
              <a:t> </a:t>
            </a:r>
            <a:r>
              <a:rPr lang="cs-CZ" i="1" dirty="0" err="1"/>
              <a:t>Language</a:t>
            </a:r>
            <a:r>
              <a:rPr lang="cs-CZ" dirty="0"/>
              <a:t>) - </a:t>
            </a:r>
            <a:r>
              <a:rPr lang="cs-CZ" b="1" dirty="0"/>
              <a:t>HTML</a:t>
            </a:r>
          </a:p>
          <a:p>
            <a:pPr lvl="2"/>
            <a:r>
              <a:rPr lang="cs-CZ" dirty="0"/>
              <a:t>SGML je univerzální značkovací metajazyk, který umožňuje definovat značkovací jazyky jako své vlastní podmnožiny</a:t>
            </a:r>
          </a:p>
          <a:p>
            <a:pPr lvl="1"/>
            <a:r>
              <a:rPr lang="cs-CZ" dirty="0"/>
              <a:t>B</a:t>
            </a:r>
            <a:r>
              <a:rPr dirty="0"/>
              <a:t>udeme se věnovat verzi 5</a:t>
            </a:r>
          </a:p>
          <a:p>
            <a:pPr lvl="2"/>
            <a:r>
              <a:rPr dirty="0"/>
              <a:t>v této verzi lze používat i všechny prvky známé z verze 4</a:t>
            </a:r>
          </a:p>
          <a:p>
            <a:pPr lvl="2"/>
            <a:r>
              <a:rPr dirty="0"/>
              <a:t>přehled motivací a nápadů, jak a proč HTML5 používat už dnes lze najít v </a:t>
            </a:r>
            <a:r>
              <a:rPr dirty="0">
                <a:hlinkClick r:id="rId2"/>
              </a:rPr>
              <a:t>http://diveintohtml5.info</a:t>
            </a:r>
            <a:r>
              <a:rPr dirty="0"/>
              <a:t> (nebo česky </a:t>
            </a:r>
            <a:r>
              <a:rPr dirty="0">
                <a:hlinkClick r:id="rId3"/>
              </a:rPr>
              <a:t>http://kniha.html5.cz/</a:t>
            </a:r>
            <a:r>
              <a:rPr dirty="0"/>
              <a:t>)</a:t>
            </a:r>
          </a:p>
          <a:p>
            <a:pPr lvl="2"/>
            <a:r>
              <a:rPr lang="cs-CZ" dirty="0"/>
              <a:t>P</a:t>
            </a:r>
            <a:r>
              <a:rPr dirty="0"/>
              <a:t>odporují </a:t>
            </a:r>
            <a:r>
              <a:rPr b="1" dirty="0"/>
              <a:t>Chrome, </a:t>
            </a:r>
            <a:r>
              <a:rPr b="1" dirty="0" err="1"/>
              <a:t>Firefox</a:t>
            </a:r>
            <a:r>
              <a:rPr b="1" dirty="0"/>
              <a:t>, IE, Opera, Safari, </a:t>
            </a:r>
            <a:r>
              <a:rPr b="1" dirty="0" err="1"/>
              <a:t>Edge</a:t>
            </a:r>
            <a:r>
              <a:rPr dirty="0"/>
              <a:t>. </a:t>
            </a:r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HTML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 lnSpcReduction="20000"/>
          </a:bodyPr>
          <a:lstStyle/>
          <a:p>
            <a:r>
              <a:rPr lang="cs-CZ" b="1" i="1" dirty="0"/>
              <a:t>Dokument HTML</a:t>
            </a:r>
          </a:p>
          <a:p>
            <a:pPr lvl="1"/>
            <a:r>
              <a:rPr lang="cs-CZ" dirty="0"/>
              <a:t>textový formát (ASCII)</a:t>
            </a:r>
          </a:p>
          <a:p>
            <a:pPr lvl="1"/>
            <a:r>
              <a:rPr lang="cs-CZ" dirty="0"/>
              <a:t>přípona .</a:t>
            </a:r>
            <a:r>
              <a:rPr lang="cs-CZ" dirty="0" err="1"/>
              <a:t>htm</a:t>
            </a:r>
            <a:r>
              <a:rPr lang="cs-CZ" dirty="0"/>
              <a:t>, .</a:t>
            </a:r>
            <a:r>
              <a:rPr lang="cs-CZ" dirty="0" err="1"/>
              <a:t>html</a:t>
            </a:r>
            <a:endParaRPr lang="cs-CZ" dirty="0"/>
          </a:p>
          <a:p>
            <a:pPr lvl="1"/>
            <a:r>
              <a:rPr lang="cs-CZ" dirty="0"/>
              <a:t>není nutná kompilace do binárního nebo jiného kódu</a:t>
            </a:r>
          </a:p>
          <a:p>
            <a:pPr lvl="1"/>
            <a:r>
              <a:rPr lang="cs-CZ" dirty="0"/>
              <a:t>soubory v binárním tvaru (obrázky, zvuky) nejsou přímo součástí souboru HTML, jsou na ně umístěny pouze odkazy</a:t>
            </a:r>
          </a:p>
          <a:p>
            <a:r>
              <a:rPr lang="cs-CZ" b="1" i="1" dirty="0"/>
              <a:t>Elementy</a:t>
            </a:r>
          </a:p>
          <a:p>
            <a:pPr lvl="1"/>
            <a:r>
              <a:rPr lang="cs-CZ" dirty="0"/>
              <a:t>části www stránky (HTML dokumentu)</a:t>
            </a:r>
          </a:p>
          <a:p>
            <a:pPr lvl="1"/>
            <a:r>
              <a:rPr lang="pl-PL" dirty="0"/>
              <a:t>např. odstavec, tabulka, obrázek, nadpis</a:t>
            </a:r>
          </a:p>
          <a:p>
            <a:r>
              <a:rPr lang="cs-CZ" b="1" i="1" dirty="0"/>
              <a:t>Příkazy jazyka (</a:t>
            </a:r>
            <a:r>
              <a:rPr lang="cs-CZ" b="1" i="1" dirty="0" err="1"/>
              <a:t>Tags</a:t>
            </a:r>
            <a:r>
              <a:rPr lang="cs-CZ" b="1" i="1" dirty="0"/>
              <a:t>, značky)</a:t>
            </a:r>
          </a:p>
          <a:p>
            <a:pPr lvl="1"/>
            <a:r>
              <a:rPr lang="cs-CZ" dirty="0"/>
              <a:t>značení elementů v HTML dokumentu</a:t>
            </a:r>
          </a:p>
          <a:p>
            <a:pPr lvl="1"/>
            <a:endParaRPr lang="pl-PL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HTML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85000" lnSpcReduction="20000"/>
          </a:bodyPr>
          <a:lstStyle/>
          <a:p>
            <a:r>
              <a:rPr lang="cs-CZ" sz="3300" dirty="0"/>
              <a:t>&lt;</a:t>
            </a:r>
            <a:r>
              <a:rPr lang="cs-CZ" sz="3300" dirty="0" err="1"/>
              <a:t>jméno_příkazu</a:t>
            </a:r>
            <a:r>
              <a:rPr lang="cs-CZ" sz="3300" dirty="0"/>
              <a:t> [p1=h1 ... </a:t>
            </a:r>
            <a:r>
              <a:rPr lang="cs-CZ" sz="3300" dirty="0" err="1"/>
              <a:t>pn</a:t>
            </a:r>
            <a:r>
              <a:rPr lang="cs-CZ" sz="3300" dirty="0"/>
              <a:t>=</a:t>
            </a:r>
            <a:r>
              <a:rPr lang="cs-CZ" sz="3300" dirty="0" err="1"/>
              <a:t>hn</a:t>
            </a:r>
            <a:r>
              <a:rPr lang="cs-CZ" sz="3300" dirty="0"/>
              <a:t>]&gt; 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cs-CZ" sz="3300" dirty="0"/>
              <a:t>element 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3300" dirty="0"/>
              <a:t>&lt;</a:t>
            </a:r>
            <a:r>
              <a:rPr lang="cs-CZ" sz="3300" dirty="0"/>
              <a:t>/</a:t>
            </a:r>
            <a:r>
              <a:rPr lang="cs-CZ" sz="3300" dirty="0" err="1"/>
              <a:t>jméno_příkazu</a:t>
            </a:r>
            <a:r>
              <a:rPr lang="cs-CZ" sz="3300" dirty="0"/>
              <a:t>&gt;</a:t>
            </a:r>
          </a:p>
          <a:p>
            <a:r>
              <a:rPr lang="cs-CZ" b="1" dirty="0"/>
              <a:t>Formát příkazu HTML</a:t>
            </a:r>
          </a:p>
          <a:p>
            <a:pPr lvl="1"/>
            <a:r>
              <a:rPr lang="cs-CZ" b="1" dirty="0"/>
              <a:t>p1, p2, …, </a:t>
            </a:r>
            <a:r>
              <a:rPr lang="cs-CZ" b="1" dirty="0" err="1"/>
              <a:t>pn</a:t>
            </a:r>
            <a:endParaRPr lang="cs-CZ" b="1" dirty="0"/>
          </a:p>
          <a:p>
            <a:pPr lvl="2"/>
            <a:r>
              <a:rPr lang="cs-CZ" dirty="0"/>
              <a:t>parametry příkazu</a:t>
            </a:r>
          </a:p>
          <a:p>
            <a:pPr lvl="2"/>
            <a:r>
              <a:rPr lang="cs-CZ" dirty="0"/>
              <a:t>odděleny mezerami (tabelátory nebo oddělovači řádků)</a:t>
            </a:r>
          </a:p>
          <a:p>
            <a:pPr lvl="2"/>
            <a:r>
              <a:rPr lang="cs-CZ" dirty="0"/>
              <a:t>pořadí není v rámci příkazu významné</a:t>
            </a:r>
          </a:p>
          <a:p>
            <a:pPr lvl="1"/>
            <a:r>
              <a:rPr lang="cs-CZ" b="1" dirty="0"/>
              <a:t>h1, h2, …, </a:t>
            </a:r>
            <a:r>
              <a:rPr lang="cs-CZ" b="1" dirty="0" err="1"/>
              <a:t>hn</a:t>
            </a:r>
            <a:endParaRPr lang="cs-CZ" b="1" dirty="0"/>
          </a:p>
          <a:p>
            <a:pPr lvl="2"/>
            <a:r>
              <a:rPr lang="pl-PL" dirty="0"/>
              <a:t>hodnota parametru</a:t>
            </a:r>
          </a:p>
          <a:p>
            <a:pPr lvl="2"/>
            <a:r>
              <a:rPr lang="cs-CZ" dirty="0"/>
              <a:t>u HTML uvozovky povinné v případě textu s mezerami</a:t>
            </a:r>
          </a:p>
          <a:p>
            <a:pPr lvl="2"/>
            <a:r>
              <a:rPr lang="pl-PL" dirty="0"/>
              <a:t>délka hodnoty parametru max. 1024 znaků</a:t>
            </a:r>
          </a:p>
          <a:p>
            <a:pPr marL="114300" indent="0">
              <a:buNone/>
            </a:pPr>
            <a:r>
              <a:rPr lang="pl-PL" dirty="0"/>
              <a:t>Příklad:</a:t>
            </a:r>
          </a:p>
          <a:p>
            <a:pPr marL="114300" indent="0">
              <a:buNone/>
            </a:pPr>
            <a:r>
              <a:rPr lang="pl-PL" dirty="0"/>
              <a:t>&lt;A HREF="http://www.odkaz.cz"&gt;text odkazu&lt;/A&gt;</a:t>
            </a:r>
          </a:p>
        </p:txBody>
      </p:sp>
    </p:spTree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Training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TS101674557</Template>
  <TotalTime>1076</TotalTime>
  <Words>1038</Words>
  <Application>Microsoft Office PowerPoint</Application>
  <PresentationFormat>Předvádění na obrazovce (4:3)</PresentationFormat>
  <Paragraphs>187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Calibri</vt:lpstr>
      <vt:lpstr>Georgia</vt:lpstr>
      <vt:lpstr>Tahoma</vt:lpstr>
      <vt:lpstr>Training</vt:lpstr>
      <vt:lpstr>Portálové systémy  </vt:lpstr>
      <vt:lpstr>Prostředí portálů</vt:lpstr>
      <vt:lpstr>Jazyky</vt:lpstr>
      <vt:lpstr>Jazyky</vt:lpstr>
      <vt:lpstr>Jazyky</vt:lpstr>
      <vt:lpstr>Jazyky</vt:lpstr>
      <vt:lpstr>HTML</vt:lpstr>
      <vt:lpstr>HTML</vt:lpstr>
      <vt:lpstr>HTML</vt:lpstr>
      <vt:lpstr>HTML</vt:lpstr>
      <vt:lpstr>HTML</vt:lpstr>
      <vt:lpstr>Obecná syntaxe jazyka HTML</vt:lpstr>
      <vt:lpstr>Obecná syntaxe jazyka HTML</vt:lpstr>
      <vt:lpstr>Reakce prohlížeče na chyby</vt:lpstr>
      <vt:lpstr>Struktura HTML dokumentu</vt:lpstr>
      <vt:lpstr>Příklad dokumentu v HTML 5</vt:lpstr>
      <vt:lpstr>HTML značky 1</vt:lpstr>
      <vt:lpstr>Kde se dozvím další značky?  A kde si to můžu vyzkoušet?</vt:lpstr>
      <vt:lpstr>HTML značky 2 </vt:lpstr>
      <vt:lpstr>HTML příklad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ps</dc:creator>
  <cp:lastModifiedBy>Jan Górecki</cp:lastModifiedBy>
  <cp:revision>126</cp:revision>
  <dcterms:created xsi:type="dcterms:W3CDTF">2009-09-17T16:58:41Z</dcterms:created>
  <dcterms:modified xsi:type="dcterms:W3CDTF">2020-10-07T14:54:24Z</dcterms:modified>
</cp:coreProperties>
</file>