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95" r:id="rId2"/>
    <p:sldId id="307" r:id="rId3"/>
    <p:sldId id="308" r:id="rId4"/>
    <p:sldId id="309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284" r:id="rId16"/>
    <p:sldId id="306" r:id="rId17"/>
    <p:sldId id="310" r:id="rId18"/>
  </p:sldIdLst>
  <p:sldSz cx="9144000" cy="6858000" type="screen4x3"/>
  <p:notesSz cx="6794500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964" y="-96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48EFE-091B-4A69-990A-FF227074D3B9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C001-CB7F-49E8-9793-076C92C6547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931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2000" baseline="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 sz="3500"/>
              <a:t>Po kliknutí lze upravit styl předlohy 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180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>
            <a:noAutofit/>
          </a:bodyPr>
          <a:lstStyle>
            <a:lvl1pPr algn="ctr" latinLnBrk="0">
              <a:defRPr lang="cs-CZ" sz="4400" kern="12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cs-CZ" dirty="0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cs-CZ" sz="3200" kern="12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latinLnBrk="0">
              <a:defRPr lang="cs-CZ" sz="2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latinLnBrk="0">
              <a:defRPr lang="cs-CZ" sz="2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cs-CZ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cs-CZ" sz="3200"/>
            </a:lvl1pPr>
            <a:lvl2pPr latinLnBrk="0">
              <a:defRPr lang="cs-CZ" sz="2800"/>
            </a:lvl2pPr>
            <a:lvl3pPr latinLnBrk="0">
              <a:defRPr lang="cs-CZ" sz="2400"/>
            </a:lvl3pPr>
            <a:lvl4pPr latinLnBrk="0">
              <a:defRPr lang="cs-CZ" sz="2000"/>
            </a:lvl4pPr>
            <a:lvl5pPr latinLnBrk="0">
              <a:defRPr lang="cs-CZ" sz="2000"/>
            </a:lvl5pPr>
            <a:lvl6pPr latinLnBrk="0">
              <a:defRPr lang="cs-CZ" sz="2000"/>
            </a:lvl6pPr>
            <a:lvl7pPr latinLnBrk="0">
              <a:defRPr lang="cs-CZ" sz="2000"/>
            </a:lvl7pPr>
            <a:lvl8pPr latinLnBrk="0">
              <a:defRPr lang="cs-CZ" sz="2000"/>
            </a:lvl8pPr>
            <a:lvl9pPr latinLnBrk="0">
              <a:defRPr lang="cs-CZ"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cs-CZ" sz="32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C9A3E-1A92-4BF9-97B5-F39B04D2C482}" type="datetimeFigureOut">
              <a:rPr lang="cs-CZ" smtClean="0"/>
              <a:pPr/>
              <a:t>07.10.2020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css.com/free-css-layouts/page1.php" TargetMode="External"/><Relationship Id="rId2" Type="http://schemas.openxmlformats.org/officeDocument/2006/relationships/hyperlink" Target="http://www.freewebtemplates.com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html5templates.com/" TargetMode="External"/><Relationship Id="rId5" Type="http://schemas.openxmlformats.org/officeDocument/2006/relationships/hyperlink" Target="http://www.mastertemplates.com/" TargetMode="External"/><Relationship Id="rId4" Type="http://schemas.openxmlformats.org/officeDocument/2006/relationships/hyperlink" Target="http://www.layouts4free.com/free-layouts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css/css_display_visibility.as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2247007"/>
            <a:ext cx="6180224" cy="1470025"/>
          </a:xfrm>
        </p:spPr>
        <p:txBody>
          <a:bodyPr/>
          <a:lstStyle/>
          <a:p>
            <a:r>
              <a:rPr lang="cs-CZ" dirty="0"/>
              <a:t>Portálové </a:t>
            </a:r>
            <a:r>
              <a:rPr lang="cs-CZ" dirty="0" smtClean="0"/>
              <a:t>systémy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51920" y="3717032"/>
            <a:ext cx="4772528" cy="99060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Přednáška č. 3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2915816" y="4725144"/>
            <a:ext cx="64008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Jan </a:t>
            </a:r>
            <a:r>
              <a:rPr lang="cs-CZ" sz="1600">
                <a:latin typeface="Tahoma" pitchFamily="34" charset="0"/>
                <a:ea typeface="Tahoma" pitchFamily="34" charset="0"/>
                <a:cs typeface="Tahoma" pitchFamily="34" charset="0"/>
              </a:rPr>
              <a:t>Górecki</a:t>
            </a: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cs-CZ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gorecki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@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opf.slu.cz</a:t>
            </a:r>
            <a:endParaRPr kumimoji="0" lang="cs-CZ" sz="1600" i="0" u="none" strike="noStrike" kern="1200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077200" cy="1143000"/>
          </a:xfrm>
        </p:spPr>
        <p:txBody>
          <a:bodyPr/>
          <a:lstStyle/>
          <a:p>
            <a:r>
              <a:rPr lang="cs-CZ" dirty="0"/>
              <a:t>Připojení kaskádových stylů do HTML stránky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Přímý </a:t>
            </a:r>
            <a:r>
              <a:rPr lang="cs-CZ" dirty="0" err="1"/>
              <a:t>inline</a:t>
            </a:r>
            <a:r>
              <a:rPr lang="cs-CZ" dirty="0"/>
              <a:t> zápis stylu pomocí atributu style:</a:t>
            </a:r>
          </a:p>
          <a:p>
            <a:r>
              <a:rPr lang="cs-CZ" dirty="0"/>
              <a:t>&lt;p style="</a:t>
            </a:r>
            <a:r>
              <a:rPr lang="cs-CZ" dirty="0" err="1"/>
              <a:t>color</a:t>
            </a:r>
            <a:r>
              <a:rPr lang="cs-CZ" dirty="0"/>
              <a:t>: </a:t>
            </a:r>
            <a:r>
              <a:rPr lang="cs-CZ" dirty="0" err="1"/>
              <a:t>red</a:t>
            </a:r>
            <a:r>
              <a:rPr lang="cs-CZ" dirty="0"/>
              <a:t>; text-</a:t>
            </a:r>
            <a:r>
              <a:rPr lang="cs-CZ" dirty="0" err="1"/>
              <a:t>decoration</a:t>
            </a:r>
            <a:r>
              <a:rPr lang="cs-CZ" dirty="0"/>
              <a:t>: </a:t>
            </a:r>
            <a:r>
              <a:rPr lang="cs-CZ" dirty="0" err="1"/>
              <a:t>underline</a:t>
            </a:r>
            <a:r>
              <a:rPr lang="cs-CZ" dirty="0"/>
              <a:t>"&gt;Tento odstavec bude červený a podtržený.&lt;/p&gt;</a:t>
            </a:r>
          </a:p>
        </p:txBody>
      </p:sp>
    </p:spTree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077200" cy="1143000"/>
          </a:xfrm>
        </p:spPr>
        <p:txBody>
          <a:bodyPr/>
          <a:lstStyle/>
          <a:p>
            <a:r>
              <a:rPr lang="cs-CZ" dirty="0"/>
              <a:t>Připojení kaskádových stylů do HTML stránky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Zápis stylů do elementu style. Takové styly se aplikují na celou stránku podle předepsaných selektorů. </a:t>
            </a:r>
          </a:p>
          <a:p>
            <a:endParaRPr lang="cs-CZ" dirty="0"/>
          </a:p>
          <a:p>
            <a:pPr>
              <a:buNone/>
            </a:pPr>
            <a:r>
              <a:rPr lang="cs-CZ" dirty="0"/>
              <a:t>&lt;style type="text/</a:t>
            </a:r>
            <a:r>
              <a:rPr lang="cs-CZ" dirty="0" err="1"/>
              <a:t>css</a:t>
            </a:r>
            <a:r>
              <a:rPr lang="cs-CZ" dirty="0"/>
              <a:t>"&gt; </a:t>
            </a:r>
          </a:p>
          <a:p>
            <a:pPr>
              <a:buNone/>
            </a:pPr>
            <a:r>
              <a:rPr lang="cs-CZ" dirty="0"/>
              <a:t>#</a:t>
            </a:r>
            <a:r>
              <a:rPr lang="cs-CZ" dirty="0" err="1"/>
              <a:t>hlavicka</a:t>
            </a:r>
            <a:r>
              <a:rPr lang="cs-CZ" dirty="0"/>
              <a:t> { </a:t>
            </a:r>
          </a:p>
          <a:p>
            <a:pPr>
              <a:buNone/>
            </a:pPr>
            <a:r>
              <a:rPr lang="cs-CZ" dirty="0" err="1"/>
              <a:t>width</a:t>
            </a:r>
            <a:r>
              <a:rPr lang="cs-CZ" dirty="0"/>
              <a:t>: 200px; </a:t>
            </a:r>
          </a:p>
          <a:p>
            <a:pPr>
              <a:buNone/>
            </a:pPr>
            <a:r>
              <a:rPr lang="cs-CZ" dirty="0" err="1"/>
              <a:t>height</a:t>
            </a:r>
            <a:r>
              <a:rPr lang="cs-CZ" dirty="0"/>
              <a:t>: 450px; </a:t>
            </a:r>
          </a:p>
          <a:p>
            <a:pPr>
              <a:buNone/>
            </a:pPr>
            <a:r>
              <a:rPr lang="cs-CZ" dirty="0"/>
              <a:t>} </a:t>
            </a:r>
          </a:p>
          <a:p>
            <a:pPr>
              <a:buNone/>
            </a:pPr>
            <a:r>
              <a:rPr lang="cs-CZ" dirty="0"/>
              <a:t>&lt;/style&gt;</a:t>
            </a:r>
          </a:p>
        </p:txBody>
      </p:sp>
    </p:spTree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077200" cy="1143000"/>
          </a:xfrm>
        </p:spPr>
        <p:txBody>
          <a:bodyPr/>
          <a:lstStyle/>
          <a:p>
            <a:r>
              <a:rPr lang="cs-CZ" dirty="0"/>
              <a:t>Připojení kaskádových stylů do HTML stránky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Připojení externího souboru pomocí elementu link.</a:t>
            </a:r>
          </a:p>
          <a:p>
            <a:endParaRPr lang="cs-CZ" dirty="0"/>
          </a:p>
          <a:p>
            <a:r>
              <a:rPr lang="en-US" dirty="0"/>
              <a:t>&lt;head&gt; </a:t>
            </a:r>
            <a:endParaRPr lang="cs-CZ" dirty="0"/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='</a:t>
            </a:r>
            <a:r>
              <a:rPr lang="en-US" dirty="0" err="1"/>
              <a:t>stylesheet</a:t>
            </a:r>
            <a:r>
              <a:rPr lang="en-US" dirty="0"/>
              <a:t>' </a:t>
            </a:r>
            <a:r>
              <a:rPr lang="en-US" dirty="0" err="1"/>
              <a:t>href</a:t>
            </a:r>
            <a:r>
              <a:rPr lang="en-US" dirty="0"/>
              <a:t>='styly.css' type='text/</a:t>
            </a:r>
            <a:r>
              <a:rPr lang="en-US" dirty="0" err="1"/>
              <a:t>css</a:t>
            </a:r>
            <a:r>
              <a:rPr lang="en-US" dirty="0"/>
              <a:t>'&gt; </a:t>
            </a:r>
            <a:endParaRPr lang="cs-CZ" dirty="0"/>
          </a:p>
          <a:p>
            <a:r>
              <a:rPr lang="en-US" dirty="0"/>
              <a:t>&lt;/head&gt;</a:t>
            </a:r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 vzhledu stránek pomocí CSS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dirty="0"/>
              <a:t>&lt;style type="text/</a:t>
            </a:r>
            <a:r>
              <a:rPr lang="cs-CZ" dirty="0" err="1"/>
              <a:t>css</a:t>
            </a:r>
            <a:r>
              <a:rPr lang="cs-CZ" dirty="0"/>
              <a:t>"&gt;</a:t>
            </a:r>
          </a:p>
          <a:p>
            <a:r>
              <a:rPr lang="cs-CZ" dirty="0"/>
              <a:t>p    {font-</a:t>
            </a:r>
            <a:r>
              <a:rPr lang="cs-CZ" dirty="0" err="1"/>
              <a:t>family</a:t>
            </a:r>
            <a:r>
              <a:rPr lang="cs-CZ" dirty="0"/>
              <a:t>:</a:t>
            </a:r>
            <a:r>
              <a:rPr lang="cs-CZ" dirty="0" err="1"/>
              <a:t>verdana</a:t>
            </a:r>
            <a:r>
              <a:rPr lang="cs-CZ" dirty="0"/>
              <a:t>}</a:t>
            </a:r>
          </a:p>
          <a:p>
            <a:r>
              <a:rPr lang="cs-CZ" dirty="0"/>
              <a:t>a        {text-</a:t>
            </a:r>
            <a:r>
              <a:rPr lang="cs-CZ" dirty="0" err="1"/>
              <a:t>decoration</a:t>
            </a:r>
            <a:r>
              <a:rPr lang="cs-CZ" dirty="0"/>
              <a:t>: </a:t>
            </a:r>
            <a:r>
              <a:rPr lang="cs-CZ" dirty="0" err="1"/>
              <a:t>none</a:t>
            </a:r>
            <a:r>
              <a:rPr lang="cs-CZ" dirty="0"/>
              <a:t>}</a:t>
            </a:r>
          </a:p>
          <a:p>
            <a:r>
              <a:rPr lang="cs-CZ" dirty="0"/>
              <a:t>a:link   {</a:t>
            </a:r>
            <a:r>
              <a:rPr lang="cs-CZ" dirty="0" err="1"/>
              <a:t>color</a:t>
            </a:r>
            <a:r>
              <a:rPr lang="cs-CZ" dirty="0"/>
              <a:t>: green}</a:t>
            </a:r>
          </a:p>
          <a:p>
            <a:r>
              <a:rPr lang="cs-CZ" dirty="0"/>
              <a:t>a:visited {</a:t>
            </a:r>
            <a:r>
              <a:rPr lang="cs-CZ" dirty="0" err="1"/>
              <a:t>color</a:t>
            </a:r>
            <a:r>
              <a:rPr lang="cs-CZ" dirty="0"/>
              <a:t>: navy}</a:t>
            </a:r>
          </a:p>
          <a:p>
            <a:r>
              <a:rPr lang="cs-CZ" dirty="0"/>
              <a:t>a:active {</a:t>
            </a:r>
            <a:r>
              <a:rPr lang="cs-CZ" dirty="0" err="1"/>
              <a:t>color</a:t>
            </a:r>
            <a:r>
              <a:rPr lang="cs-CZ" dirty="0"/>
              <a:t>: </a:t>
            </a:r>
            <a:r>
              <a:rPr lang="cs-CZ" dirty="0" err="1"/>
              <a:t>black</a:t>
            </a:r>
            <a:r>
              <a:rPr lang="cs-CZ" dirty="0"/>
              <a:t>}</a:t>
            </a:r>
          </a:p>
          <a:p>
            <a:r>
              <a:rPr lang="cs-CZ" dirty="0"/>
              <a:t>a:hover  {</a:t>
            </a:r>
            <a:r>
              <a:rPr lang="cs-CZ" dirty="0" err="1"/>
              <a:t>color</a:t>
            </a:r>
            <a:r>
              <a:rPr lang="cs-CZ" dirty="0"/>
              <a:t>: </a:t>
            </a:r>
            <a:r>
              <a:rPr lang="cs-CZ" dirty="0" err="1"/>
              <a:t>red</a:t>
            </a:r>
            <a:r>
              <a:rPr lang="cs-CZ" dirty="0"/>
              <a:t>; text-</a:t>
            </a:r>
            <a:r>
              <a:rPr lang="cs-CZ" dirty="0" err="1"/>
              <a:t>decoration</a:t>
            </a:r>
            <a:r>
              <a:rPr lang="cs-CZ" dirty="0"/>
              <a:t>: </a:t>
            </a:r>
            <a:r>
              <a:rPr lang="cs-CZ" dirty="0" err="1"/>
              <a:t>underline</a:t>
            </a:r>
            <a:r>
              <a:rPr lang="cs-CZ" dirty="0"/>
              <a:t>}</a:t>
            </a:r>
          </a:p>
          <a:p>
            <a:r>
              <a:rPr lang="cs-CZ" dirty="0"/>
              <a:t>h2     {</a:t>
            </a:r>
            <a:r>
              <a:rPr lang="cs-CZ" dirty="0" err="1"/>
              <a:t>color</a:t>
            </a:r>
            <a:r>
              <a:rPr lang="cs-CZ" dirty="0"/>
              <a:t>: </a:t>
            </a:r>
            <a:r>
              <a:rPr lang="cs-CZ" dirty="0" err="1"/>
              <a:t>blue</a:t>
            </a:r>
            <a:r>
              <a:rPr lang="cs-CZ" dirty="0"/>
              <a:t>; font-style: </a:t>
            </a:r>
            <a:r>
              <a:rPr lang="cs-CZ" dirty="0" err="1"/>
              <a:t>italic</a:t>
            </a:r>
            <a:r>
              <a:rPr lang="cs-CZ" dirty="0"/>
              <a:t>}</a:t>
            </a:r>
          </a:p>
          <a:p>
            <a:r>
              <a:rPr lang="cs-CZ" dirty="0"/>
              <a:t>h1    {</a:t>
            </a:r>
            <a:r>
              <a:rPr lang="cs-CZ" dirty="0" err="1"/>
              <a:t>color</a:t>
            </a:r>
            <a:r>
              <a:rPr lang="cs-CZ" dirty="0"/>
              <a:t>: green; text-</a:t>
            </a:r>
            <a:r>
              <a:rPr lang="cs-CZ" dirty="0" err="1"/>
              <a:t>align</a:t>
            </a:r>
            <a:r>
              <a:rPr lang="cs-CZ" dirty="0"/>
              <a:t>: center}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#obsah {</a:t>
            </a:r>
            <a:r>
              <a:rPr lang="cs-CZ" dirty="0" err="1"/>
              <a:t>position</a:t>
            </a:r>
            <a:r>
              <a:rPr lang="cs-CZ" dirty="0"/>
              <a:t>: </a:t>
            </a:r>
            <a:r>
              <a:rPr lang="cs-CZ" dirty="0" err="1"/>
              <a:t>absolute</a:t>
            </a:r>
            <a:r>
              <a:rPr lang="cs-CZ" dirty="0"/>
              <a:t>; </a:t>
            </a:r>
            <a:r>
              <a:rPr lang="cs-CZ" dirty="0" err="1"/>
              <a:t>width</a:t>
            </a:r>
            <a:r>
              <a:rPr lang="cs-CZ" dirty="0"/>
              <a:t>: 500px; top: 120px; </a:t>
            </a:r>
            <a:r>
              <a:rPr lang="cs-CZ" dirty="0" err="1"/>
              <a:t>left</a:t>
            </a:r>
            <a:r>
              <a:rPr lang="cs-CZ" dirty="0"/>
              <a:t>: 150px;text-</a:t>
            </a:r>
            <a:r>
              <a:rPr lang="cs-CZ" dirty="0" err="1"/>
              <a:t>align</a:t>
            </a:r>
            <a:r>
              <a:rPr lang="cs-CZ" dirty="0"/>
              <a:t>: center;background-</a:t>
            </a:r>
            <a:r>
              <a:rPr lang="cs-CZ" dirty="0" err="1"/>
              <a:t>color</a:t>
            </a:r>
            <a:r>
              <a:rPr lang="cs-CZ" dirty="0"/>
              <a:t>:</a:t>
            </a:r>
            <a:r>
              <a:rPr lang="cs-CZ" dirty="0" err="1"/>
              <a:t>grey</a:t>
            </a:r>
            <a:r>
              <a:rPr lang="cs-CZ" dirty="0"/>
              <a:t> }</a:t>
            </a:r>
          </a:p>
          <a:p>
            <a:r>
              <a:rPr lang="cs-CZ" dirty="0"/>
              <a:t>#</a:t>
            </a:r>
            <a:r>
              <a:rPr lang="cs-CZ" dirty="0" err="1"/>
              <a:t>hlavicka</a:t>
            </a:r>
            <a:r>
              <a:rPr lang="cs-CZ" dirty="0"/>
              <a:t> {</a:t>
            </a:r>
            <a:r>
              <a:rPr lang="cs-CZ" dirty="0" err="1"/>
              <a:t>position</a:t>
            </a:r>
            <a:r>
              <a:rPr lang="cs-CZ" dirty="0"/>
              <a:t>: </a:t>
            </a:r>
            <a:r>
              <a:rPr lang="cs-CZ" dirty="0" err="1"/>
              <a:t>absolute</a:t>
            </a:r>
            <a:r>
              <a:rPr lang="cs-CZ" dirty="0"/>
              <a:t>; </a:t>
            </a:r>
            <a:r>
              <a:rPr lang="cs-CZ" dirty="0" err="1"/>
              <a:t>width</a:t>
            </a:r>
            <a:r>
              <a:rPr lang="cs-CZ" dirty="0"/>
              <a:t>: 760px; </a:t>
            </a:r>
            <a:r>
              <a:rPr lang="cs-CZ" dirty="0" err="1"/>
              <a:t>height</a:t>
            </a:r>
            <a:r>
              <a:rPr lang="cs-CZ" dirty="0"/>
              <a:t>: 120px; top: 0px; </a:t>
            </a:r>
            <a:r>
              <a:rPr lang="cs-CZ" dirty="0" err="1"/>
              <a:t>left</a:t>
            </a:r>
            <a:r>
              <a:rPr lang="cs-CZ" dirty="0"/>
              <a:t>: 0px;text-</a:t>
            </a:r>
            <a:r>
              <a:rPr lang="cs-CZ" dirty="0" err="1"/>
              <a:t>align</a:t>
            </a:r>
            <a:r>
              <a:rPr lang="cs-CZ" dirty="0"/>
              <a:t>: center }</a:t>
            </a:r>
          </a:p>
          <a:p>
            <a:r>
              <a:rPr lang="cs-CZ" dirty="0"/>
              <a:t>#</a:t>
            </a:r>
            <a:r>
              <a:rPr lang="cs-CZ" dirty="0" err="1"/>
              <a:t>levy</a:t>
            </a:r>
            <a:r>
              <a:rPr lang="cs-CZ" dirty="0"/>
              <a:t> {</a:t>
            </a:r>
            <a:r>
              <a:rPr lang="cs-CZ" dirty="0" err="1"/>
              <a:t>position</a:t>
            </a:r>
            <a:r>
              <a:rPr lang="cs-CZ" dirty="0"/>
              <a:t>: </a:t>
            </a:r>
            <a:r>
              <a:rPr lang="cs-CZ" dirty="0" err="1"/>
              <a:t>absolute</a:t>
            </a:r>
            <a:r>
              <a:rPr lang="cs-CZ" dirty="0"/>
              <a:t>; </a:t>
            </a:r>
            <a:r>
              <a:rPr lang="cs-CZ" dirty="0" err="1"/>
              <a:t>width</a:t>
            </a:r>
            <a:r>
              <a:rPr lang="cs-CZ" dirty="0"/>
              <a:t>: 150px; top: 120px; </a:t>
            </a:r>
            <a:r>
              <a:rPr lang="cs-CZ" dirty="0" err="1"/>
              <a:t>left</a:t>
            </a:r>
            <a:r>
              <a:rPr lang="cs-CZ" dirty="0"/>
              <a:t>: 0px}</a:t>
            </a:r>
          </a:p>
          <a:p>
            <a:r>
              <a:rPr lang="cs-CZ" dirty="0"/>
              <a:t>#</a:t>
            </a:r>
            <a:r>
              <a:rPr lang="cs-CZ" dirty="0" err="1"/>
              <a:t>pravy</a:t>
            </a:r>
            <a:r>
              <a:rPr lang="cs-CZ" dirty="0"/>
              <a:t>{</a:t>
            </a:r>
            <a:r>
              <a:rPr lang="cs-CZ" dirty="0" err="1"/>
              <a:t>position</a:t>
            </a:r>
            <a:r>
              <a:rPr lang="cs-CZ" dirty="0"/>
              <a:t>: </a:t>
            </a:r>
            <a:r>
              <a:rPr lang="cs-CZ" dirty="0" err="1"/>
              <a:t>absolute</a:t>
            </a:r>
            <a:r>
              <a:rPr lang="cs-CZ" dirty="0"/>
              <a:t>; </a:t>
            </a:r>
            <a:r>
              <a:rPr lang="cs-CZ" dirty="0" err="1"/>
              <a:t>width</a:t>
            </a:r>
            <a:r>
              <a:rPr lang="cs-CZ" dirty="0"/>
              <a:t>: 110px; top: 120px; </a:t>
            </a:r>
            <a:r>
              <a:rPr lang="cs-CZ" dirty="0" err="1"/>
              <a:t>left</a:t>
            </a:r>
            <a:r>
              <a:rPr lang="cs-CZ" dirty="0"/>
              <a:t>: 650px}</a:t>
            </a:r>
          </a:p>
          <a:p>
            <a:r>
              <a:rPr lang="cs-CZ" dirty="0"/>
              <a:t>&lt;/style&gt;</a:t>
            </a:r>
          </a:p>
        </p:txBody>
      </p:sp>
    </p:spTree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 vzhledu stránek pomocí CSS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772816"/>
            <a:ext cx="3737992" cy="3344755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cs-CZ" dirty="0"/>
              <a:t>&lt;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&lt;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&lt;</a:t>
            </a:r>
            <a:r>
              <a:rPr lang="cs-CZ" dirty="0" err="1"/>
              <a:t>title</a:t>
            </a:r>
            <a:r>
              <a:rPr lang="cs-CZ" dirty="0"/>
              <a:t>&gt;Stránka s externím </a:t>
            </a:r>
            <a:r>
              <a:rPr lang="cs-CZ" dirty="0" err="1"/>
              <a:t>stylopisem</a:t>
            </a:r>
            <a:r>
              <a:rPr lang="cs-CZ" dirty="0"/>
              <a:t>&lt;/</a:t>
            </a:r>
            <a:r>
              <a:rPr lang="cs-CZ" dirty="0" err="1"/>
              <a:t>title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  &lt;link </a:t>
            </a:r>
            <a:r>
              <a:rPr lang="cs-CZ" dirty="0" err="1"/>
              <a:t>rel</a:t>
            </a:r>
            <a:r>
              <a:rPr lang="cs-CZ" dirty="0"/>
              <a:t>="</a:t>
            </a:r>
            <a:r>
              <a:rPr lang="cs-CZ" dirty="0" err="1"/>
              <a:t>stylesheet</a:t>
            </a:r>
            <a:r>
              <a:rPr lang="cs-CZ" dirty="0"/>
              <a:t>" type="text/</a:t>
            </a:r>
            <a:r>
              <a:rPr lang="cs-CZ" dirty="0" err="1"/>
              <a:t>css</a:t>
            </a:r>
            <a:r>
              <a:rPr lang="cs-CZ" dirty="0"/>
              <a:t>" </a:t>
            </a:r>
            <a:r>
              <a:rPr lang="cs-CZ" b="1" dirty="0" err="1"/>
              <a:t>href</a:t>
            </a:r>
            <a:r>
              <a:rPr lang="cs-CZ" b="1" dirty="0"/>
              <a:t>="</a:t>
            </a:r>
            <a:r>
              <a:rPr lang="cs-CZ" b="1" dirty="0" err="1"/>
              <a:t>calculator.css</a:t>
            </a:r>
            <a:r>
              <a:rPr lang="cs-CZ" b="1" dirty="0"/>
              <a:t>"</a:t>
            </a:r>
            <a:r>
              <a:rPr lang="cs-CZ" dirty="0"/>
              <a:t>&gt;&lt;!-- to je ono --&gt;</a:t>
            </a:r>
            <a:endParaRPr lang="cs-CZ" b="1" dirty="0"/>
          </a:p>
          <a:p>
            <a:pPr>
              <a:buNone/>
            </a:pPr>
            <a:r>
              <a:rPr lang="cs-CZ" dirty="0"/>
              <a:t>&lt;/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>
              <a:buNone/>
            </a:pPr>
            <a:r>
              <a:rPr lang="cs-CZ" dirty="0"/>
              <a:t>&lt;body&gt;</a:t>
            </a:r>
          </a:p>
          <a:p>
            <a:pPr>
              <a:buNone/>
            </a:pPr>
            <a:r>
              <a:rPr lang="cs-CZ" dirty="0"/>
              <a:t>  &lt;div id="obsah"&gt;Obsah s jakkoli divokým kódem a s patičkou&lt;p&gt;.&lt;p&gt;.&lt;p&gt;.&lt;p&gt;.&lt;p&gt;.&lt;p&gt;.&lt;p&gt;.&lt;p&gt;.&lt;p&gt;.&lt;p&gt;.&lt;p&gt;.&lt;p&gt;.&lt;/div&gt;</a:t>
            </a:r>
          </a:p>
          <a:p>
            <a:pPr>
              <a:buNone/>
            </a:pPr>
            <a:r>
              <a:rPr lang="cs-CZ" dirty="0"/>
              <a:t>  &lt;div id="</a:t>
            </a:r>
            <a:r>
              <a:rPr lang="cs-CZ" dirty="0" err="1"/>
              <a:t>hlavicka</a:t>
            </a:r>
            <a:r>
              <a:rPr lang="cs-CZ" dirty="0"/>
              <a:t>"&gt;Hlavička&lt;/div&gt;</a:t>
            </a:r>
          </a:p>
          <a:p>
            <a:pPr>
              <a:buNone/>
            </a:pPr>
            <a:r>
              <a:rPr lang="cs-CZ" dirty="0"/>
              <a:t>  &lt;div id="</a:t>
            </a:r>
            <a:r>
              <a:rPr lang="cs-CZ" dirty="0" err="1"/>
              <a:t>levy</a:t>
            </a:r>
            <a:r>
              <a:rPr lang="cs-CZ" dirty="0"/>
              <a:t>"&gt;Levý sloupec&lt;/div&gt;</a:t>
            </a:r>
          </a:p>
          <a:p>
            <a:pPr>
              <a:buNone/>
            </a:pPr>
            <a:r>
              <a:rPr lang="cs-CZ" dirty="0"/>
              <a:t>  &lt;div id="</a:t>
            </a:r>
            <a:r>
              <a:rPr lang="cs-CZ" dirty="0" err="1"/>
              <a:t>pravy</a:t>
            </a:r>
            <a:r>
              <a:rPr lang="cs-CZ" dirty="0"/>
              <a:t>"&gt;Pravý sloupec&lt;/div&gt;</a:t>
            </a:r>
          </a:p>
          <a:p>
            <a:pPr>
              <a:buNone/>
            </a:pPr>
            <a:r>
              <a:rPr lang="cs-CZ" dirty="0"/>
              <a:t>&lt;/body&gt;</a:t>
            </a:r>
          </a:p>
          <a:p>
            <a:pPr>
              <a:buNone/>
            </a:pPr>
            <a:r>
              <a:rPr lang="cs-CZ" dirty="0"/>
              <a:t>&lt;/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43027" b="14735"/>
          <a:stretch>
            <a:fillRect/>
          </a:stretch>
        </p:blipFill>
        <p:spPr bwMode="auto">
          <a:xfrm>
            <a:off x="4499992" y="1772816"/>
            <a:ext cx="4644008" cy="392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Free šablony a rozvržení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 lvl="0"/>
            <a:r>
              <a:rPr lang="cs-CZ" u="sng" dirty="0">
                <a:hlinkClick r:id="rId2"/>
              </a:rPr>
              <a:t>http://www.</a:t>
            </a:r>
            <a:r>
              <a:rPr lang="cs-CZ" u="sng" dirty="0" err="1">
                <a:hlinkClick r:id="rId2"/>
              </a:rPr>
              <a:t>freewebtemplates.com</a:t>
            </a:r>
            <a:r>
              <a:rPr lang="cs-CZ" u="sng" dirty="0">
                <a:hlinkClick r:id="rId2"/>
              </a:rPr>
              <a:t>/</a:t>
            </a:r>
            <a:endParaRPr lang="cs-CZ" u="sng" dirty="0"/>
          </a:p>
          <a:p>
            <a:pPr lvl="0"/>
            <a:r>
              <a:rPr lang="cs-CZ" u="sng" dirty="0">
                <a:hlinkClick r:id="rId3"/>
              </a:rPr>
              <a:t>http://www.free-</a:t>
            </a:r>
            <a:r>
              <a:rPr lang="cs-CZ" u="sng" dirty="0" err="1">
                <a:hlinkClick r:id="rId3"/>
              </a:rPr>
              <a:t>css.com</a:t>
            </a:r>
            <a:r>
              <a:rPr lang="cs-CZ" u="sng" dirty="0">
                <a:hlinkClick r:id="rId3"/>
              </a:rPr>
              <a:t>/free-</a:t>
            </a:r>
            <a:r>
              <a:rPr lang="cs-CZ" u="sng" dirty="0" err="1">
                <a:hlinkClick r:id="rId3"/>
              </a:rPr>
              <a:t>css</a:t>
            </a:r>
            <a:r>
              <a:rPr lang="cs-CZ" u="sng" dirty="0">
                <a:hlinkClick r:id="rId3"/>
              </a:rPr>
              <a:t>-</a:t>
            </a:r>
            <a:r>
              <a:rPr lang="cs-CZ" u="sng" dirty="0" err="1">
                <a:hlinkClick r:id="rId3"/>
              </a:rPr>
              <a:t>layouts</a:t>
            </a:r>
            <a:r>
              <a:rPr lang="cs-CZ" u="sng" dirty="0">
                <a:hlinkClick r:id="rId3"/>
              </a:rPr>
              <a:t>/page1.php</a:t>
            </a:r>
            <a:endParaRPr lang="cs-CZ" dirty="0"/>
          </a:p>
          <a:p>
            <a:pPr lvl="0"/>
            <a:r>
              <a:rPr lang="cs-CZ" u="sng" dirty="0">
                <a:hlinkClick r:id="rId4"/>
              </a:rPr>
              <a:t>http://www.layouts4free.com/free-</a:t>
            </a:r>
            <a:r>
              <a:rPr lang="cs-CZ" u="sng" dirty="0" err="1">
                <a:hlinkClick r:id="rId4"/>
              </a:rPr>
              <a:t>layouts</a:t>
            </a:r>
            <a:r>
              <a:rPr lang="cs-CZ" u="sng" dirty="0">
                <a:hlinkClick r:id="rId4"/>
              </a:rPr>
              <a:t>/</a:t>
            </a:r>
            <a:r>
              <a:rPr lang="cs-CZ" dirty="0"/>
              <a:t> - </a:t>
            </a:r>
            <a:r>
              <a:rPr lang="cs-CZ" dirty="0" err="1"/>
              <a:t>layouts</a:t>
            </a:r>
            <a:r>
              <a:rPr lang="cs-CZ" dirty="0"/>
              <a:t>, grafika, fonty atd.</a:t>
            </a:r>
          </a:p>
          <a:p>
            <a:pPr lvl="0"/>
            <a:r>
              <a:rPr lang="cs-CZ" u="sng" dirty="0">
                <a:hlinkClick r:id="rId5"/>
              </a:rPr>
              <a:t>http://www.</a:t>
            </a:r>
            <a:r>
              <a:rPr lang="cs-CZ" u="sng" dirty="0" err="1">
                <a:hlinkClick r:id="rId5"/>
              </a:rPr>
              <a:t>mastertemplates.com</a:t>
            </a:r>
            <a:r>
              <a:rPr lang="cs-CZ" u="sng" dirty="0">
                <a:hlinkClick r:id="rId5"/>
              </a:rPr>
              <a:t>/</a:t>
            </a:r>
            <a:endParaRPr lang="cs-CZ" u="sng" dirty="0"/>
          </a:p>
          <a:p>
            <a:pPr lvl="0"/>
            <a:r>
              <a:rPr lang="cs-CZ" dirty="0">
                <a:hlinkClick r:id="rId6"/>
              </a:rPr>
              <a:t>http://html5templates.com</a:t>
            </a:r>
            <a:endParaRPr lang="cs-CZ" dirty="0"/>
          </a:p>
          <a:p>
            <a:pPr lvl="0"/>
            <a:endParaRPr lang="cs-CZ" b="1" dirty="0"/>
          </a:p>
          <a:p>
            <a:pPr>
              <a:buNone/>
            </a:pPr>
            <a:endParaRPr lang="cs-CZ" b="1" i="1" dirty="0"/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a učebnice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Jak funguje např. vlastnost „display“?</a:t>
            </a:r>
            <a:endParaRPr lang="cs-CZ" dirty="0">
              <a:hlinkClick r:id="rId2"/>
            </a:endParaRPr>
          </a:p>
          <a:p>
            <a:pPr marL="0" indent="0">
              <a:buNone/>
            </a:pPr>
            <a:endParaRPr lang="cs-CZ" dirty="0">
              <a:hlinkClick r:id="rId2"/>
            </a:endParaRPr>
          </a:p>
          <a:p>
            <a:pPr marL="0" indent="0">
              <a:buNone/>
            </a:pPr>
            <a:r>
              <a:rPr lang="cs-CZ" dirty="0">
                <a:hlinkClick r:id="rId2"/>
              </a:rPr>
              <a:t>http://www.w3schools.com/css/css_display_visibility.asp</a:t>
            </a:r>
            <a:endParaRPr lang="cs-CZ" dirty="0"/>
          </a:p>
          <a:p>
            <a:endParaRPr lang="cs-CZ" dirty="0"/>
          </a:p>
          <a:p>
            <a:r>
              <a:rPr lang="cs-CZ" dirty="0"/>
              <a:t>Background, text, </a:t>
            </a:r>
            <a:r>
              <a:rPr lang="cs-CZ" dirty="0" err="1"/>
              <a:t>lists</a:t>
            </a:r>
            <a:r>
              <a:rPr lang="cs-CZ" dirty="0"/>
              <a:t>, </a:t>
            </a:r>
            <a:r>
              <a:rPr lang="cs-CZ" dirty="0" err="1"/>
              <a:t>tables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4800463"/>
      </p:ext>
    </p:extLst>
  </p:cSld>
  <p:clrMapOvr>
    <a:masterClrMapping/>
  </p:clrMapOvr>
  <p:transition spd="slow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213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Iframe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-7" t="4501" r="15745" b="20255"/>
          <a:stretch/>
        </p:blipFill>
        <p:spPr>
          <a:xfrm>
            <a:off x="770880" y="1916832"/>
            <a:ext cx="8287835" cy="41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0868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Iframe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&lt;iframe src="</a:t>
            </a:r>
            <a:r>
              <a:rPr lang="cs-CZ" i="1" dirty="0"/>
              <a:t>URL</a:t>
            </a:r>
            <a:r>
              <a:rPr lang="cs-CZ" dirty="0"/>
              <a:t>"&gt;&lt;/iframe&gt; </a:t>
            </a:r>
          </a:p>
          <a:p>
            <a:pPr marL="0" indent="0">
              <a:buNone/>
            </a:pPr>
            <a:r>
              <a:rPr lang="cs-CZ" dirty="0"/>
              <a:t>&lt;iframe src="demo_iframe.htm" height="200" width="300"&gt;&lt;/iframe&gt;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3500" b="1" dirty="0"/>
              <a:t>Iframe </a:t>
            </a:r>
            <a:r>
              <a:rPr lang="en-US" sz="3500" b="1" dirty="0" err="1"/>
              <a:t>jako</a:t>
            </a:r>
            <a:r>
              <a:rPr lang="en-US" sz="3500" b="1" dirty="0"/>
              <a:t> c</a:t>
            </a:r>
            <a:r>
              <a:rPr lang="cs-CZ" sz="3500" b="1" dirty="0" err="1"/>
              <a:t>íl</a:t>
            </a:r>
            <a:r>
              <a:rPr lang="cs-CZ" sz="3500" b="1" dirty="0"/>
              <a:t> pro </a:t>
            </a:r>
            <a:r>
              <a:rPr lang="en-US" sz="3500" b="1" dirty="0" err="1"/>
              <a:t>odkaz</a:t>
            </a:r>
            <a:r>
              <a:rPr lang="en-US" sz="3500" b="1" dirty="0"/>
              <a:t>:</a:t>
            </a:r>
          </a:p>
          <a:p>
            <a:pPr marL="0" indent="0">
              <a:buNone/>
            </a:pPr>
            <a:r>
              <a:rPr lang="cs-CZ" dirty="0"/>
              <a:t>&lt;iframe src="demo_iframe.htm" name="iframe_a"&gt;&lt;/iframe&gt;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&lt;p&gt;&lt;a href="https://www.w3schools.com" target="iframe_a"&gt;W3Schools.com&lt;/a&gt;&lt;/p&gt;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8993291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Iframe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3954016" cy="42973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dirty="0"/>
              <a:t>&lt;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&lt;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  &lt;</a:t>
            </a:r>
            <a:r>
              <a:rPr lang="cs-CZ" dirty="0" err="1"/>
              <a:t>title</a:t>
            </a:r>
            <a:r>
              <a:rPr lang="cs-CZ" dirty="0"/>
              <a:t>&gt;Stránka s externím </a:t>
            </a:r>
            <a:r>
              <a:rPr lang="cs-CZ" dirty="0" err="1"/>
              <a:t>stylopisem</a:t>
            </a:r>
            <a:r>
              <a:rPr lang="cs-CZ" dirty="0"/>
              <a:t>&lt;/</a:t>
            </a:r>
            <a:r>
              <a:rPr lang="cs-CZ" dirty="0" err="1"/>
              <a:t>title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  &lt;link </a:t>
            </a:r>
            <a:r>
              <a:rPr lang="cs-CZ" dirty="0" err="1"/>
              <a:t>rel</a:t>
            </a:r>
            <a:r>
              <a:rPr lang="cs-CZ" dirty="0"/>
              <a:t>="</a:t>
            </a:r>
            <a:r>
              <a:rPr lang="cs-CZ" dirty="0" err="1"/>
              <a:t>stylesheet</a:t>
            </a:r>
            <a:r>
              <a:rPr lang="cs-CZ" dirty="0"/>
              <a:t>" type="text/</a:t>
            </a:r>
            <a:r>
              <a:rPr lang="cs-CZ" dirty="0" err="1"/>
              <a:t>css</a:t>
            </a:r>
            <a:r>
              <a:rPr lang="cs-CZ" dirty="0"/>
              <a:t>" </a:t>
            </a:r>
            <a:r>
              <a:rPr lang="cs-CZ" dirty="0" err="1"/>
              <a:t>href</a:t>
            </a:r>
            <a:r>
              <a:rPr lang="cs-CZ" dirty="0"/>
              <a:t>="style.css"&gt;</a:t>
            </a:r>
            <a:endParaRPr lang="en-US" dirty="0"/>
          </a:p>
          <a:p>
            <a:pPr marL="0" indent="0">
              <a:buNone/>
            </a:pPr>
            <a:r>
              <a:rPr lang="cs-CZ" dirty="0"/>
              <a:t>&lt;/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&lt;body style="text-</a:t>
            </a:r>
            <a:r>
              <a:rPr lang="cs-CZ" dirty="0" err="1"/>
              <a:t>align</a:t>
            </a:r>
            <a:r>
              <a:rPr lang="cs-CZ" dirty="0"/>
              <a:t>: center"&gt;</a:t>
            </a:r>
          </a:p>
          <a:p>
            <a:pPr marL="0" indent="0">
              <a:buNone/>
            </a:pPr>
            <a:r>
              <a:rPr lang="cs-CZ" dirty="0"/>
              <a:t>  &lt;div id="</a:t>
            </a:r>
            <a:r>
              <a:rPr lang="cs-CZ" dirty="0" err="1"/>
              <a:t>hlavicka</a:t>
            </a:r>
            <a:r>
              <a:rPr lang="cs-CZ" dirty="0"/>
              <a:t>"&gt;</a:t>
            </a:r>
            <a:r>
              <a:rPr lang="cs-CZ" dirty="0" err="1"/>
              <a:t>hlavicka</a:t>
            </a:r>
            <a:r>
              <a:rPr lang="cs-CZ" dirty="0"/>
              <a:t> &lt;/div&gt;</a:t>
            </a:r>
          </a:p>
          <a:p>
            <a:pPr marL="0" indent="0">
              <a:buNone/>
            </a:pPr>
            <a:r>
              <a:rPr lang="cs-CZ" dirty="0"/>
              <a:t>  &lt;table&gt;</a:t>
            </a:r>
          </a:p>
          <a:p>
            <a:pPr marL="0" indent="0">
              <a:buNone/>
            </a:pPr>
            <a:r>
              <a:rPr lang="cs-CZ" dirty="0"/>
              <a:t>    &lt;</a:t>
            </a:r>
            <a:r>
              <a:rPr lang="cs-CZ" dirty="0" err="1"/>
              <a:t>tr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      &lt;</a:t>
            </a:r>
            <a:r>
              <a:rPr lang="cs-CZ" dirty="0" err="1"/>
              <a:t>td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        &lt;div id="</a:t>
            </a:r>
            <a:r>
              <a:rPr lang="cs-CZ" dirty="0" err="1"/>
              <a:t>levy</a:t>
            </a:r>
            <a:r>
              <a:rPr lang="cs-CZ" dirty="0"/>
              <a:t>"&gt;</a:t>
            </a:r>
            <a:r>
              <a:rPr lang="cs-CZ" dirty="0" err="1"/>
              <a:t>leve</a:t>
            </a:r>
            <a:r>
              <a:rPr lang="cs-CZ" dirty="0"/>
              <a:t> menu&lt;/div&gt;</a:t>
            </a:r>
          </a:p>
          <a:p>
            <a:pPr marL="0" indent="0">
              <a:buNone/>
            </a:pPr>
            <a:r>
              <a:rPr lang="cs-CZ" dirty="0"/>
              <a:t>      &lt;/</a:t>
            </a:r>
            <a:r>
              <a:rPr lang="cs-CZ" dirty="0" err="1"/>
              <a:t>td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      &lt;</a:t>
            </a:r>
            <a:r>
              <a:rPr lang="cs-CZ" dirty="0" err="1"/>
              <a:t>td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        &lt;div id="obsah"&gt;&lt;</a:t>
            </a:r>
            <a:r>
              <a:rPr lang="cs-CZ" dirty="0" err="1"/>
              <a:t>iframe</a:t>
            </a:r>
            <a:r>
              <a:rPr lang="cs-CZ" dirty="0"/>
              <a:t> </a:t>
            </a:r>
            <a:r>
              <a:rPr lang="cs-CZ" dirty="0" err="1"/>
              <a:t>src</a:t>
            </a:r>
            <a:r>
              <a:rPr lang="cs-CZ" dirty="0"/>
              <a:t>="info.html" </a:t>
            </a:r>
            <a:r>
              <a:rPr lang="cs-CZ" dirty="0" err="1"/>
              <a:t>align</a:t>
            </a:r>
            <a:r>
              <a:rPr lang="cs-CZ" dirty="0"/>
              <a:t>="</a:t>
            </a:r>
            <a:r>
              <a:rPr lang="cs-CZ" dirty="0" err="1"/>
              <a:t>middle</a:t>
            </a:r>
            <a:r>
              <a:rPr lang="cs-CZ" dirty="0"/>
              <a:t>" </a:t>
            </a:r>
            <a:r>
              <a:rPr lang="cs-CZ" dirty="0" err="1"/>
              <a:t>width</a:t>
            </a:r>
            <a:r>
              <a:rPr lang="cs-CZ" dirty="0"/>
              <a:t>=600 </a:t>
            </a:r>
            <a:r>
              <a:rPr lang="cs-CZ" dirty="0" err="1"/>
              <a:t>height</a:t>
            </a:r>
            <a:r>
              <a:rPr lang="cs-CZ" dirty="0"/>
              <a:t> =500 </a:t>
            </a:r>
            <a:r>
              <a:rPr lang="cs-CZ" dirty="0" err="1"/>
              <a:t>name</a:t>
            </a:r>
            <a:r>
              <a:rPr lang="cs-CZ" dirty="0"/>
              <a:t>="hlavni"&gt;&lt;/</a:t>
            </a:r>
            <a:r>
              <a:rPr lang="cs-CZ" dirty="0" err="1"/>
              <a:t>iframe</a:t>
            </a:r>
            <a:r>
              <a:rPr lang="cs-CZ" dirty="0"/>
              <a:t>&gt;&lt;/div&gt;</a:t>
            </a:r>
          </a:p>
          <a:p>
            <a:pPr marL="0" indent="0">
              <a:buNone/>
            </a:pPr>
            <a:r>
              <a:rPr lang="cs-CZ" dirty="0"/>
              <a:t>      &lt;/</a:t>
            </a:r>
            <a:r>
              <a:rPr lang="cs-CZ" dirty="0" err="1"/>
              <a:t>td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    &lt;/</a:t>
            </a:r>
            <a:r>
              <a:rPr lang="cs-CZ" dirty="0" err="1"/>
              <a:t>tr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  &lt;/table&gt;</a:t>
            </a:r>
          </a:p>
          <a:p>
            <a:pPr marL="0" indent="0">
              <a:buNone/>
            </a:pPr>
            <a:r>
              <a:rPr lang="cs-CZ" dirty="0"/>
              <a:t>&lt;/body&gt;</a:t>
            </a:r>
          </a:p>
          <a:p>
            <a:pPr marL="0" indent="0">
              <a:buNone/>
            </a:pPr>
            <a:r>
              <a:rPr lang="cs-CZ" dirty="0"/>
              <a:t>&lt;/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788" t="10500" r="44088" b="9702"/>
          <a:stretch/>
        </p:blipFill>
        <p:spPr>
          <a:xfrm>
            <a:off x="4716016" y="1772816"/>
            <a:ext cx="4427984" cy="360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298269"/>
      </p:ext>
    </p:extLst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Kaskádové styly (</a:t>
            </a:r>
            <a:r>
              <a:rPr lang="cs-CZ" dirty="0" err="1"/>
              <a:t>Cascading</a:t>
            </a:r>
            <a:r>
              <a:rPr lang="cs-CZ" dirty="0"/>
              <a:t> Style </a:t>
            </a:r>
            <a:r>
              <a:rPr lang="cs-CZ" dirty="0" err="1"/>
              <a:t>Sheets</a:t>
            </a:r>
            <a:r>
              <a:rPr lang="cs-CZ" dirty="0"/>
              <a:t>, CSS)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jazyk pro popis způsobu zobrazení stránek napsaných v jazycích HTML, XHTML nebo XML</a:t>
            </a:r>
          </a:p>
          <a:p>
            <a:r>
              <a:rPr lang="cs-CZ" dirty="0"/>
              <a:t>navržen standardizační organizací W3C</a:t>
            </a:r>
          </a:p>
          <a:p>
            <a:r>
              <a:rPr lang="cs-CZ" dirty="0"/>
              <a:t>dne 7. června 2011 byla dokončena revize CSS 2.1 a pracuje se na verzi CSS3</a:t>
            </a:r>
          </a:p>
          <a:p>
            <a:r>
              <a:rPr lang="cs-CZ" dirty="0"/>
              <a:t>hlavním smyslem je umožnit návrhářům </a:t>
            </a:r>
            <a:r>
              <a:rPr lang="cs-CZ" b="1" dirty="0"/>
              <a:t>oddělit vzhled </a:t>
            </a:r>
            <a:r>
              <a:rPr lang="cs-CZ" dirty="0"/>
              <a:t>dokumentu </a:t>
            </a:r>
            <a:r>
              <a:rPr lang="cs-CZ" b="1" dirty="0"/>
              <a:t>od</a:t>
            </a:r>
            <a:r>
              <a:rPr lang="cs-CZ" dirty="0"/>
              <a:t> jeho </a:t>
            </a:r>
            <a:r>
              <a:rPr lang="cs-CZ" b="1" dirty="0"/>
              <a:t>struktury a obsahu</a:t>
            </a:r>
          </a:p>
        </p:txBody>
      </p:sp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Syntaxe CSS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Definice kaskádových stylů sestává z několika </a:t>
            </a:r>
            <a:r>
              <a:rPr lang="cs-CZ" i="1" dirty="0"/>
              <a:t>pravidel</a:t>
            </a:r>
          </a:p>
          <a:p>
            <a:r>
              <a:rPr lang="cs-CZ" dirty="0"/>
              <a:t>Každé pravidlo obsahuje </a:t>
            </a:r>
            <a:r>
              <a:rPr lang="cs-CZ" i="1" dirty="0"/>
              <a:t>selektor</a:t>
            </a:r>
            <a:r>
              <a:rPr lang="cs-CZ" dirty="0"/>
              <a:t> a </a:t>
            </a:r>
            <a:r>
              <a:rPr lang="cs-CZ" i="1" dirty="0"/>
              <a:t>blok deklarací</a:t>
            </a:r>
          </a:p>
          <a:p>
            <a:r>
              <a:rPr lang="cs-CZ" dirty="0"/>
              <a:t>Každý blok deklarací pak obsahuje seznam </a:t>
            </a:r>
            <a:r>
              <a:rPr lang="cs-CZ" i="1" dirty="0"/>
              <a:t>deklarací</a:t>
            </a:r>
            <a:r>
              <a:rPr lang="cs-CZ" dirty="0"/>
              <a:t> oddělených středníky ;</a:t>
            </a:r>
          </a:p>
          <a:p>
            <a:r>
              <a:rPr lang="cs-CZ" dirty="0"/>
              <a:t>každá deklarace sestává z identifikátoru vlastnosti, následuje dvojtečka : a hodnota vlastnosti</a:t>
            </a:r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2843808" y="2564904"/>
            <a:ext cx="4464496" cy="1368152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CSS pravidla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15816" y="2132856"/>
            <a:ext cx="4530080" cy="25526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Courier" pitchFamily="49" charset="0"/>
              </a:rPr>
              <a:t>body { </a:t>
            </a:r>
            <a:endParaRPr lang="cs-CZ" sz="2400" dirty="0"/>
          </a:p>
          <a:p>
            <a:pPr>
              <a:buNone/>
            </a:pPr>
            <a:r>
              <a:rPr lang="en-US" sz="2400" dirty="0">
                <a:latin typeface="Courier" pitchFamily="49" charset="0"/>
              </a:rPr>
              <a:t>background-color:</a:t>
            </a:r>
            <a:r>
              <a:rPr lang="cs-CZ" sz="2400" dirty="0">
                <a:latin typeface="Courier" pitchFamily="49" charset="0"/>
              </a:rPr>
              <a:t> </a:t>
            </a:r>
            <a:r>
              <a:rPr lang="cs-CZ" sz="2400" dirty="0" err="1">
                <a:latin typeface="Courier" pitchFamily="49" charset="0"/>
              </a:rPr>
              <a:t>grey</a:t>
            </a:r>
            <a:r>
              <a:rPr lang="cs-CZ" sz="2400" dirty="0">
                <a:latin typeface="Courier" pitchFamily="49" charset="0"/>
              </a:rPr>
              <a:t>;</a:t>
            </a:r>
            <a:endParaRPr lang="cs-CZ" sz="2400" dirty="0"/>
          </a:p>
          <a:p>
            <a:pPr>
              <a:buNone/>
            </a:pPr>
            <a:r>
              <a:rPr lang="en-US" sz="2400" dirty="0">
                <a:latin typeface="Courier" pitchFamily="49" charset="0"/>
              </a:rPr>
              <a:t>color:</a:t>
            </a:r>
            <a:r>
              <a:rPr lang="cs-CZ" sz="2400" dirty="0"/>
              <a:t> </a:t>
            </a:r>
            <a:r>
              <a:rPr lang="cs-CZ" sz="2400" dirty="0" err="1">
                <a:latin typeface="Courier" pitchFamily="49" charset="0"/>
              </a:rPr>
              <a:t>bl</a:t>
            </a:r>
            <a:r>
              <a:rPr lang="en-US" sz="2400" dirty="0" err="1">
                <a:latin typeface="Courier" pitchFamily="49" charset="0"/>
              </a:rPr>
              <a:t>ack</a:t>
            </a:r>
            <a:r>
              <a:rPr lang="en-US" sz="2400" dirty="0">
                <a:latin typeface="Courier" pitchFamily="49" charset="0"/>
              </a:rPr>
              <a:t>; </a:t>
            </a:r>
            <a:endParaRPr lang="cs-CZ" sz="2400" dirty="0"/>
          </a:p>
          <a:p>
            <a:pPr>
              <a:buNone/>
            </a:pPr>
            <a:r>
              <a:rPr lang="en-US" sz="2400" dirty="0">
                <a:latin typeface="Courier" pitchFamily="49" charset="0"/>
              </a:rPr>
              <a:t>padding: 1</a:t>
            </a:r>
            <a:r>
              <a:rPr lang="cs-CZ" sz="2400" dirty="0">
                <a:latin typeface="Courier" pitchFamily="49" charset="0"/>
              </a:rPr>
              <a:t>5</a:t>
            </a:r>
            <a:r>
              <a:rPr lang="en-US" sz="2400" dirty="0" err="1">
                <a:latin typeface="Courier" pitchFamily="49" charset="0"/>
              </a:rPr>
              <a:t>px</a:t>
            </a:r>
            <a:r>
              <a:rPr lang="en-US" sz="2400" dirty="0">
                <a:latin typeface="Courier" pitchFamily="49" charset="0"/>
              </a:rPr>
              <a:t>; </a:t>
            </a:r>
            <a:endParaRPr lang="cs-CZ" sz="2400" dirty="0"/>
          </a:p>
          <a:p>
            <a:pPr>
              <a:buNone/>
            </a:pPr>
            <a:r>
              <a:rPr lang="en-US" sz="2400" dirty="0">
                <a:latin typeface="Courier" pitchFamily="49" charset="0"/>
              </a:rPr>
              <a:t>}</a:t>
            </a:r>
            <a:endParaRPr lang="cs-CZ" sz="2400" dirty="0"/>
          </a:p>
          <a:p>
            <a:pPr>
              <a:buNone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99592" y="1484785"/>
            <a:ext cx="16561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selektor</a:t>
            </a:r>
          </a:p>
          <a:p>
            <a:endParaRPr lang="cs-CZ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899592" y="2492896"/>
            <a:ext cx="16561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blok deklarací</a:t>
            </a:r>
          </a:p>
          <a:p>
            <a:endParaRPr lang="cs-CZ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131840" y="4725144"/>
            <a:ext cx="20882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identifikátor vlastnosti</a:t>
            </a:r>
          </a:p>
          <a:p>
            <a:endParaRPr lang="cs-CZ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652120" y="4797152"/>
            <a:ext cx="16561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hodnota</a:t>
            </a:r>
          </a:p>
          <a:p>
            <a:endParaRPr lang="cs-CZ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0" name="Přímá spojovací šipka 9"/>
          <p:cNvCxnSpPr/>
          <p:nvPr/>
        </p:nvCxnSpPr>
        <p:spPr>
          <a:xfrm>
            <a:off x="2339752" y="1916832"/>
            <a:ext cx="72008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flipV="1">
            <a:off x="1835696" y="2852936"/>
            <a:ext cx="1008112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/>
          <p:nvPr/>
        </p:nvCxnSpPr>
        <p:spPr>
          <a:xfrm flipV="1">
            <a:off x="3707904" y="3717032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Přímá spojovací šipka 14"/>
          <p:cNvCxnSpPr/>
          <p:nvPr/>
        </p:nvCxnSpPr>
        <p:spPr>
          <a:xfrm flipH="1" flipV="1">
            <a:off x="5148064" y="3789040"/>
            <a:ext cx="936104" cy="1152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Selektory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CSS definuje mnoho různých selektorů, které obvykle můžeme kombinovat</a:t>
            </a:r>
          </a:p>
          <a:p>
            <a:r>
              <a:rPr lang="cs-CZ" b="1" dirty="0"/>
              <a:t>table</a:t>
            </a:r>
            <a:r>
              <a:rPr lang="cs-CZ" dirty="0"/>
              <a:t> – Tyto deklarace budou platit pro všechny výskyty elementu </a:t>
            </a:r>
            <a:r>
              <a:rPr lang="cs-CZ" i="1" dirty="0"/>
              <a:t>table</a:t>
            </a:r>
            <a:r>
              <a:rPr lang="cs-CZ" dirty="0"/>
              <a:t>. </a:t>
            </a:r>
          </a:p>
          <a:p>
            <a:r>
              <a:rPr lang="cs-CZ" b="1" dirty="0"/>
              <a:t>table p </a:t>
            </a:r>
            <a:r>
              <a:rPr lang="cs-CZ" dirty="0"/>
              <a:t>– Tyto deklarace budou platit pro všechny elementy p, které se nachází v elementu </a:t>
            </a:r>
            <a:r>
              <a:rPr lang="cs-CZ" i="1" dirty="0"/>
              <a:t>table</a:t>
            </a:r>
            <a:r>
              <a:rPr lang="cs-CZ" dirty="0"/>
              <a:t>, v jakékoliv hloubce.</a:t>
            </a:r>
          </a:p>
          <a:p>
            <a:r>
              <a:rPr lang="cs-CZ" b="1" dirty="0"/>
              <a:t>table&gt;div</a:t>
            </a:r>
            <a:r>
              <a:rPr lang="cs-CZ" dirty="0"/>
              <a:t> – Tyto deklarace budou platit pro všechny elementy div, které jsou přímými potomky </a:t>
            </a:r>
            <a:r>
              <a:rPr lang="cs-CZ"/>
              <a:t>elementu </a:t>
            </a:r>
            <a:r>
              <a:rPr lang="cs-CZ" i="1"/>
              <a:t>table</a:t>
            </a:r>
            <a:r>
              <a:rPr lang="cs-CZ"/>
              <a:t>.</a:t>
            </a:r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Selektory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.</a:t>
            </a:r>
            <a:r>
              <a:rPr lang="cs-CZ" b="1" dirty="0" err="1"/>
              <a:t>trida</a:t>
            </a:r>
            <a:r>
              <a:rPr lang="cs-CZ" b="1" dirty="0"/>
              <a:t> </a:t>
            </a:r>
            <a:r>
              <a:rPr lang="cs-CZ" dirty="0"/>
              <a:t>– Tyto deklarace budou platit pro všechny elementy, které mají v HTML nastavenou třídu </a:t>
            </a:r>
            <a:r>
              <a:rPr lang="cs-CZ" i="1" dirty="0" err="1"/>
              <a:t>trida</a:t>
            </a:r>
            <a:r>
              <a:rPr lang="cs-CZ" dirty="0"/>
              <a:t>. To se provádí pomocí HTML atributu </a:t>
            </a:r>
            <a:r>
              <a:rPr lang="cs-CZ" i="1" dirty="0" err="1"/>
              <a:t>class</a:t>
            </a:r>
            <a:r>
              <a:rPr lang="cs-CZ" dirty="0"/>
              <a:t>.</a:t>
            </a:r>
          </a:p>
          <a:p>
            <a:r>
              <a:rPr lang="cs-CZ" b="1" dirty="0"/>
              <a:t>#id </a:t>
            </a:r>
            <a:r>
              <a:rPr lang="cs-CZ" dirty="0"/>
              <a:t>– Tyto deklarace budou platit pro všechny elementy, které mají v HTML nastavený identifikátor </a:t>
            </a:r>
            <a:r>
              <a:rPr lang="cs-CZ" i="1" dirty="0"/>
              <a:t>id</a:t>
            </a:r>
            <a:r>
              <a:rPr lang="cs-CZ" dirty="0"/>
              <a:t>. To se provádí pomocí HTML atributu </a:t>
            </a:r>
            <a:r>
              <a:rPr lang="cs-CZ" i="1" dirty="0"/>
              <a:t>id</a:t>
            </a:r>
            <a:r>
              <a:rPr lang="cs-CZ" dirty="0"/>
              <a:t>.</a:t>
            </a:r>
          </a:p>
          <a:p>
            <a:r>
              <a:rPr lang="cs-CZ" b="1" dirty="0"/>
              <a:t>sel1</a:t>
            </a:r>
            <a:r>
              <a:rPr lang="cs-CZ" dirty="0"/>
              <a:t>, </a:t>
            </a:r>
            <a:r>
              <a:rPr lang="cs-CZ" b="1" dirty="0"/>
              <a:t>sel2</a:t>
            </a:r>
            <a:r>
              <a:rPr lang="cs-CZ" dirty="0"/>
              <a:t>, </a:t>
            </a:r>
            <a:r>
              <a:rPr lang="cs-CZ" b="1" dirty="0"/>
              <a:t>sel3</a:t>
            </a:r>
            <a:r>
              <a:rPr lang="cs-CZ" dirty="0"/>
              <a:t> – Selektory můžeme seskupovat pomocí čárek. Následující deklarace pak budou platit pro všechny selektory.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err="1"/>
              <a:t>Př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http://www.w3schools.com/html/html_classes.asp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Training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TS101674557</Template>
  <TotalTime>627</TotalTime>
  <Words>924</Words>
  <Application>Microsoft Office PowerPoint</Application>
  <PresentationFormat>Předvádění na obrazovce (4:3)</PresentationFormat>
  <Paragraphs>125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</vt:lpstr>
      <vt:lpstr>Georgia</vt:lpstr>
      <vt:lpstr>Tahoma</vt:lpstr>
      <vt:lpstr>Training</vt:lpstr>
      <vt:lpstr>Portálové systémy</vt:lpstr>
      <vt:lpstr>Iframe</vt:lpstr>
      <vt:lpstr>Iframe</vt:lpstr>
      <vt:lpstr>Iframe</vt:lpstr>
      <vt:lpstr>Kaskádové styly (Cascading Style Sheets, CSS)</vt:lpstr>
      <vt:lpstr>Syntaxe CSS</vt:lpstr>
      <vt:lpstr>Příklad CSS pravidla</vt:lpstr>
      <vt:lpstr>Selektory</vt:lpstr>
      <vt:lpstr>Selektory 2</vt:lpstr>
      <vt:lpstr>Připojení kaskádových stylů do HTML stránky</vt:lpstr>
      <vt:lpstr>Připojení kaskádových stylů do HTML stránky</vt:lpstr>
      <vt:lpstr>Připojení kaskádových stylů do HTML stránky</vt:lpstr>
      <vt:lpstr>Návrh vzhledu stránek pomocí CSS</vt:lpstr>
      <vt:lpstr>Návrh vzhledu stránek pomocí CSS</vt:lpstr>
      <vt:lpstr>Free šablony a rozvržení</vt:lpstr>
      <vt:lpstr>Příklady a učebnice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Jan Górecki</cp:lastModifiedBy>
  <cp:revision>94</cp:revision>
  <dcterms:created xsi:type="dcterms:W3CDTF">2009-09-17T16:58:41Z</dcterms:created>
  <dcterms:modified xsi:type="dcterms:W3CDTF">2020-10-07T14:54:03Z</dcterms:modified>
</cp:coreProperties>
</file>