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3"/>
  </p:handoutMasterIdLst>
  <p:sldIdLst>
    <p:sldId id="277" r:id="rId2"/>
    <p:sldId id="268" r:id="rId3"/>
    <p:sldId id="269" r:id="rId4"/>
    <p:sldId id="270" r:id="rId5"/>
    <p:sldId id="271" r:id="rId6"/>
    <p:sldId id="272" r:id="rId7"/>
    <p:sldId id="273" r:id="rId8"/>
    <p:sldId id="287" r:id="rId9"/>
    <p:sldId id="274" r:id="rId10"/>
    <p:sldId id="275" r:id="rId11"/>
    <p:sldId id="278" r:id="rId12"/>
    <p:sldId id="280" r:id="rId13"/>
    <p:sldId id="288" r:id="rId14"/>
    <p:sldId id="281" r:id="rId15"/>
    <p:sldId id="282" r:id="rId16"/>
    <p:sldId id="283" r:id="rId17"/>
    <p:sldId id="284" r:id="rId18"/>
    <p:sldId id="297" r:id="rId19"/>
    <p:sldId id="298" r:id="rId20"/>
    <p:sldId id="285" r:id="rId21"/>
    <p:sldId id="289" r:id="rId22"/>
    <p:sldId id="290" r:id="rId23"/>
    <p:sldId id="291" r:id="rId24"/>
    <p:sldId id="300" r:id="rId25"/>
    <p:sldId id="293" r:id="rId26"/>
    <p:sldId id="294" r:id="rId27"/>
    <p:sldId id="295" r:id="rId28"/>
    <p:sldId id="296" r:id="rId29"/>
    <p:sldId id="292" r:id="rId30"/>
    <p:sldId id="299" r:id="rId31"/>
    <p:sldId id="301" r:id="rId32"/>
  </p:sldIdLst>
  <p:sldSz cx="9144000" cy="6858000" type="screen4x3"/>
  <p:notesSz cx="67945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924" y="-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4CE9C-9A71-42BE-9110-1E0190A2DAB4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1CA46-BC9E-4253-8E2F-CCD5BEE72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634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228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ctr" latinLnBrk="0">
              <a:defRPr lang="cs-CZ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spcBef>
                <a:spcPts val="600"/>
              </a:spcBef>
              <a:spcAft>
                <a:spcPts val="600"/>
              </a:spcAft>
              <a:defRPr lang="cs-CZ" sz="3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php/default.asp" TargetMode="External"/><Relationship Id="rId2" Type="http://schemas.openxmlformats.org/officeDocument/2006/relationships/hyperlink" Target="http://www.tvorba-webu.cz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26104" y="2247007"/>
            <a:ext cx="6180224" cy="1470025"/>
          </a:xfrm>
        </p:spPr>
        <p:txBody>
          <a:bodyPr/>
          <a:lstStyle/>
          <a:p>
            <a:pPr algn="ctr"/>
            <a:r>
              <a:rPr lang="cs-CZ" b="1" dirty="0"/>
              <a:t>Portálové </a:t>
            </a:r>
            <a:r>
              <a:rPr lang="cs-CZ" b="1" dirty="0" smtClean="0"/>
              <a:t>systémy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5 a č. 6</a:t>
            </a:r>
          </a:p>
          <a:p>
            <a:pPr algn="ctr"/>
            <a:endParaRPr lang="cs-CZ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Jan 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Górecki</a:t>
            </a: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857224" y="1500174"/>
          <a:ext cx="3331845" cy="1705356"/>
        </p:xfrm>
        <a:graphic>
          <a:graphicData uri="http://schemas.openxmlformats.org/drawingml/2006/table">
            <a:tbl>
              <a:tblPr/>
              <a:tblGrid>
                <a:gridCol w="810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Operátor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Funkce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Příklad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Sčítání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+ $b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Odčítání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- $b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Násobení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* $b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Dělení - podíl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/ $b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Modulo - zbytek po dělení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% $b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997058"/>
              </p:ext>
            </p:extLst>
          </p:nvPr>
        </p:nvGraphicFramePr>
        <p:xfrm>
          <a:off x="4500562" y="1500174"/>
          <a:ext cx="3691890" cy="1522476"/>
        </p:xfrm>
        <a:graphic>
          <a:graphicData uri="http://schemas.openxmlformats.org/drawingml/2006/table">
            <a:tbl>
              <a:tblPr/>
              <a:tblGrid>
                <a:gridCol w="715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7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Operátor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Funkce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Příklad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Přidělení - je rovno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= $b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+=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Přidělí proměnné </a:t>
                      </a:r>
                      <a:r>
                        <a:rPr lang="cs-CZ" sz="1100" b="1" dirty="0" smtClean="0">
                          <a:latin typeface="Calibri"/>
                          <a:ea typeface="Calibri"/>
                          <a:cs typeface="Times New Roman"/>
                        </a:rPr>
                        <a:t>hodnotu </a:t>
                      </a: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jakou měla a ještě přičte(5)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+= 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.=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Vlastně přičítá řetězce(když $a je A, tak výsledek bude Ahoj)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.= "hoj"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857224" y="3357562"/>
          <a:ext cx="3357586" cy="3050032"/>
        </p:xfrm>
        <a:graphic>
          <a:graphicData uri="http://schemas.openxmlformats.org/drawingml/2006/table">
            <a:tbl>
              <a:tblPr/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36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7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Operátor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Výsledek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Příklad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==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je-li rovno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==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0" dirty="0">
                          <a:latin typeface="Calibri"/>
                          <a:ea typeface="Calibri"/>
                          <a:cs typeface="Times New Roman"/>
                        </a:rPr>
                        <a:t>===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>
                          <a:latin typeface="Calibri"/>
                          <a:ea typeface="Calibri"/>
                          <a:cs typeface="Times New Roman"/>
                        </a:rPr>
                        <a:t>TRUE - je-li rovno a je stejného typu</a:t>
                      </a:r>
                      <a:endParaRPr lang="cs-CZ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0" dirty="0">
                          <a:latin typeface="Calibri"/>
                          <a:ea typeface="Calibri"/>
                          <a:cs typeface="Times New Roman"/>
                        </a:rPr>
                        <a:t>$a ===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!=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není-li rovno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!=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&lt;&gt;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není-li rovno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&lt;&gt;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!==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TRUE - není-li rovno a není stejného typu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$a !==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&lt;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menší než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&lt; $b"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&gt;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větší než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&gt;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&gt;=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větší nebo rovno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&gt;= $b 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&lt;=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TRUE - menší nebo rovno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&lt;= $b 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266717"/>
              </p:ext>
            </p:extLst>
          </p:nvPr>
        </p:nvGraphicFramePr>
        <p:xfrm>
          <a:off x="4500562" y="3357562"/>
          <a:ext cx="4286280" cy="2829052"/>
        </p:xfrm>
        <a:graphic>
          <a:graphicData uri="http://schemas.openxmlformats.org/drawingml/2006/table">
            <a:tbl>
              <a:tblPr/>
              <a:tblGrid>
                <a:gridCol w="785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Operátor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Funkce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Příklad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and</a:t>
                      </a:r>
                      <a:endParaRPr lang="cs-C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TRUE - pokud jsou proměnné </a:t>
                      </a: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true</a:t>
                      </a:r>
                      <a:endParaRPr lang="cs-C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and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  <a:endParaRPr lang="cs-C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>
                          <a:latin typeface="Calibri"/>
                          <a:ea typeface="Calibri"/>
                          <a:cs typeface="Times New Roman"/>
                        </a:rPr>
                        <a:t>TRUE - pokud je jedna proměnné true</a:t>
                      </a:r>
                      <a:endParaRPr lang="cs-CZ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0" dirty="0" err="1">
                          <a:latin typeface="Calibri"/>
                          <a:ea typeface="Calibri"/>
                          <a:cs typeface="Times New Roman"/>
                        </a:rPr>
                        <a:t>xor</a:t>
                      </a:r>
                      <a:endParaRPr lang="cs-CZ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>
                          <a:latin typeface="Calibri"/>
                          <a:ea typeface="Calibri"/>
                          <a:cs typeface="Times New Roman"/>
                        </a:rPr>
                        <a:t>TRUE - pokud je jedna proměnné true, ale ne obě</a:t>
                      </a:r>
                      <a:endParaRPr lang="cs-CZ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0" dirty="0">
                          <a:latin typeface="Calibri"/>
                          <a:ea typeface="Calibri"/>
                          <a:cs typeface="Times New Roman"/>
                        </a:rPr>
                        <a:t>$a </a:t>
                      </a:r>
                      <a:r>
                        <a:rPr lang="cs-CZ" sz="1100" b="0" dirty="0" err="1">
                          <a:latin typeface="Calibri"/>
                          <a:ea typeface="Calibri"/>
                          <a:cs typeface="Times New Roman"/>
                        </a:rPr>
                        <a:t>xor</a:t>
                      </a:r>
                      <a:r>
                        <a:rPr lang="cs-CZ" sz="1100" b="0" dirty="0">
                          <a:latin typeface="Calibri"/>
                          <a:ea typeface="Calibri"/>
                          <a:cs typeface="Times New Roman"/>
                        </a:rPr>
                        <a:t>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!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TRUE - proměnná není true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! $a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&amp;&amp;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TRUE - pokud jsou proměnné </a:t>
                      </a: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true</a:t>
                      </a:r>
                      <a:endParaRPr lang="cs-C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latin typeface="Calibri"/>
                          <a:ea typeface="Calibri"/>
                          <a:cs typeface="Times New Roman"/>
                        </a:rPr>
                        <a:t>$a &amp;&amp;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||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latin typeface="Calibri"/>
                          <a:ea typeface="Calibri"/>
                          <a:cs typeface="Times New Roman"/>
                        </a:rPr>
                        <a:t>TRUE - pokud je jedna proměnné true</a:t>
                      </a:r>
                      <a:endParaRPr lang="cs-C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$a || $b</a:t>
                      </a:r>
                    </a:p>
                  </a:txBody>
                  <a:tcPr marL="73660" marR="73660" marT="36830" marB="368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971600" y="6381328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Tučné </a:t>
            </a:r>
            <a:r>
              <a:rPr lang="cs-CZ" dirty="0" err="1">
                <a:solidFill>
                  <a:srgbClr val="FF0000"/>
                </a:solidFill>
              </a:rPr>
              <a:t>nazpamět</a:t>
            </a:r>
            <a:r>
              <a:rPr lang="cs-CZ" dirty="0">
                <a:solidFill>
                  <a:srgbClr val="FF0000"/>
                </a:solidFill>
              </a:rPr>
              <a:t>!!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 – typy proměnných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05527"/>
              </p:ext>
            </p:extLst>
          </p:nvPr>
        </p:nvGraphicFramePr>
        <p:xfrm>
          <a:off x="827584" y="1412776"/>
          <a:ext cx="7728520" cy="311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4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4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cs-CZ" dirty="0"/>
                        <a:t>Typ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Význam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18">
                <a:tc>
                  <a:txBody>
                    <a:bodyPr/>
                    <a:lstStyle/>
                    <a:p>
                      <a:r>
                        <a:rPr lang="cs-CZ" dirty="0" err="1"/>
                        <a:t>String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Text, řetězec (sada znaků), příklad: $</a:t>
                      </a:r>
                      <a:r>
                        <a:rPr lang="cs-CZ" dirty="0" err="1"/>
                        <a:t>retezec</a:t>
                      </a:r>
                      <a:r>
                        <a:rPr lang="cs-CZ" dirty="0"/>
                        <a:t> = "obyčejný text";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102">
                <a:tc>
                  <a:txBody>
                    <a:bodyPr/>
                    <a:lstStyle/>
                    <a:p>
                      <a:r>
                        <a:rPr lang="cs-CZ" dirty="0" err="1"/>
                        <a:t>Integer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Celé číslo, se kterými je možné pracovat, počítat, příklad: $</a:t>
                      </a:r>
                      <a:r>
                        <a:rPr lang="cs-CZ" dirty="0" err="1"/>
                        <a:t>cislo</a:t>
                      </a:r>
                      <a:r>
                        <a:rPr lang="cs-CZ" dirty="0"/>
                        <a:t> = 2;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040">
                <a:tc>
                  <a:txBody>
                    <a:bodyPr/>
                    <a:lstStyle/>
                    <a:p>
                      <a:r>
                        <a:rPr lang="cs-CZ" dirty="0" err="1"/>
                        <a:t>Float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real</a:t>
                      </a:r>
                      <a:r>
                        <a:rPr lang="cs-CZ" dirty="0"/>
                        <a:t> nebo 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Desetinné číslo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6102">
                <a:tc>
                  <a:txBody>
                    <a:bodyPr/>
                    <a:lstStyle/>
                    <a:p>
                      <a:r>
                        <a:rPr lang="cs-CZ" dirty="0" err="1"/>
                        <a:t>Boolean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Logická proměnná, hodnota PRAVDA, NEPRAVDA (1, 0), zapisuje se TRUE nebo 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1187624" y="4869160"/>
            <a:ext cx="7416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$</a:t>
            </a:r>
            <a:r>
              <a:rPr lang="cs-CZ" sz="2800" dirty="0" err="1"/>
              <a:t>retezec</a:t>
            </a:r>
            <a:r>
              <a:rPr lang="cs-CZ" sz="2800" dirty="0"/>
              <a:t> = "obyčejný text";</a:t>
            </a:r>
          </a:p>
          <a:p>
            <a:r>
              <a:rPr lang="cs-CZ" sz="2800" dirty="0"/>
              <a:t>$</a:t>
            </a:r>
            <a:r>
              <a:rPr lang="cs-CZ" sz="2800" dirty="0" err="1"/>
              <a:t>celecislo</a:t>
            </a:r>
            <a:r>
              <a:rPr lang="cs-CZ" sz="2800" dirty="0"/>
              <a:t> = 2;</a:t>
            </a:r>
          </a:p>
          <a:p>
            <a:r>
              <a:rPr lang="cs-CZ" sz="2800" dirty="0"/>
              <a:t>$</a:t>
            </a:r>
            <a:r>
              <a:rPr lang="cs-CZ" sz="2800" dirty="0" err="1"/>
              <a:t>desetinnecislo</a:t>
            </a:r>
            <a:r>
              <a:rPr lang="cs-CZ" sz="2800" dirty="0"/>
              <a:t> = 0.2; </a:t>
            </a:r>
          </a:p>
          <a:p>
            <a:r>
              <a:rPr lang="cs-CZ" sz="2800" dirty="0"/>
              <a:t>$</a:t>
            </a:r>
            <a:r>
              <a:rPr lang="cs-CZ" sz="2800" dirty="0" err="1"/>
              <a:t>logickapromenna</a:t>
            </a:r>
            <a:r>
              <a:rPr lang="cs-CZ" sz="2800" dirty="0"/>
              <a:t> = TRUE;</a:t>
            </a:r>
          </a:p>
        </p:txBody>
      </p:sp>
    </p:spTree>
    <p:extLst>
      <p:ext uri="{BB962C8B-B14F-4D97-AF65-F5344CB8AC3E}">
        <p14:creationId xmlns:p14="http://schemas.microsoft.com/office/powerpoint/2010/main" val="20946790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Větvení v PHP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910" y="1600200"/>
            <a:ext cx="8286808" cy="49720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dirty="0" err="1"/>
              <a:t>if</a:t>
            </a:r>
            <a:r>
              <a:rPr dirty="0"/>
              <a:t> (podmínka) proces1; </a:t>
            </a:r>
          </a:p>
          <a:p>
            <a:pPr>
              <a:buNone/>
            </a:pPr>
            <a:r>
              <a:rPr dirty="0" err="1"/>
              <a:t>else</a:t>
            </a:r>
            <a:r>
              <a:rPr dirty="0"/>
              <a:t> proces2;</a:t>
            </a:r>
          </a:p>
          <a:p>
            <a:pPr>
              <a:buNone/>
            </a:pPr>
            <a:endParaRPr dirty="0"/>
          </a:p>
          <a:p>
            <a:pPr>
              <a:buNone/>
            </a:pPr>
            <a:r>
              <a:rPr dirty="0"/>
              <a:t>$a=1; </a:t>
            </a:r>
          </a:p>
          <a:p>
            <a:pPr>
              <a:buNone/>
            </a:pPr>
            <a:r>
              <a:rPr dirty="0"/>
              <a:t>$b=2; </a:t>
            </a:r>
          </a:p>
          <a:p>
            <a:pPr>
              <a:buNone/>
            </a:pP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dirty="0"/>
              <a:t>($a == $b)</a:t>
            </a:r>
            <a:r>
              <a:rPr lang="en-US" dirty="0"/>
              <a:t> </a:t>
            </a:r>
            <a:r>
              <a:rPr dirty="0">
                <a:solidFill>
                  <a:schemeClr val="accent6">
                    <a:lumMod val="75000"/>
                  </a:schemeClr>
                </a:solidFill>
              </a:rPr>
              <a:t>{</a:t>
            </a:r>
            <a:r>
              <a:rPr dirty="0"/>
              <a:t> </a:t>
            </a:r>
          </a:p>
          <a:p>
            <a:pPr>
              <a:buNone/>
            </a:pPr>
            <a:r>
              <a:rPr dirty="0"/>
              <a:t>	echo ("Jsou si rovny."); </a:t>
            </a:r>
          </a:p>
          <a:p>
            <a:pPr>
              <a:buNone/>
            </a:pPr>
            <a:r>
              <a:rPr dirty="0"/>
              <a:t>	echo ("a i b mají stejnou hodnotu"); </a:t>
            </a:r>
          </a:p>
          <a:p>
            <a:pPr>
              <a:buNone/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}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01606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 větvení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714380"/>
          </a:xfrm>
        </p:spPr>
        <p:txBody>
          <a:bodyPr>
            <a:normAutofit/>
          </a:bodyPr>
          <a:lstStyle/>
          <a:p>
            <a:r>
              <a:rPr lang="cs-CZ" dirty="0" err="1"/>
              <a:t>If</a:t>
            </a:r>
            <a:r>
              <a:rPr lang="cs-CZ" dirty="0"/>
              <a:t>, </a:t>
            </a:r>
            <a:r>
              <a:rPr lang="cs-CZ" dirty="0" err="1"/>
              <a:t>else</a:t>
            </a:r>
            <a:r>
              <a:rPr lang="cs-CZ" dirty="0"/>
              <a:t> a </a:t>
            </a:r>
            <a:r>
              <a:rPr lang="cs-CZ" dirty="0" err="1"/>
              <a:t>elseif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5576" y="2132856"/>
            <a:ext cx="3312368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/>
              <a:t>(podmínka)</a:t>
            </a:r>
          </a:p>
          <a:p>
            <a:r>
              <a:rPr lang="cs-CZ" sz="2400" dirty="0"/>
              <a:t>	proces1;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lseif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/>
              <a:t>(podmínka2)</a:t>
            </a:r>
          </a:p>
          <a:p>
            <a:r>
              <a:rPr lang="cs-CZ" sz="2400" dirty="0"/>
              <a:t>	proces2;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lseif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/>
              <a:t>(podmínka3)</a:t>
            </a:r>
          </a:p>
          <a:p>
            <a:r>
              <a:rPr lang="cs-CZ" sz="2400" dirty="0"/>
              <a:t>	proces3;</a:t>
            </a:r>
          </a:p>
          <a:p>
            <a:r>
              <a:rPr lang="cs-CZ" sz="2400" dirty="0" err="1">
                <a:solidFill>
                  <a:schemeClr val="accent6">
                    <a:lumMod val="75000"/>
                  </a:schemeClr>
                </a:solidFill>
              </a:rPr>
              <a:t>else</a:t>
            </a:r>
            <a:endParaRPr lang="cs-CZ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/>
              <a:t>              poslední proces;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211960" y="1844824"/>
            <a:ext cx="4932040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/>
              <a:t>$a = 5;</a:t>
            </a:r>
          </a:p>
          <a:p>
            <a:r>
              <a:rPr lang="cs-CZ" sz="2400" dirty="0" err="1"/>
              <a:t>if</a:t>
            </a:r>
            <a:r>
              <a:rPr lang="cs-CZ" sz="2400" dirty="0"/>
              <a:t> ($a==4)</a:t>
            </a:r>
          </a:p>
          <a:p>
            <a:r>
              <a:rPr lang="cs-CZ" sz="2400" dirty="0"/>
              <a:t>	echo("4");</a:t>
            </a:r>
          </a:p>
          <a:p>
            <a:r>
              <a:rPr lang="cs-CZ" sz="2400" dirty="0"/>
              <a:t>	</a:t>
            </a:r>
            <a:r>
              <a:rPr lang="cs-CZ" sz="2400" dirty="0" err="1"/>
              <a:t>elseif</a:t>
            </a:r>
            <a:r>
              <a:rPr lang="cs-CZ" sz="2400" dirty="0"/>
              <a:t> ($a&lt;4)</a:t>
            </a:r>
          </a:p>
          <a:p>
            <a:r>
              <a:rPr lang="cs-CZ" sz="2400" dirty="0"/>
              <a:t>		echo("menší než 4");</a:t>
            </a:r>
          </a:p>
          <a:p>
            <a:r>
              <a:rPr lang="cs-CZ" sz="2400" dirty="0"/>
              <a:t>	</a:t>
            </a:r>
            <a:r>
              <a:rPr lang="cs-CZ" sz="2400" dirty="0" err="1"/>
              <a:t>else</a:t>
            </a:r>
            <a:r>
              <a:rPr lang="cs-CZ" sz="2400" dirty="0"/>
              <a:t>{</a:t>
            </a:r>
          </a:p>
          <a:p>
            <a:r>
              <a:rPr lang="cs-CZ" sz="2400" dirty="0"/>
              <a:t>		</a:t>
            </a:r>
            <a:r>
              <a:rPr lang="cs-CZ" sz="2400" dirty="0" err="1"/>
              <a:t>if</a:t>
            </a:r>
            <a:r>
              <a:rPr lang="cs-CZ" sz="2400" dirty="0"/>
              <a:t>($a&gt;4 &amp;&amp; $a&lt;7){</a:t>
            </a:r>
          </a:p>
          <a:p>
            <a:r>
              <a:rPr lang="cs-CZ" sz="2400" dirty="0"/>
              <a:t>		echo("číslo je větší než 4 a menší než 7");</a:t>
            </a:r>
          </a:p>
          <a:p>
            <a:r>
              <a:rPr lang="cs-CZ" sz="2400" dirty="0"/>
              <a:t>		}</a:t>
            </a:r>
          </a:p>
          <a:p>
            <a:r>
              <a:rPr lang="cs-CZ" sz="2400" dirty="0"/>
              <a:t>		</a:t>
            </a:r>
            <a:r>
              <a:rPr lang="cs-CZ" sz="2400" dirty="0" err="1"/>
              <a:t>else</a:t>
            </a:r>
            <a:r>
              <a:rPr lang="cs-CZ" sz="2400" dirty="0"/>
              <a:t> echo($a);</a:t>
            </a:r>
          </a:p>
          <a:p>
            <a:r>
              <a:rPr lang="cs-CZ" sz="2400" dirty="0"/>
              <a:t>		}</a:t>
            </a:r>
          </a:p>
        </p:txBody>
      </p:sp>
    </p:spTree>
    <p:extLst>
      <p:ext uri="{BB962C8B-B14F-4D97-AF65-F5344CB8AC3E}">
        <p14:creationId xmlns:p14="http://schemas.microsoft.com/office/powerpoint/2010/main" val="41655814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Pythagorův trojúhelník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Máme-li tři čísla </a:t>
            </a:r>
            <a:r>
              <a:rPr i="1" dirty="0"/>
              <a:t>a</a:t>
            </a:r>
            <a:r>
              <a:rPr dirty="0"/>
              <a:t>, </a:t>
            </a:r>
            <a:r>
              <a:rPr i="1" dirty="0"/>
              <a:t>b</a:t>
            </a:r>
            <a:r>
              <a:rPr dirty="0"/>
              <a:t>, </a:t>
            </a:r>
            <a:r>
              <a:rPr i="1" dirty="0"/>
              <a:t>c</a:t>
            </a:r>
            <a:r>
              <a:rPr dirty="0"/>
              <a:t>. Tato čísla odpovídají délkám stran nějakého trojúhelníku. </a:t>
            </a:r>
          </a:p>
          <a:p>
            <a:r>
              <a:rPr dirty="0"/>
              <a:t>Jak zkonstruujeme v PHP podmínku, která bude pravdivá pouze v případě, že trojúhelník je pravoúhlý?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17099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Cykly v PHP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Cyklus DO WHILE</a:t>
            </a:r>
          </a:p>
          <a:p>
            <a:pPr>
              <a:buNone/>
            </a:pPr>
            <a:r>
              <a:rPr dirty="0"/>
              <a:t>$c = 1; </a:t>
            </a:r>
          </a:p>
          <a:p>
            <a:pPr>
              <a:buNone/>
            </a:pPr>
            <a:r>
              <a:rPr dirty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dirty="0"/>
              <a:t> { </a:t>
            </a:r>
          </a:p>
          <a:p>
            <a:pPr>
              <a:buNone/>
            </a:pPr>
            <a:r>
              <a:rPr lang="en-US" dirty="0"/>
              <a:t>	</a:t>
            </a:r>
            <a:r>
              <a:rPr dirty="0"/>
              <a:t>echo($c . " "); </a:t>
            </a:r>
          </a:p>
          <a:p>
            <a:pPr>
              <a:buNone/>
            </a:pPr>
            <a:r>
              <a:rPr lang="en-US" dirty="0"/>
              <a:t>	</a:t>
            </a:r>
            <a:r>
              <a:rPr dirty="0"/>
              <a:t>$c++; </a:t>
            </a:r>
            <a:endParaRPr lang="en-US" dirty="0"/>
          </a:p>
          <a:p>
            <a:pPr>
              <a:buNone/>
            </a:pPr>
            <a:r>
              <a:rPr dirty="0"/>
              <a:t>} </a:t>
            </a:r>
          </a:p>
          <a:p>
            <a:pPr>
              <a:buNone/>
            </a:pPr>
            <a:r>
              <a:rPr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dirty="0"/>
              <a:t>($c&lt;101);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96963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Cykly v PHP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Cyklus WHILE</a:t>
            </a:r>
          </a:p>
          <a:p>
            <a:pPr>
              <a:buNone/>
            </a:pPr>
            <a:r>
              <a:rPr lang="en-US" dirty="0"/>
              <a:t>$c = 1; </a:t>
            </a:r>
            <a:endParaRPr dirty="0"/>
          </a:p>
          <a:p>
            <a:pPr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en-US" dirty="0"/>
              <a:t>($c&lt;101){ </a:t>
            </a:r>
            <a:endParaRPr dirty="0"/>
          </a:p>
          <a:p>
            <a:pPr>
              <a:buNone/>
            </a:pPr>
            <a:r>
              <a:rPr lang="en-US" dirty="0"/>
              <a:t>	echo($c . " "); </a:t>
            </a:r>
            <a:endParaRPr dirty="0"/>
          </a:p>
          <a:p>
            <a:pPr>
              <a:buNone/>
            </a:pPr>
            <a:r>
              <a:rPr lang="en-US" dirty="0"/>
              <a:t>	$</a:t>
            </a:r>
            <a:r>
              <a:rPr lang="en-US" dirty="0" err="1"/>
              <a:t>c++</a:t>
            </a:r>
            <a:r>
              <a:rPr lang="en-US" dirty="0"/>
              <a:t>; </a:t>
            </a:r>
            <a:endParaRPr dirty="0"/>
          </a:p>
          <a:p>
            <a:pPr>
              <a:buNone/>
            </a:pPr>
            <a:r>
              <a:rPr lang="en-US" dirty="0"/>
              <a:t>}</a:t>
            </a:r>
            <a:endParaRPr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61669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Cykly v PHP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Cyklus FOR</a:t>
            </a:r>
          </a:p>
          <a:p>
            <a:pPr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dirty="0" err="1">
                <a:solidFill>
                  <a:schemeClr val="accent6">
                    <a:lumMod val="75000"/>
                  </a:schemeClr>
                </a:solidFill>
              </a:rPr>
              <a:t>or</a:t>
            </a:r>
            <a:r>
              <a:rPr dirty="0"/>
              <a:t>($</a:t>
            </a:r>
            <a:r>
              <a:rPr dirty="0" smtClean="0"/>
              <a:t>c=1</a:t>
            </a:r>
            <a:r>
              <a:rPr lang="en-US" dirty="0" smtClean="0"/>
              <a:t>00</a:t>
            </a:r>
            <a:r>
              <a:rPr dirty="0" smtClean="0"/>
              <a:t>; $c</a:t>
            </a:r>
            <a:r>
              <a:rPr lang="en-US" dirty="0" smtClean="0"/>
              <a:t>&gt;=</a:t>
            </a:r>
            <a:r>
              <a:rPr dirty="0" smtClean="0"/>
              <a:t>1; </a:t>
            </a:r>
            <a:r>
              <a:rPr dirty="0"/>
              <a:t>$</a:t>
            </a:r>
            <a:r>
              <a:rPr dirty="0" smtClean="0"/>
              <a:t>c</a:t>
            </a:r>
            <a:r>
              <a:rPr lang="en-US" dirty="0" smtClean="0"/>
              <a:t>--</a:t>
            </a:r>
            <a:r>
              <a:rPr dirty="0" smtClean="0"/>
              <a:t>){ </a:t>
            </a:r>
            <a:endParaRPr dirty="0"/>
          </a:p>
          <a:p>
            <a:pPr>
              <a:buNone/>
            </a:pPr>
            <a:r>
              <a:rPr lang="en-US" dirty="0"/>
              <a:t>	</a:t>
            </a:r>
            <a:r>
              <a:rPr dirty="0"/>
              <a:t>echo($c." "); </a:t>
            </a:r>
          </a:p>
          <a:p>
            <a:pPr>
              <a:buNone/>
            </a:pPr>
            <a:r>
              <a:rPr dirty="0"/>
              <a:t>}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6957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 přerušení cyklu - BREAK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$a = 0; </a:t>
            </a:r>
          </a:p>
          <a:p>
            <a:pPr marL="0" indent="0">
              <a:buNone/>
            </a:pPr>
            <a:r>
              <a:rPr lang="cs-CZ" dirty="0" err="1"/>
              <a:t>while</a:t>
            </a:r>
            <a:r>
              <a:rPr lang="cs-CZ" dirty="0"/>
              <a:t> ($a&lt;10) {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($a == 5)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break</a:t>
            </a:r>
            <a:r>
              <a:rPr lang="cs-CZ" dirty="0"/>
              <a:t>; </a:t>
            </a:r>
          </a:p>
          <a:p>
            <a:pPr marL="0" indent="0">
              <a:buNone/>
            </a:pPr>
            <a:r>
              <a:rPr lang="cs-CZ" dirty="0"/>
              <a:t>	$a++; </a:t>
            </a:r>
          </a:p>
          <a:p>
            <a:pPr marL="0" indent="0">
              <a:buNone/>
            </a:pPr>
            <a:r>
              <a:rPr lang="cs-CZ" dirty="0"/>
              <a:t>	echo($a . "&lt;br&gt;"); </a:t>
            </a:r>
          </a:p>
          <a:p>
            <a:pPr marL="0" indent="0">
              <a:buNone/>
            </a:pPr>
            <a:r>
              <a:rPr lang="cs-CZ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2991069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Příkaz k opakování cyklu - CONTINUE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$a = 0; </a:t>
            </a:r>
          </a:p>
          <a:p>
            <a:pPr marL="0" indent="0">
              <a:buNone/>
            </a:pPr>
            <a:r>
              <a:rPr lang="cs-CZ" dirty="0" err="1"/>
              <a:t>while</a:t>
            </a:r>
            <a:r>
              <a:rPr lang="cs-CZ" dirty="0"/>
              <a:t> ($a&lt;10) {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($a == 5) </a:t>
            </a:r>
            <a:r>
              <a:rPr lang="cs-CZ" dirty="0" err="1"/>
              <a:t>break</a:t>
            </a:r>
            <a:r>
              <a:rPr lang="cs-CZ" dirty="0"/>
              <a:t>; </a:t>
            </a:r>
          </a:p>
          <a:p>
            <a:pPr marL="0" indent="0">
              <a:buNone/>
            </a:pPr>
            <a:r>
              <a:rPr lang="cs-CZ" dirty="0"/>
              <a:t>	$a++;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($a == 3)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continue</a:t>
            </a:r>
            <a:r>
              <a:rPr lang="cs-CZ" dirty="0"/>
              <a:t>; </a:t>
            </a:r>
          </a:p>
          <a:p>
            <a:pPr marL="0" indent="0">
              <a:buNone/>
            </a:pPr>
            <a:r>
              <a:rPr lang="cs-CZ" dirty="0"/>
              <a:t>	echo($a . "&lt;br&gt;"); </a:t>
            </a:r>
          </a:p>
          <a:p>
            <a:pPr marL="0" indent="0">
              <a:buNone/>
            </a:pPr>
            <a:r>
              <a:rPr lang="cs-CZ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0489847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 fontScale="92500"/>
          </a:bodyPr>
          <a:lstStyle/>
          <a:p>
            <a:r>
              <a:rPr lang="cs-CZ" dirty="0"/>
              <a:t>Skriptovací programovací jazyk</a:t>
            </a:r>
          </a:p>
          <a:p>
            <a:pPr lvl="1"/>
            <a:r>
              <a:rPr lang="cs-CZ" dirty="0"/>
              <a:t>Skript je v informatice zdrojový kód programu, který je tzv. interpretován, tj. čten a spouštěn za běhu speciálním procesem, tzv. interpretem</a:t>
            </a:r>
          </a:p>
          <a:p>
            <a:pPr lvl="1"/>
            <a:r>
              <a:rPr lang="cs-CZ" dirty="0"/>
              <a:t>Nejčastěji se začleňuje přímo do struktury jazyka HTML, XHTML či WML</a:t>
            </a:r>
          </a:p>
          <a:p>
            <a:pPr lvl="1"/>
            <a:r>
              <a:rPr lang="cs-CZ" dirty="0"/>
              <a:t>PHP se používá na realizování úkonů, které nejdou bez pomoci serverových programů vytvořit</a:t>
            </a:r>
          </a:p>
          <a:p>
            <a:r>
              <a:rPr lang="cs-CZ" dirty="0"/>
              <a:t>Kombinuje vlastnosti více programovacích jazyků a nechává tak vývojáři částečnou svobodu v syntaxi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Součet sudých čísel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Využijte cyklů v PHP k vypsání prvních </a:t>
            </a:r>
            <a:r>
              <a:rPr i="1" dirty="0"/>
              <a:t>n</a:t>
            </a:r>
            <a:r>
              <a:rPr dirty="0"/>
              <a:t> sudých přirozených čísel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422196"/>
      </p:ext>
    </p:extLst>
  </p:cSld>
  <p:clrMapOvr>
    <a:masterClrMapping/>
  </p:clrMapOvr>
  <p:transition spd="slow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definice: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function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napis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(){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echo("</a:t>
            </a:r>
            <a:r>
              <a:rPr lang="en-US" dirty="0" err="1"/>
              <a:t>ahoj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}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spuštění:</a:t>
            </a:r>
          </a:p>
          <a:p>
            <a:pPr marL="0" indent="0">
              <a:buNone/>
            </a:pPr>
            <a:r>
              <a:rPr lang="cs-CZ" dirty="0" err="1"/>
              <a:t>napis</a:t>
            </a:r>
            <a:r>
              <a:rPr lang="cs-CZ" dirty="0"/>
              <a:t>();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760921"/>
      </p:ext>
    </p:extLst>
  </p:cSld>
  <p:clrMapOvr>
    <a:masterClrMapping/>
  </p:clrMapOvr>
  <p:transition spd="slow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s argumentem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44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napis</a:t>
            </a:r>
            <a:r>
              <a:rPr lang="en-US" dirty="0"/>
              <a:t>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$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jmeno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echo($</a:t>
            </a:r>
            <a:r>
              <a:rPr lang="en-US" dirty="0" err="1"/>
              <a:t>jmeno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napis</a:t>
            </a:r>
            <a:r>
              <a:rPr lang="en-US" dirty="0"/>
              <a:t>("</a:t>
            </a:r>
            <a:r>
              <a:rPr lang="en-US" dirty="0" err="1"/>
              <a:t>dobrý</a:t>
            </a:r>
            <a:r>
              <a:rPr lang="en-US" dirty="0"/>
              <a:t> </a:t>
            </a:r>
            <a:r>
              <a:rPr lang="en-US" dirty="0" err="1"/>
              <a:t>večer</a:t>
            </a:r>
            <a:r>
              <a:rPr lang="en-US" dirty="0"/>
              <a:t>"); //</a:t>
            </a:r>
            <a:r>
              <a:rPr lang="en-US" dirty="0" err="1"/>
              <a:t>napíše</a:t>
            </a:r>
            <a:r>
              <a:rPr lang="en-US" dirty="0"/>
              <a:t> </a:t>
            </a:r>
            <a:r>
              <a:rPr lang="en-US" dirty="0" err="1"/>
              <a:t>dobrý</a:t>
            </a:r>
            <a:r>
              <a:rPr lang="en-US" dirty="0"/>
              <a:t> </a:t>
            </a:r>
            <a:r>
              <a:rPr lang="en-US" dirty="0" err="1"/>
              <a:t>večer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napis</a:t>
            </a:r>
            <a:r>
              <a:rPr lang="en-US" dirty="0"/>
              <a:t>("</a:t>
            </a:r>
            <a:r>
              <a:rPr lang="en-US" dirty="0" err="1"/>
              <a:t>ahoj</a:t>
            </a:r>
            <a:r>
              <a:rPr lang="en-US" dirty="0"/>
              <a:t>"); //</a:t>
            </a:r>
            <a:r>
              <a:rPr lang="en-US" dirty="0" err="1"/>
              <a:t>napíše</a:t>
            </a:r>
            <a:r>
              <a:rPr lang="en-US" dirty="0"/>
              <a:t> </a:t>
            </a:r>
            <a:r>
              <a:rPr lang="en-US" dirty="0" err="1"/>
              <a:t>ahoj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napis</a:t>
            </a:r>
            <a:r>
              <a:rPr lang="en-US" dirty="0"/>
              <a:t>("</a:t>
            </a:r>
            <a:r>
              <a:rPr lang="en-US" dirty="0" err="1"/>
              <a:t>dobré</a:t>
            </a:r>
            <a:r>
              <a:rPr lang="en-US" dirty="0"/>
              <a:t> </a:t>
            </a:r>
            <a:r>
              <a:rPr lang="en-US" dirty="0" err="1"/>
              <a:t>ráno</a:t>
            </a:r>
            <a:r>
              <a:rPr lang="en-US" dirty="0"/>
              <a:t>"); //</a:t>
            </a:r>
            <a:r>
              <a:rPr lang="en-US" dirty="0" err="1"/>
              <a:t>napíše</a:t>
            </a:r>
            <a:r>
              <a:rPr lang="en-US" dirty="0"/>
              <a:t> </a:t>
            </a:r>
            <a:r>
              <a:rPr lang="en-US" dirty="0" err="1"/>
              <a:t>dobré</a:t>
            </a:r>
            <a:r>
              <a:rPr lang="en-US" dirty="0"/>
              <a:t> </a:t>
            </a:r>
            <a:r>
              <a:rPr lang="en-US" dirty="0" err="1"/>
              <a:t>ráno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67714"/>
      </p:ext>
    </p:extLst>
  </p:cSld>
  <p:clrMapOvr>
    <a:masterClrMapping/>
  </p:clrMapOvr>
  <p:transition spd="slow"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vracející hodnotu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vrat</a:t>
            </a:r>
            <a:r>
              <a:rPr lang="en-US" dirty="0"/>
              <a:t>($</a:t>
            </a:r>
            <a:r>
              <a:rPr lang="en-US" dirty="0" err="1"/>
              <a:t>cislo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en-US" dirty="0"/>
              <a:t> $</a:t>
            </a:r>
            <a:r>
              <a:rPr lang="en-US" dirty="0" err="1"/>
              <a:t>cislo</a:t>
            </a:r>
            <a:r>
              <a:rPr lang="en-US" dirty="0"/>
              <a:t>*2;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echo(</a:t>
            </a:r>
            <a:r>
              <a:rPr lang="en-US" dirty="0" err="1"/>
              <a:t>vrat</a:t>
            </a:r>
            <a:r>
              <a:rPr lang="en-US" dirty="0"/>
              <a:t>(20));</a:t>
            </a:r>
          </a:p>
          <a:p>
            <a:pPr marL="0" indent="0">
              <a:buNone/>
            </a:pPr>
            <a:r>
              <a:rPr lang="en-US" dirty="0"/>
              <a:t>echo(</a:t>
            </a:r>
            <a:r>
              <a:rPr lang="en-US" dirty="0" err="1"/>
              <a:t>vrat</a:t>
            </a:r>
            <a:r>
              <a:rPr lang="en-US" dirty="0"/>
              <a:t>(100)/</a:t>
            </a:r>
            <a:r>
              <a:rPr lang="en-US" dirty="0" err="1"/>
              <a:t>vrat</a:t>
            </a:r>
            <a:r>
              <a:rPr lang="en-US" dirty="0"/>
              <a:t>(10))</a:t>
            </a:r>
          </a:p>
        </p:txBody>
      </p:sp>
    </p:spTree>
    <p:extLst>
      <p:ext uri="{BB962C8B-B14F-4D97-AF65-F5344CB8AC3E}">
        <p14:creationId xmlns:p14="http://schemas.microsoft.com/office/powerpoint/2010/main" val="2340249201"/>
      </p:ext>
    </p:extLst>
  </p:cSld>
  <p:clrMapOvr>
    <a:masterClrMapping/>
  </p:clrMapOvr>
  <p:transition spd="slow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Rekurze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Zpracujte v PHP pomocí funkcí následující rekurzi (výpočet faktoriálu):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faktoriál</a:t>
            </a:r>
            <a:r>
              <a:rPr lang="cs-CZ" dirty="0"/>
              <a:t>(N):</a:t>
            </a:r>
          </a:p>
          <a:p>
            <a:pPr marL="0" indent="0">
              <a:buNone/>
            </a:pPr>
            <a:r>
              <a:rPr lang="cs-CZ" dirty="0"/>
              <a:t>  pokud N = 0, potom výsledek = 1,</a:t>
            </a:r>
          </a:p>
          <a:p>
            <a:pPr marL="0" indent="0">
              <a:buNone/>
            </a:pPr>
            <a:r>
              <a:rPr lang="cs-CZ" dirty="0"/>
              <a:t>  jinak výsledek = N *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faktoriál</a:t>
            </a:r>
            <a:r>
              <a:rPr lang="cs-CZ" dirty="0"/>
              <a:t>(N - 1)</a:t>
            </a:r>
          </a:p>
        </p:txBody>
      </p:sp>
      <p:pic>
        <p:nvPicPr>
          <p:cNvPr id="1028" name="Picture 4" descr="http://upload.wikimedia.org/wikipedia/commons/thumb/0/0c/Sierpinski.svg/800px-Sierpinski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352" y="229279"/>
            <a:ext cx="2841374" cy="252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RaKrkprDnokmM3SEYy9lOJVQhcXcbak_1D5M2bIErG2t8YNubLc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9378"/>
            <a:ext cx="206692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271706"/>
      </p:ext>
    </p:extLst>
  </p:cSld>
  <p:clrMapOvr>
    <a:masterClrMapping/>
  </p:clrMapOvr>
  <p:transition spd="slow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$pole =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array</a:t>
            </a:r>
            <a:r>
              <a:rPr lang="en-US" dirty="0"/>
              <a:t> ("</a:t>
            </a:r>
            <a:r>
              <a:rPr lang="en-US" dirty="0" err="1"/>
              <a:t>mrkev</a:t>
            </a:r>
            <a:r>
              <a:rPr lang="en-US" dirty="0"/>
              <a:t>", "</a:t>
            </a:r>
            <a:r>
              <a:rPr lang="en-US" dirty="0" err="1"/>
              <a:t>celer</a:t>
            </a:r>
            <a:r>
              <a:rPr lang="en-US" dirty="0"/>
              <a:t>", "</a:t>
            </a:r>
            <a:r>
              <a:rPr lang="en-US" dirty="0" err="1"/>
              <a:t>brambory</a:t>
            </a:r>
            <a:r>
              <a:rPr lang="en-US" dirty="0"/>
              <a:t>");</a:t>
            </a:r>
            <a:endParaRPr lang="cs-CZ" dirty="0"/>
          </a:p>
          <a:p>
            <a:pPr marL="0" indent="0">
              <a:buNone/>
            </a:pPr>
            <a:r>
              <a:rPr lang="en-US" dirty="0"/>
              <a:t>echo($pole[0]); //</a:t>
            </a:r>
            <a:r>
              <a:rPr lang="en-US" dirty="0" err="1"/>
              <a:t>vypíše</a:t>
            </a:r>
            <a:r>
              <a:rPr lang="en-US" dirty="0"/>
              <a:t> '</a:t>
            </a:r>
            <a:r>
              <a:rPr lang="en-US" dirty="0" err="1"/>
              <a:t>mrkev</a:t>
            </a:r>
            <a:r>
              <a:rPr lang="en-US" dirty="0"/>
              <a:t>';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zahrada</a:t>
            </a:r>
            <a:r>
              <a:rPr lang="en-US" dirty="0"/>
              <a:t> = array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3 =&gt; </a:t>
            </a:r>
            <a:r>
              <a:rPr lang="en-US" dirty="0"/>
              <a:t>"</a:t>
            </a:r>
            <a:r>
              <a:rPr lang="en-US" dirty="0" err="1"/>
              <a:t>jablon</a:t>
            </a:r>
            <a:r>
              <a:rPr lang="en-US" dirty="0"/>
              <a:t>", "</a:t>
            </a:r>
            <a:r>
              <a:rPr lang="en-US" dirty="0" err="1"/>
              <a:t>hrusen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echo($</a:t>
            </a:r>
            <a:r>
              <a:rPr lang="en-US" dirty="0" err="1"/>
              <a:t>zahr</a:t>
            </a:r>
            <a:r>
              <a:rPr lang="cs-CZ"/>
              <a:t>a</a:t>
            </a:r>
            <a:r>
              <a:rPr lang="en-US"/>
              <a:t>da[4</a:t>
            </a:r>
            <a:r>
              <a:rPr lang="en-US" dirty="0"/>
              <a:t>]); //</a:t>
            </a:r>
            <a:r>
              <a:rPr lang="en-US" dirty="0" err="1"/>
              <a:t>vypíše</a:t>
            </a:r>
            <a:r>
              <a:rPr lang="en-US" dirty="0"/>
              <a:t> '</a:t>
            </a:r>
            <a:r>
              <a:rPr lang="en-US" dirty="0" err="1"/>
              <a:t>hrusen</a:t>
            </a:r>
            <a:r>
              <a:rPr lang="en-US" dirty="0"/>
              <a:t>';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sklenik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[1] </a:t>
            </a:r>
            <a:r>
              <a:rPr lang="en-US" dirty="0"/>
              <a:t>= "</a:t>
            </a:r>
            <a:r>
              <a:rPr lang="en-US" dirty="0" err="1"/>
              <a:t>redkvicky</a:t>
            </a:r>
            <a:r>
              <a:rPr lang="en-US" dirty="0"/>
              <a:t>"; //</a:t>
            </a:r>
            <a:r>
              <a:rPr lang="en-US" dirty="0" err="1"/>
              <a:t>postupné</a:t>
            </a:r>
            <a:r>
              <a:rPr lang="en-US" dirty="0"/>
              <a:t> </a:t>
            </a:r>
            <a:r>
              <a:rPr lang="en-US" dirty="0" err="1"/>
              <a:t>přiřazování</a:t>
            </a:r>
            <a:r>
              <a:rPr lang="en-US" dirty="0"/>
              <a:t> </a:t>
            </a:r>
            <a:r>
              <a:rPr lang="en-US" dirty="0" err="1"/>
              <a:t>prvků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</a:t>
            </a:r>
            <a:r>
              <a:rPr lang="cs-CZ" dirty="0"/>
              <a:t> </a:t>
            </a:r>
            <a:r>
              <a:rPr lang="en-US" dirty="0" err="1"/>
              <a:t>indexem</a:t>
            </a:r>
            <a:r>
              <a:rPr lang="en-US" dirty="0"/>
              <a:t>(1)</a:t>
            </a:r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sklenik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[3] </a:t>
            </a:r>
            <a:r>
              <a:rPr lang="en-US" dirty="0"/>
              <a:t>= "</a:t>
            </a:r>
            <a:r>
              <a:rPr lang="en-US" dirty="0" err="1"/>
              <a:t>fazole</a:t>
            </a:r>
            <a:r>
              <a:rPr lang="en-US" dirty="0"/>
              <a:t>";</a:t>
            </a:r>
          </a:p>
        </p:txBody>
      </p:sp>
    </p:spTree>
    <p:extLst>
      <p:ext uri="{BB962C8B-B14F-4D97-AF65-F5344CB8AC3E}">
        <p14:creationId xmlns:p14="http://schemas.microsoft.com/office/powerpoint/2010/main" val="1022562231"/>
      </p:ext>
    </p:extLst>
  </p:cSld>
  <p:clrMapOvr>
    <a:masterClrMapping/>
  </p:clrMapOvr>
  <p:transition spd="slow"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Pojmenované pole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$pole[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br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/>
              <a:t>] = "</a:t>
            </a:r>
            <a:r>
              <a:rPr lang="en-US" dirty="0" err="1"/>
              <a:t>brambor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$pole[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kv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/>
              <a:t>] = "</a:t>
            </a:r>
            <a:r>
              <a:rPr lang="en-US" dirty="0" err="1"/>
              <a:t>kvetak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echo("</a:t>
            </a:r>
            <a:r>
              <a:rPr lang="en-US" dirty="0" err="1"/>
              <a:t>nemám</a:t>
            </a:r>
            <a:r>
              <a:rPr lang="en-US" dirty="0"/>
              <a:t> </a:t>
            </a:r>
            <a:r>
              <a:rPr lang="en-US" dirty="0" err="1"/>
              <a:t>rád</a:t>
            </a:r>
            <a:r>
              <a:rPr lang="en-US" dirty="0"/>
              <a:t> ".$pole["</a:t>
            </a:r>
            <a:r>
              <a:rPr lang="en-US" dirty="0" err="1"/>
              <a:t>br</a:t>
            </a:r>
            <a:r>
              <a:rPr lang="en-US" dirty="0"/>
              <a:t>"]." </a:t>
            </a:r>
            <a:r>
              <a:rPr lang="en-US" dirty="0" err="1"/>
              <a:t>ani</a:t>
            </a:r>
            <a:r>
              <a:rPr lang="en-US" dirty="0"/>
              <a:t> ".$pole["</a:t>
            </a:r>
            <a:r>
              <a:rPr lang="en-US" dirty="0" err="1"/>
              <a:t>kv</a:t>
            </a:r>
            <a:r>
              <a:rPr lang="en-US" dirty="0"/>
              <a:t>"]); //</a:t>
            </a:r>
            <a:r>
              <a:rPr lang="en-US" dirty="0" err="1"/>
              <a:t>nemám</a:t>
            </a:r>
            <a:r>
              <a:rPr lang="cs-CZ" dirty="0"/>
              <a:t> </a:t>
            </a:r>
            <a:r>
              <a:rPr lang="en-US" dirty="0" err="1"/>
              <a:t>rád</a:t>
            </a:r>
            <a:r>
              <a:rPr lang="en-US" dirty="0"/>
              <a:t> </a:t>
            </a:r>
            <a:r>
              <a:rPr lang="en-US" dirty="0" err="1"/>
              <a:t>brambory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květák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knihy</a:t>
            </a:r>
            <a:r>
              <a:rPr lang="en-US" dirty="0"/>
              <a:t> = array(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js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 </a:t>
            </a:r>
            <a:r>
              <a:rPr lang="en-US" dirty="0"/>
              <a:t>=&gt; "JavaScript v </a:t>
            </a:r>
            <a:r>
              <a:rPr lang="en-US" dirty="0" err="1"/>
              <a:t>příkladech</a:t>
            </a:r>
            <a:r>
              <a:rPr lang="en-US" dirty="0"/>
              <a:t>", "</a:t>
            </a:r>
            <a:r>
              <a:rPr lang="en-US" dirty="0" err="1"/>
              <a:t>php</a:t>
            </a:r>
            <a:r>
              <a:rPr lang="en-US" dirty="0"/>
              <a:t>" =&gt;</a:t>
            </a:r>
            <a:r>
              <a:rPr lang="cs-CZ" dirty="0"/>
              <a:t> </a:t>
            </a:r>
            <a:r>
              <a:rPr lang="en-US" dirty="0"/>
              <a:t>"PHP pro </a:t>
            </a:r>
            <a:r>
              <a:rPr lang="en-US" dirty="0" err="1"/>
              <a:t>profesionály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echo($</a:t>
            </a:r>
            <a:r>
              <a:rPr lang="en-US" dirty="0" err="1"/>
              <a:t>knihy</a:t>
            </a:r>
            <a:r>
              <a:rPr lang="en-US" dirty="0"/>
              <a:t>["</a:t>
            </a:r>
            <a:r>
              <a:rPr lang="en-US" dirty="0" err="1"/>
              <a:t>js</a:t>
            </a:r>
            <a:r>
              <a:rPr lang="en-US" dirty="0"/>
              <a:t>"]);</a:t>
            </a:r>
          </a:p>
        </p:txBody>
      </p:sp>
    </p:spTree>
    <p:extLst>
      <p:ext uri="{BB962C8B-B14F-4D97-AF65-F5344CB8AC3E}">
        <p14:creationId xmlns:p14="http://schemas.microsoft.com/office/powerpoint/2010/main" val="3705198211"/>
      </p:ext>
    </p:extLst>
  </p:cSld>
  <p:clrMapOvr>
    <a:masterClrMapping/>
  </p:clrMapOvr>
  <p:transition spd="slow"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Procházení polem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dodelat</a:t>
            </a:r>
            <a:r>
              <a:rPr lang="en-US" dirty="0"/>
              <a:t> = array("PHP", "CSS", "SQL", "XML");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($p = 0; $p &lt;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count</a:t>
            </a:r>
            <a:r>
              <a:rPr lang="en-US" dirty="0"/>
              <a:t>($</a:t>
            </a:r>
            <a:r>
              <a:rPr lang="en-US" dirty="0" err="1"/>
              <a:t>dodelat</a:t>
            </a:r>
            <a:r>
              <a:rPr lang="en-US" dirty="0"/>
              <a:t>); ++$p){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echo ("je </a:t>
            </a:r>
            <a:r>
              <a:rPr lang="en-US" dirty="0" err="1"/>
              <a:t>třeba</a:t>
            </a:r>
            <a:r>
              <a:rPr lang="en-US" dirty="0"/>
              <a:t> </a:t>
            </a:r>
            <a:r>
              <a:rPr lang="en-US" dirty="0" err="1"/>
              <a:t>dodělat</a:t>
            </a:r>
            <a:r>
              <a:rPr lang="en-US" dirty="0"/>
              <a:t> </a:t>
            </a:r>
            <a:r>
              <a:rPr lang="cs-CZ" dirty="0"/>
              <a:t>	</a:t>
            </a:r>
            <a:r>
              <a:rPr lang="en-US" dirty="0"/>
              <a:t>".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$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dodelat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[$p]</a:t>
            </a:r>
            <a:r>
              <a:rPr lang="en-US" dirty="0"/>
              <a:t>."&lt;</a:t>
            </a:r>
            <a:r>
              <a:rPr lang="en-US" dirty="0" err="1"/>
              <a:t>br</a:t>
            </a:r>
            <a:r>
              <a:rPr lang="en-US" dirty="0"/>
              <a:t>&gt;");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61528692"/>
      </p:ext>
    </p:extLst>
  </p:cSld>
  <p:clrMapOvr>
    <a:masterClrMapping/>
  </p:clrMapOvr>
  <p:transition spd="slow"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Procházení pojmenovaným polem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$pole[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"PHP"</a:t>
            </a:r>
            <a:r>
              <a:rPr lang="en-US" dirty="0"/>
              <a:t>]="</a:t>
            </a:r>
            <a:r>
              <a:rPr lang="en-US" dirty="0" err="1"/>
              <a:t>Hotové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smtClean="0"/>
              <a:t>pole[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CSS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smtClean="0"/>
              <a:t>]="</a:t>
            </a:r>
            <a:r>
              <a:rPr lang="en-US" dirty="0" err="1"/>
              <a:t>Rozepsané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smtClean="0"/>
              <a:t>pole[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smtClean="0"/>
              <a:t>XML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smtClean="0"/>
              <a:t>]="</a:t>
            </a:r>
            <a:r>
              <a:rPr lang="en-US" dirty="0" err="1"/>
              <a:t>Hotové</a:t>
            </a:r>
            <a:r>
              <a:rPr lang="en-US" dirty="0"/>
              <a:t>";</a:t>
            </a:r>
          </a:p>
          <a:p>
            <a:pPr marL="0" indent="0">
              <a:buNone/>
            </a:pPr>
            <a:r>
              <a:rPr lang="en-US" dirty="0"/>
              <a:t>$pole</a:t>
            </a:r>
            <a:r>
              <a:rPr lang="en-US" dirty="0" smtClean="0"/>
              <a:t>[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smtClean="0"/>
              <a:t>SQL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en-US" dirty="0" smtClean="0"/>
              <a:t>]="</a:t>
            </a:r>
            <a:r>
              <a:rPr lang="en-US" dirty="0" err="1"/>
              <a:t>Nezačaté</a:t>
            </a:r>
            <a:r>
              <a:rPr lang="en-US" dirty="0"/>
              <a:t>";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reset</a:t>
            </a:r>
            <a:r>
              <a:rPr lang="en-US" dirty="0"/>
              <a:t>($pole);</a:t>
            </a:r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list</a:t>
            </a:r>
            <a:r>
              <a:rPr lang="en-US" dirty="0"/>
              <a:t>($index, $</a:t>
            </a:r>
            <a:r>
              <a:rPr lang="en-US" dirty="0" err="1"/>
              <a:t>stav</a:t>
            </a:r>
            <a:r>
              <a:rPr lang="en-US" dirty="0"/>
              <a:t>) =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each</a:t>
            </a:r>
            <a:r>
              <a:rPr lang="en-US" dirty="0"/>
              <a:t>($pole)){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echo ($index." - ".$</a:t>
            </a:r>
            <a:r>
              <a:rPr lang="en-US" dirty="0" err="1"/>
              <a:t>stav</a:t>
            </a:r>
            <a:r>
              <a:rPr lang="en-US" dirty="0"/>
              <a:t>."&lt;</a:t>
            </a:r>
            <a:r>
              <a:rPr lang="en-US" dirty="0" err="1"/>
              <a:t>br</a:t>
            </a:r>
            <a:r>
              <a:rPr lang="en-US" dirty="0"/>
              <a:t>&gt;");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63267306"/>
      </p:ext>
    </p:extLst>
  </p:cSld>
  <p:clrMapOvr>
    <a:masterClrMapping/>
  </p:clrMapOvr>
  <p:transition spd="slow"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Globální proměnné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$name = "Simon";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jm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echo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$GLOBALS</a:t>
            </a:r>
            <a:r>
              <a:rPr lang="en-US" dirty="0"/>
              <a:t>['name'];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jm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183774254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1185858"/>
          </a:xfrm>
        </p:spPr>
        <p:txBody>
          <a:bodyPr>
            <a:normAutofit/>
          </a:bodyPr>
          <a:lstStyle/>
          <a:p>
            <a:r>
              <a:rPr lang="cs-CZ" dirty="0"/>
              <a:t>PHP skripty jsou většinou prováděny na straně serveru</a:t>
            </a:r>
          </a:p>
        </p:txBody>
      </p:sp>
      <p:pic>
        <p:nvPicPr>
          <p:cNvPr id="1026" name="Picture 2" descr="server_skri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928934"/>
            <a:ext cx="5350143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Skládání více stránek pomocí PHP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dirty="0"/>
              <a:t>&lt;?</a:t>
            </a:r>
            <a:r>
              <a:rPr lang="cs-CZ" dirty="0" err="1"/>
              <a:t>php</a:t>
            </a:r>
            <a:r>
              <a:rPr lang="cs-CZ" dirty="0"/>
              <a:t> </a:t>
            </a:r>
            <a:r>
              <a:rPr lang="cs-CZ" dirty="0" err="1"/>
              <a:t>include_once</a:t>
            </a:r>
            <a:r>
              <a:rPr lang="cs-CZ" dirty="0"/>
              <a:t>("menu.html"); ?&gt; </a:t>
            </a:r>
          </a:p>
        </p:txBody>
      </p:sp>
    </p:spTree>
    <p:extLst>
      <p:ext uri="{BB962C8B-B14F-4D97-AF65-F5344CB8AC3E}">
        <p14:creationId xmlns:p14="http://schemas.microsoft.com/office/powerpoint/2010/main" val="890110769"/>
      </p:ext>
    </p:extLst>
  </p:cSld>
  <p:clrMapOvr>
    <a:masterClrMapping/>
  </p:clrMapOvr>
  <p:transition spd="slow"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041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PHP je specializovaný na webové stránky </a:t>
            </a:r>
          </a:p>
          <a:p>
            <a:r>
              <a:rPr lang="cs-CZ" dirty="0"/>
              <a:t>Rozsáhlý soubor funkcí v základní knihovně PHP </a:t>
            </a:r>
          </a:p>
          <a:p>
            <a:r>
              <a:rPr lang="cs-CZ" dirty="0"/>
              <a:t>Nativní podpora mnoha databázových systémů </a:t>
            </a:r>
          </a:p>
          <a:p>
            <a:r>
              <a:rPr lang="cs-CZ" dirty="0" err="1"/>
              <a:t>Multiplatformost</a:t>
            </a:r>
            <a:r>
              <a:rPr lang="cs-CZ" dirty="0"/>
              <a:t> (zejména Linux, Windows) </a:t>
            </a:r>
          </a:p>
          <a:p>
            <a:r>
              <a:rPr lang="cs-CZ" dirty="0"/>
              <a:t>Možnost využití nativních funkcí operačního systému (možná nekompatibilita s jiným OS) </a:t>
            </a:r>
          </a:p>
          <a:p>
            <a:r>
              <a:rPr lang="cs-CZ" dirty="0"/>
              <a:t>Strmá křivka učení </a:t>
            </a:r>
          </a:p>
          <a:p>
            <a:r>
              <a:rPr lang="cs-CZ" dirty="0"/>
              <a:t>Podpora na </a:t>
            </a:r>
            <a:r>
              <a:rPr lang="cs-CZ" dirty="0" err="1"/>
              <a:t>hostingových</a:t>
            </a:r>
            <a:r>
              <a:rPr lang="cs-CZ" dirty="0"/>
              <a:t> službách – PHP je fakticky standardem, který najdeme téměř všude </a:t>
            </a:r>
          </a:p>
          <a:p>
            <a:r>
              <a:rPr lang="cs-CZ" dirty="0"/>
              <a:t>Velké množství projektů a kódů, které lze zdarma využít (</a:t>
            </a:r>
            <a:r>
              <a:rPr lang="cs-CZ" dirty="0" err="1"/>
              <a:t>WordPress</a:t>
            </a:r>
            <a:r>
              <a:rPr lang="cs-CZ" dirty="0"/>
              <a:t>, </a:t>
            </a:r>
            <a:r>
              <a:rPr lang="cs-CZ" dirty="0" err="1"/>
              <a:t>phpBB</a:t>
            </a:r>
            <a:r>
              <a:rPr lang="cs-CZ" dirty="0"/>
              <a:t> a další) </a:t>
            </a:r>
          </a:p>
          <a:p>
            <a:r>
              <a:rPr lang="cs-CZ" dirty="0"/>
              <a:t>Poměrně slušná dokumentace </a:t>
            </a:r>
          </a:p>
          <a:p>
            <a:r>
              <a:rPr lang="cs-CZ" dirty="0"/>
              <a:t>Svobodná licence 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Soubor</a:t>
            </a:r>
            <a:r>
              <a:rPr lang="cs-CZ" b="1" dirty="0"/>
              <a:t> text.</a:t>
            </a:r>
            <a:r>
              <a:rPr lang="cs-CZ" b="1" dirty="0" err="1"/>
              <a:t>php</a:t>
            </a:r>
            <a:endParaRPr lang="cs-CZ" b="1" dirty="0"/>
          </a:p>
          <a:p>
            <a:pPr>
              <a:buNone/>
            </a:pPr>
            <a:r>
              <a:rPr lang="cs-CZ" dirty="0"/>
              <a:t>&lt;?</a:t>
            </a:r>
            <a:r>
              <a:rPr lang="cs-CZ" dirty="0" err="1"/>
              <a:t>php</a:t>
            </a:r>
            <a:endParaRPr lang="cs-CZ" dirty="0"/>
          </a:p>
          <a:p>
            <a:pPr>
              <a:buNone/>
            </a:pPr>
            <a:r>
              <a:rPr lang="cs-CZ" dirty="0"/>
              <a:t>echo "Ahoj, světe! </a:t>
            </a:r>
            <a:r>
              <a:rPr lang="cs-CZ"/>
              <a:t>";</a:t>
            </a:r>
            <a:endParaRPr lang="cs-CZ" dirty="0"/>
          </a:p>
          <a:p>
            <a:pPr>
              <a:buNone/>
            </a:pPr>
            <a:r>
              <a:rPr lang="cs-CZ" dirty="0"/>
              <a:t>?&gt;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928926" y="4786322"/>
            <a:ext cx="3786214" cy="144655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400" dirty="0"/>
              <a:t>Základní PHP skript</a:t>
            </a:r>
          </a:p>
        </p:txBody>
      </p:sp>
      <p:cxnSp>
        <p:nvCxnSpPr>
          <p:cNvPr id="6" name="Přímá spojovací čára 5"/>
          <p:cNvCxnSpPr>
            <a:stCxn id="4" idx="0"/>
          </p:cNvCxnSpPr>
          <p:nvPr/>
        </p:nvCxnSpPr>
        <p:spPr>
          <a:xfrm rot="16200000" flipV="1">
            <a:off x="3732604" y="3696892"/>
            <a:ext cx="1071570" cy="1107289"/>
          </a:xfrm>
          <a:prstGeom prst="line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64357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/>
              <a:t>&lt;!DOCTYPE HTML &gt;</a:t>
            </a:r>
          </a:p>
          <a:p>
            <a:pPr>
              <a:buNone/>
            </a:pPr>
            <a:r>
              <a:rPr lang="cs-CZ" dirty="0"/>
              <a:t>&lt;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&lt;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    &lt;</a:t>
            </a:r>
            <a:r>
              <a:rPr lang="cs-CZ" dirty="0" err="1"/>
              <a:t>title</a:t>
            </a:r>
            <a:r>
              <a:rPr lang="cs-CZ" dirty="0"/>
              <a:t>&gt;První PHP kód&lt;/</a:t>
            </a:r>
            <a:r>
              <a:rPr lang="cs-CZ" dirty="0" err="1"/>
              <a:t>title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&lt;/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&lt;body&gt;</a:t>
            </a:r>
          </a:p>
          <a:p>
            <a:pPr>
              <a:buNone/>
            </a:pPr>
            <a:r>
              <a:rPr lang="cs-CZ" dirty="0"/>
              <a:t>      &lt;font </a:t>
            </a:r>
            <a:r>
              <a:rPr lang="cs-CZ" dirty="0" err="1"/>
              <a:t>size</a:t>
            </a:r>
            <a:r>
              <a:rPr lang="cs-CZ" dirty="0"/>
              <a:t>=7 </a:t>
            </a:r>
            <a:r>
              <a:rPr lang="cs-CZ" dirty="0" err="1"/>
              <a:t>color</a:t>
            </a:r>
            <a:r>
              <a:rPr lang="cs-CZ" dirty="0"/>
              <a:t>=#cc0000&gt;</a:t>
            </a:r>
          </a:p>
          <a:p>
            <a:pPr>
              <a:buNone/>
            </a:pPr>
            <a:r>
              <a:rPr lang="cs-CZ" b="1" dirty="0"/>
              <a:t>		&lt;?</a:t>
            </a:r>
            <a:r>
              <a:rPr lang="cs-CZ" b="1" dirty="0" err="1"/>
              <a:t>php</a:t>
            </a:r>
            <a:endParaRPr lang="cs-CZ" b="1" dirty="0"/>
          </a:p>
          <a:p>
            <a:pPr>
              <a:buNone/>
            </a:pPr>
            <a:r>
              <a:rPr lang="cs-CZ" b="1" dirty="0"/>
              <a:t>	  	       echo "Ahoj, světe!";</a:t>
            </a:r>
          </a:p>
          <a:p>
            <a:pPr>
              <a:buNone/>
            </a:pPr>
            <a:r>
              <a:rPr lang="cs-CZ" b="1" dirty="0"/>
              <a:t>		?&gt;</a:t>
            </a:r>
          </a:p>
          <a:p>
            <a:pPr>
              <a:buNone/>
            </a:pPr>
            <a:r>
              <a:rPr lang="cs-CZ" dirty="0"/>
              <a:t>  &lt;/font&gt;</a:t>
            </a:r>
          </a:p>
          <a:p>
            <a:pPr>
              <a:buNone/>
            </a:pPr>
            <a:r>
              <a:rPr lang="cs-CZ" dirty="0"/>
              <a:t>  &lt;/body&gt;</a:t>
            </a:r>
          </a:p>
          <a:p>
            <a:pPr>
              <a:buNone/>
            </a:pPr>
            <a:r>
              <a:rPr lang="cs-CZ" dirty="0"/>
              <a:t>&lt;/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076056" y="4941168"/>
            <a:ext cx="3786214" cy="144655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400" dirty="0"/>
              <a:t>Uložení s příponou *.</a:t>
            </a:r>
            <a:r>
              <a:rPr lang="cs-CZ" sz="4400" dirty="0" err="1"/>
              <a:t>php</a:t>
            </a:r>
            <a:endParaRPr lang="cs-CZ" sz="44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643578"/>
          </a:xfrm>
        </p:spPr>
        <p:txBody>
          <a:bodyPr>
            <a:normAutofit/>
          </a:bodyPr>
          <a:lstStyle/>
          <a:p>
            <a:r>
              <a:rPr lang="cs-CZ" dirty="0" err="1"/>
              <a:t>EasyPHP</a:t>
            </a:r>
            <a:r>
              <a:rPr lang="cs-CZ" dirty="0"/>
              <a:t> </a:t>
            </a:r>
            <a:r>
              <a:rPr lang="en-US" dirty="0"/>
              <a:t>14.1</a:t>
            </a:r>
            <a:r>
              <a:rPr lang="cs-CZ" dirty="0"/>
              <a:t> (nebo libovolná jiná verze)</a:t>
            </a:r>
          </a:p>
          <a:p>
            <a:pPr lvl="1"/>
            <a:r>
              <a:rPr lang="cs-CZ" dirty="0"/>
              <a:t>PHP</a:t>
            </a:r>
          </a:p>
          <a:p>
            <a:pPr lvl="1"/>
            <a:r>
              <a:rPr lang="cs-CZ" dirty="0" err="1"/>
              <a:t>MySQL</a:t>
            </a:r>
            <a:endParaRPr lang="cs-CZ" dirty="0"/>
          </a:p>
          <a:p>
            <a:pPr lvl="1"/>
            <a:r>
              <a:rPr lang="cs-CZ" dirty="0" err="1"/>
              <a:t>Apache</a:t>
            </a:r>
            <a:endParaRPr lang="cs-CZ" dirty="0"/>
          </a:p>
          <a:p>
            <a:pPr lvl="1"/>
            <a:r>
              <a:rPr lang="cs-CZ" dirty="0" err="1"/>
              <a:t>PHPMyAdmin</a:t>
            </a:r>
            <a:endParaRPr lang="cs-CZ" dirty="0"/>
          </a:p>
          <a:p>
            <a:r>
              <a:rPr lang="cs-CZ" dirty="0"/>
              <a:t>Pracovní složka</a:t>
            </a:r>
          </a:p>
          <a:p>
            <a:pPr marL="457200" lvl="1" indent="0">
              <a:buNone/>
            </a:pPr>
            <a:r>
              <a:rPr lang="en-US" dirty="0"/>
              <a:t>C:\Program Files (x86)\EasyPHP-DevServer-14.1VC11\data\</a:t>
            </a:r>
            <a:r>
              <a:rPr lang="en-US" dirty="0" err="1"/>
              <a:t>localweb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Exkurze do PHP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Proměnné</a:t>
            </a:r>
          </a:p>
          <a:p>
            <a:r>
              <a:rPr lang="cs-CZ" dirty="0"/>
              <a:t>Operátory</a:t>
            </a:r>
          </a:p>
          <a:p>
            <a:r>
              <a:rPr lang="cs-CZ" dirty="0"/>
              <a:t>V</a:t>
            </a:r>
            <a:r>
              <a:rPr dirty="0"/>
              <a:t>ětvení</a:t>
            </a:r>
          </a:p>
          <a:p>
            <a:r>
              <a:rPr lang="cs-CZ" dirty="0"/>
              <a:t>C</a:t>
            </a:r>
            <a:r>
              <a:rPr dirty="0"/>
              <a:t>ykly</a:t>
            </a:r>
          </a:p>
          <a:p>
            <a:r>
              <a:rPr dirty="0"/>
              <a:t>Příklady</a:t>
            </a:r>
          </a:p>
          <a:p>
            <a:endParaRPr dirty="0"/>
          </a:p>
          <a:p>
            <a:endParaRPr lang="cs-CZ" dirty="0"/>
          </a:p>
          <a:p>
            <a:r>
              <a:rPr lang="cs-CZ" dirty="0"/>
              <a:t>V</a:t>
            </a:r>
            <a:r>
              <a:rPr dirty="0"/>
              <a:t>íce na </a:t>
            </a:r>
            <a:r>
              <a:rPr dirty="0">
                <a:hlinkClick r:id="rId2"/>
              </a:rPr>
              <a:t>http://www.tvorba-webu.cz</a:t>
            </a:r>
            <a:endParaRPr lang="en-US" dirty="0"/>
          </a:p>
          <a:p>
            <a:r>
              <a:rPr lang="cs-CZ" dirty="0">
                <a:hlinkClick r:id="rId3"/>
              </a:rPr>
              <a:t>http://www.w3schools.com/php/default.asp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8419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164307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Proměnná</a:t>
            </a:r>
          </a:p>
          <a:p>
            <a:pPr lvl="1"/>
            <a:r>
              <a:rPr lang="cs-CZ" dirty="0"/>
              <a:t>$</a:t>
            </a:r>
            <a:r>
              <a:rPr lang="cs-CZ" dirty="0" err="1"/>
              <a:t>cislo</a:t>
            </a:r>
            <a:r>
              <a:rPr lang="cs-CZ" dirty="0"/>
              <a:t> = 5;</a:t>
            </a:r>
          </a:p>
          <a:p>
            <a:pPr lvl="1"/>
            <a:r>
              <a:rPr lang="cs-CZ" dirty="0"/>
              <a:t>$</a:t>
            </a:r>
            <a:r>
              <a:rPr lang="cs-CZ" dirty="0" err="1"/>
              <a:t>cislo</a:t>
            </a:r>
            <a:r>
              <a:rPr lang="cs-CZ" dirty="0"/>
              <a:t> = "pět";</a:t>
            </a:r>
          </a:p>
          <a:p>
            <a:pPr lvl="1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57224" y="3357562"/>
            <a:ext cx="4429156" cy="20928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sz="2800" dirty="0"/>
              <a:t>&lt;?</a:t>
            </a:r>
          </a:p>
          <a:p>
            <a:r>
              <a:rPr lang="pl-PL" sz="2800" dirty="0"/>
              <a:t>$vek = 14;</a:t>
            </a:r>
          </a:p>
          <a:p>
            <a:r>
              <a:rPr lang="pl-PL" sz="2800" dirty="0"/>
              <a:t>echo "Je mi &lt;b&gt;$vek.&lt;/b&gt;"</a:t>
            </a:r>
          </a:p>
          <a:p>
            <a:r>
              <a:rPr lang="pl-PL" sz="2800" dirty="0"/>
              <a:t>?&gt;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997</TotalTime>
  <Words>1458</Words>
  <Application>Microsoft Office PowerPoint</Application>
  <PresentationFormat>Předvádění na obrazovce (4:3)</PresentationFormat>
  <Paragraphs>314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Georgia</vt:lpstr>
      <vt:lpstr>Tahoma</vt:lpstr>
      <vt:lpstr>Times New Roman</vt:lpstr>
      <vt:lpstr>Training</vt:lpstr>
      <vt:lpstr>Portálové systémy</vt:lpstr>
      <vt:lpstr>PHP</vt:lpstr>
      <vt:lpstr>PHP</vt:lpstr>
      <vt:lpstr>PHP</vt:lpstr>
      <vt:lpstr>PHP</vt:lpstr>
      <vt:lpstr>PHP</vt:lpstr>
      <vt:lpstr>PHP</vt:lpstr>
      <vt:lpstr>Exkurze do PHP</vt:lpstr>
      <vt:lpstr>PHP</vt:lpstr>
      <vt:lpstr>PHP</vt:lpstr>
      <vt:lpstr>PHP – typy proměnných</vt:lpstr>
      <vt:lpstr>Větvení v PHP</vt:lpstr>
      <vt:lpstr>PHP větvení 2</vt:lpstr>
      <vt:lpstr>Pythagorův trojúhelník</vt:lpstr>
      <vt:lpstr>Cykly v PHP</vt:lpstr>
      <vt:lpstr>Cykly v PHP</vt:lpstr>
      <vt:lpstr>Cykly v PHP</vt:lpstr>
      <vt:lpstr>Příkaz přerušení cyklu - BREAK</vt:lpstr>
      <vt:lpstr>Příkaz k opakování cyklu - CONTINUE</vt:lpstr>
      <vt:lpstr>Součet sudých čísel</vt:lpstr>
      <vt:lpstr>Funkce</vt:lpstr>
      <vt:lpstr>Funkce s argumentem</vt:lpstr>
      <vt:lpstr>Funkce vracející hodnotu</vt:lpstr>
      <vt:lpstr>Rekurze</vt:lpstr>
      <vt:lpstr>Pole</vt:lpstr>
      <vt:lpstr>Pojmenované pole</vt:lpstr>
      <vt:lpstr>Procházení polem</vt:lpstr>
      <vt:lpstr>Procházení pojmenovaným polem</vt:lpstr>
      <vt:lpstr>Globální proměnné</vt:lpstr>
      <vt:lpstr>Skládání více stránek pomocí PHP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Jan Górecki</cp:lastModifiedBy>
  <cp:revision>127</cp:revision>
  <dcterms:created xsi:type="dcterms:W3CDTF">2009-09-17T16:58:41Z</dcterms:created>
  <dcterms:modified xsi:type="dcterms:W3CDTF">2020-11-02T07:33:29Z</dcterms:modified>
</cp:coreProperties>
</file>