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5"/>
  </p:handoutMasterIdLst>
  <p:sldIdLst>
    <p:sldId id="279" r:id="rId2"/>
    <p:sldId id="280" r:id="rId3"/>
    <p:sldId id="268" r:id="rId4"/>
    <p:sldId id="270" r:id="rId5"/>
    <p:sldId id="269" r:id="rId6"/>
    <p:sldId id="271" r:id="rId7"/>
    <p:sldId id="275" r:id="rId8"/>
    <p:sldId id="272" r:id="rId9"/>
    <p:sldId id="273" r:id="rId10"/>
    <p:sldId id="274" r:id="rId11"/>
    <p:sldId id="278" r:id="rId12"/>
    <p:sldId id="276" r:id="rId13"/>
    <p:sldId id="277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CD79AB-707A-4669-BB56-55625598585D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715E78-0A35-4FAC-89F3-714E263E3F0E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7142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latinLnBrk="0">
              <a:defRPr lang="cs-CZ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latinLnBrk="0">
              <a:buNone/>
              <a:defRPr lang="cs-CZ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latinLnBrk="0">
              <a:buNone/>
              <a:defRPr lang="cs-CZ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2000" baseline="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5600"/>
            <a:ext cx="8194675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3100" y="1497013"/>
            <a:ext cx="397510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37760" y="1497013"/>
            <a:ext cx="3977640" cy="4759325"/>
          </a:xfrm>
        </p:spPr>
        <p:txBody>
          <a:bodyPr/>
          <a:lstStyle>
            <a:lvl4pPr latinLnBrk="0">
              <a:defRPr lang="cs-CZ" baseline="0"/>
            </a:lvl4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ouze pozad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lang="cs-CZ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latinLnBrk="0">
              <a:defRPr lang="cs-CZ" sz="4000" b="1" cap="small" baseline="0">
                <a:solidFill>
                  <a:srgbClr val="003300"/>
                </a:solidFill>
              </a:defRPr>
            </a:lvl1pPr>
          </a:lstStyle>
          <a:p>
            <a:r>
              <a:rPr lang="cs-CZ" sz="3500"/>
              <a:t>Po kliknutí lze upravit styl předlohy nadpisů.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latinLnBrk="0">
              <a:buNone/>
              <a:defRPr lang="cs-CZ" sz="1800"/>
            </a:lvl1pPr>
          </a:lstStyle>
          <a:p>
            <a:r>
              <a:rPr lang="cs-CZ"/>
              <a:t>Logo společnosti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dpis a obsah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ctr" latinLnBrk="0">
              <a:defRPr lang="cs-CZ">
                <a:latin typeface="Tahoma" pitchFamily="34" charset="0"/>
                <a:cs typeface="Tahoma" pitchFamily="34" charset="0"/>
              </a:defRPr>
            </a:lvl1pPr>
          </a:lstStyle>
          <a:p>
            <a:r>
              <a:rPr lang="cs-CZ" dirty="0"/>
              <a:t>Po kliknutí lze upravit styl předlohy nadpisů.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latinLnBrk="0">
              <a:defRPr lang="cs-CZ" sz="3200">
                <a:latin typeface="Tahoma" pitchFamily="34" charset="0"/>
                <a:cs typeface="Tahoma" pitchFamily="34" charset="0"/>
              </a:defRPr>
            </a:lvl1pPr>
            <a:lvl2pPr latinLnBrk="0">
              <a:defRPr lang="cs-CZ" sz="2800">
                <a:latin typeface="Tahoma" pitchFamily="34" charset="0"/>
                <a:cs typeface="Tahoma" pitchFamily="34" charset="0"/>
              </a:defRPr>
            </a:lvl2pPr>
            <a:lvl3pPr latinLnBrk="0">
              <a:defRPr lang="cs-CZ" sz="2400">
                <a:latin typeface="Tahoma" pitchFamily="34" charset="0"/>
                <a:cs typeface="Tahoma" pitchFamily="34" charset="0"/>
              </a:defRPr>
            </a:lvl3pPr>
            <a:lvl4pPr latinLnBrk="0">
              <a:defRPr lang="cs-CZ" sz="2400">
                <a:latin typeface="Tahoma" pitchFamily="34" charset="0"/>
                <a:cs typeface="Tahoma" pitchFamily="34" charset="0"/>
              </a:defRPr>
            </a:lvl4pPr>
            <a:lvl5pPr latinLnBrk="0">
              <a:defRPr lang="cs-CZ" sz="2400">
                <a:latin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latinLnBrk="0">
              <a:defRPr lang="cs-CZ" sz="2800"/>
            </a:lvl1pPr>
            <a:lvl2pPr latinLnBrk="0">
              <a:defRPr lang="cs-CZ" sz="2400"/>
            </a:lvl2pPr>
            <a:lvl3pPr latinLnBrk="0">
              <a:defRPr lang="cs-CZ" sz="2000"/>
            </a:lvl3pPr>
            <a:lvl4pPr latinLnBrk="0">
              <a:defRPr lang="cs-CZ" sz="1800"/>
            </a:lvl4pPr>
            <a:lvl5pPr latinLnBrk="0">
              <a:defRPr lang="cs-CZ" sz="1800"/>
            </a:lvl5pPr>
            <a:lvl6pPr latinLnBrk="0">
              <a:defRPr lang="cs-CZ" sz="1800"/>
            </a:lvl6pPr>
            <a:lvl7pPr latinLnBrk="0">
              <a:defRPr lang="cs-CZ" sz="1800"/>
            </a:lvl7pPr>
            <a:lvl8pPr latinLnBrk="0">
              <a:defRPr lang="cs-CZ" sz="1800"/>
            </a:lvl8pPr>
            <a:lvl9pPr latinLnBrk="0">
              <a:defRPr lang="cs-CZ"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latinLnBrk="0">
              <a:defRPr lang="cs-CZ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latinLnBrk="0">
              <a:buNone/>
              <a:defRPr lang="cs-CZ" sz="2400" b="1"/>
            </a:lvl1pPr>
            <a:lvl2pPr marL="457200" indent="0" latinLnBrk="0">
              <a:buNone/>
              <a:defRPr lang="cs-CZ" sz="2000" b="1"/>
            </a:lvl2pPr>
            <a:lvl3pPr marL="914400" indent="0" latinLnBrk="0">
              <a:buNone/>
              <a:defRPr lang="cs-CZ" sz="1800" b="1"/>
            </a:lvl3pPr>
            <a:lvl4pPr marL="1371600" indent="0" latinLnBrk="0">
              <a:buNone/>
              <a:defRPr lang="cs-CZ" sz="1600" b="1"/>
            </a:lvl4pPr>
            <a:lvl5pPr marL="1828800" indent="0" latinLnBrk="0">
              <a:buNone/>
              <a:defRPr lang="cs-CZ" sz="1600" b="1"/>
            </a:lvl5pPr>
            <a:lvl6pPr marL="2286000" indent="0" latinLnBrk="0">
              <a:buNone/>
              <a:defRPr lang="cs-CZ" sz="1600" b="1"/>
            </a:lvl6pPr>
            <a:lvl7pPr marL="2743200" indent="0" latinLnBrk="0">
              <a:buNone/>
              <a:defRPr lang="cs-CZ" sz="1600" b="1"/>
            </a:lvl7pPr>
            <a:lvl8pPr marL="3200400" indent="0" latinLnBrk="0">
              <a:buNone/>
              <a:defRPr lang="cs-CZ" sz="1600" b="1"/>
            </a:lvl8pPr>
            <a:lvl9pPr marL="3657600" indent="0" latinLnBrk="0">
              <a:buNone/>
              <a:defRPr lang="cs-CZ"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latinLnBrk="0">
              <a:defRPr lang="cs-CZ" sz="2400"/>
            </a:lvl1pPr>
            <a:lvl2pPr latinLnBrk="0">
              <a:defRPr lang="cs-CZ" sz="2000"/>
            </a:lvl2pPr>
            <a:lvl3pPr latinLnBrk="0">
              <a:defRPr lang="cs-CZ" sz="1800"/>
            </a:lvl3pPr>
            <a:lvl4pPr latinLnBrk="0">
              <a:defRPr lang="cs-CZ" sz="1600"/>
            </a:lvl4pPr>
            <a:lvl5pPr latinLnBrk="0">
              <a:defRPr lang="cs-CZ" sz="1600"/>
            </a:lvl5pPr>
            <a:lvl6pPr latinLnBrk="0">
              <a:defRPr lang="cs-CZ" sz="1600"/>
            </a:lvl6pPr>
            <a:lvl7pPr latinLnBrk="0">
              <a:defRPr lang="cs-CZ" sz="1600"/>
            </a:lvl7pPr>
            <a:lvl8pPr latinLnBrk="0">
              <a:defRPr lang="cs-CZ" sz="1600"/>
            </a:lvl8pPr>
            <a:lvl9pPr latinLnBrk="0">
              <a:defRPr lang="cs-CZ"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latinLnBrk="0">
              <a:defRPr lang="cs-CZ" sz="3200"/>
            </a:lvl1pPr>
            <a:lvl2pPr latinLnBrk="0">
              <a:defRPr lang="cs-CZ" sz="2800"/>
            </a:lvl2pPr>
            <a:lvl3pPr latinLnBrk="0">
              <a:defRPr lang="cs-CZ" sz="2400"/>
            </a:lvl3pPr>
            <a:lvl4pPr latinLnBrk="0">
              <a:defRPr lang="cs-CZ" sz="2000"/>
            </a:lvl4pPr>
            <a:lvl5pPr latinLnBrk="0">
              <a:defRPr lang="cs-CZ" sz="2000"/>
            </a:lvl5pPr>
            <a:lvl6pPr latinLnBrk="0">
              <a:defRPr lang="cs-CZ" sz="2000"/>
            </a:lvl6pPr>
            <a:lvl7pPr latinLnBrk="0">
              <a:defRPr lang="cs-CZ" sz="2000"/>
            </a:lvl7pPr>
            <a:lvl8pPr latinLnBrk="0">
              <a:defRPr lang="cs-CZ" sz="2000"/>
            </a:lvl8pPr>
            <a:lvl9pPr latinLnBrk="0">
              <a:defRPr lang="cs-CZ"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latinLnBrk="0">
              <a:defRPr lang="cs-CZ"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latinLnBrk="0">
              <a:buNone/>
              <a:defRPr lang="cs-CZ" sz="3200"/>
            </a:lvl1pPr>
            <a:lvl2pPr marL="457200" indent="0" latinLnBrk="0">
              <a:buNone/>
              <a:defRPr lang="cs-CZ" sz="2800"/>
            </a:lvl2pPr>
            <a:lvl3pPr marL="914400" indent="0" latinLnBrk="0">
              <a:buNone/>
              <a:defRPr lang="cs-CZ" sz="2400"/>
            </a:lvl3pPr>
            <a:lvl4pPr marL="1371600" indent="0" latinLnBrk="0">
              <a:buNone/>
              <a:defRPr lang="cs-CZ" sz="2000"/>
            </a:lvl4pPr>
            <a:lvl5pPr marL="1828800" indent="0" latinLnBrk="0">
              <a:buNone/>
              <a:defRPr lang="cs-CZ" sz="2000"/>
            </a:lvl5pPr>
            <a:lvl6pPr marL="2286000" indent="0" latinLnBrk="0">
              <a:buNone/>
              <a:defRPr lang="cs-CZ" sz="2000"/>
            </a:lvl6pPr>
            <a:lvl7pPr marL="2743200" indent="0" latinLnBrk="0">
              <a:buNone/>
              <a:defRPr lang="cs-CZ" sz="2000"/>
            </a:lvl7pPr>
            <a:lvl8pPr marL="3200400" indent="0" latinLnBrk="0">
              <a:buNone/>
              <a:defRPr lang="cs-CZ" sz="2000"/>
            </a:lvl8pPr>
            <a:lvl9pPr marL="3657600" indent="0" latinLnBrk="0">
              <a:buNone/>
              <a:defRPr lang="cs-CZ" sz="2000"/>
            </a:lvl9pPr>
          </a:lstStyle>
          <a:p>
            <a:r>
              <a:rPr lang="cs-CZ" smtClean="0"/>
              <a:t>Klepnutím na ikonu přidáte obrázek.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latinLnBrk="0">
              <a:buNone/>
              <a:defRPr lang="cs-CZ" sz="1400"/>
            </a:lvl1pPr>
            <a:lvl2pPr marL="457200" indent="0" latinLnBrk="0">
              <a:buNone/>
              <a:defRPr lang="cs-CZ" sz="1200"/>
            </a:lvl2pPr>
            <a:lvl3pPr marL="914400" indent="0" latinLnBrk="0">
              <a:buNone/>
              <a:defRPr lang="cs-CZ" sz="1000"/>
            </a:lvl3pPr>
            <a:lvl4pPr marL="1371600" indent="0" latinLnBrk="0">
              <a:buNone/>
              <a:defRPr lang="cs-CZ" sz="900"/>
            </a:lvl4pPr>
            <a:lvl5pPr marL="1828800" indent="0" latinLnBrk="0">
              <a:buNone/>
              <a:defRPr lang="cs-CZ" sz="900"/>
            </a:lvl5pPr>
            <a:lvl6pPr marL="2286000" indent="0" latinLnBrk="0">
              <a:buNone/>
              <a:defRPr lang="cs-CZ" sz="900"/>
            </a:lvl6pPr>
            <a:lvl7pPr marL="2743200" indent="0" latinLnBrk="0">
              <a:buNone/>
              <a:defRPr lang="cs-CZ" sz="900"/>
            </a:lvl7pPr>
            <a:lvl8pPr marL="3200400" indent="0" latinLnBrk="0">
              <a:buNone/>
              <a:defRPr lang="cs-CZ" sz="900"/>
            </a:lvl8pPr>
            <a:lvl9pPr marL="3657600" indent="0" latinLnBrk="0">
              <a:buNone/>
              <a:defRPr lang="cs-CZ"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Po kliknutí lze upravit styl předlohy nadpisů.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C9A3E-1A92-4BF9-97B5-F39B04D2C482}" type="datetimeFigureOut">
              <a:rPr lang="cs-CZ" smtClean="0"/>
              <a:pPr/>
              <a:t>05.11.2019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latinLnBrk="0">
              <a:defRPr lang="cs-CZ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0438D-9B16-494F-B0A1-FB9EA203AE5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ransition spd="slow">
    <p:fade thruBlk="1"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spcBef>
          <a:spcPct val="0"/>
        </a:spcBef>
        <a:buNone/>
        <a:defRPr lang="cs-CZ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cs-CZ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cs-CZ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944456" y="2247007"/>
            <a:ext cx="6180224" cy="1470025"/>
          </a:xfrm>
        </p:spPr>
        <p:txBody>
          <a:bodyPr/>
          <a:lstStyle/>
          <a:p>
            <a:pPr algn="ctr"/>
            <a:r>
              <a:rPr lang="cs-CZ" b="1" dirty="0" smtClean="0"/>
              <a:t>Portálové </a:t>
            </a:r>
            <a:r>
              <a:rPr lang="cs-CZ" b="1" dirty="0" smtClean="0"/>
              <a:t>systémy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3851920" y="3717032"/>
            <a:ext cx="4772528" cy="990600"/>
          </a:xfrm>
        </p:spPr>
        <p:txBody>
          <a:bodyPr>
            <a:normAutofit/>
          </a:bodyPr>
          <a:lstStyle/>
          <a:p>
            <a:pPr algn="ctr"/>
            <a:r>
              <a:rPr lang="cs-CZ" sz="2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Přednáška č. 7</a:t>
            </a:r>
          </a:p>
        </p:txBody>
      </p:sp>
      <p:sp>
        <p:nvSpPr>
          <p:cNvPr id="4" name="Podnadpis 2"/>
          <p:cNvSpPr txBox="1">
            <a:spLocks/>
          </p:cNvSpPr>
          <p:nvPr/>
        </p:nvSpPr>
        <p:spPr>
          <a:xfrm>
            <a:off x="2915816" y="4725144"/>
            <a:ext cx="6400800" cy="15121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smtClean="0">
                <a:latin typeface="Tahoma" pitchFamily="34" charset="0"/>
                <a:ea typeface="Tahoma" pitchFamily="34" charset="0"/>
                <a:cs typeface="Tahoma" pitchFamily="34" charset="0"/>
              </a:rPr>
              <a:t>Jan </a:t>
            </a: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Górecki</a:t>
            </a:r>
            <a: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/>
            </a:r>
            <a:br>
              <a:rPr lang="cs-CZ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endParaRPr lang="cs-CZ" sz="16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gorecki</a:t>
            </a:r>
            <a:r>
              <a:rPr lang="en-US" sz="16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@</a:t>
            </a:r>
            <a:r>
              <a:rPr lang="cs-CZ" sz="1600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opf.slu.cz</a:t>
            </a:r>
            <a:endParaRPr kumimoji="0" lang="cs-CZ" sz="1600" i="0" u="none" strike="noStrike" kern="1200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642910" y="785794"/>
            <a:ext cx="821537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&lt;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="</a:t>
            </a:r>
            <a:r>
              <a:rPr lang="cs-CZ" dirty="0" err="1" smtClean="0"/>
              <a:t>Kalkulator</a:t>
            </a:r>
            <a:r>
              <a:rPr lang="cs-CZ" dirty="0" smtClean="0"/>
              <a:t>" </a:t>
            </a:r>
            <a:r>
              <a:rPr lang="cs-CZ" dirty="0" err="1" smtClean="0"/>
              <a:t>action</a:t>
            </a:r>
            <a:r>
              <a:rPr lang="cs-CZ" dirty="0" smtClean="0"/>
              <a:t>="</a:t>
            </a:r>
            <a:r>
              <a:rPr lang="cs-CZ" dirty="0" err="1" smtClean="0"/>
              <a:t>vypocet.php</a:t>
            </a:r>
            <a:r>
              <a:rPr lang="cs-CZ" dirty="0" smtClean="0"/>
              <a:t>" </a:t>
            </a:r>
            <a:r>
              <a:rPr lang="cs-CZ" dirty="0" err="1" smtClean="0"/>
              <a:t>method</a:t>
            </a:r>
            <a:r>
              <a:rPr lang="cs-CZ" dirty="0" smtClean="0"/>
              <a:t>=„</a:t>
            </a:r>
            <a:r>
              <a:rPr lang="cs-CZ" sz="2800" b="1" dirty="0" smtClean="0"/>
              <a:t>POST (GET)</a:t>
            </a:r>
            <a:r>
              <a:rPr lang="cs-CZ" dirty="0" smtClean="0"/>
              <a:t>"&gt;</a:t>
            </a:r>
          </a:p>
          <a:p>
            <a:r>
              <a:rPr lang="cs-CZ" dirty="0" smtClean="0"/>
              <a:t>    &lt;input type="text" </a:t>
            </a:r>
            <a:r>
              <a:rPr lang="cs-CZ" dirty="0" err="1" smtClean="0"/>
              <a:t>name</a:t>
            </a:r>
            <a:r>
              <a:rPr lang="cs-CZ" dirty="0" smtClean="0"/>
              <a:t>="Scitanec1" </a:t>
            </a:r>
            <a:r>
              <a:rPr lang="cs-CZ" dirty="0" err="1" smtClean="0"/>
              <a:t>value</a:t>
            </a:r>
            <a:r>
              <a:rPr lang="cs-CZ" dirty="0" smtClean="0"/>
              <a:t>="" /&gt;</a:t>
            </a:r>
          </a:p>
          <a:p>
            <a:r>
              <a:rPr lang="cs-CZ" dirty="0" smtClean="0"/>
              <a:t>    &lt;br /&gt;+&lt;br /&gt;</a:t>
            </a:r>
          </a:p>
          <a:p>
            <a:r>
              <a:rPr lang="cs-CZ" dirty="0" smtClean="0"/>
              <a:t>    &lt;input type="text" </a:t>
            </a:r>
            <a:r>
              <a:rPr lang="cs-CZ" dirty="0" err="1" smtClean="0"/>
              <a:t>name</a:t>
            </a:r>
            <a:r>
              <a:rPr lang="cs-CZ" dirty="0" smtClean="0"/>
              <a:t>="Scitanec2" </a:t>
            </a:r>
            <a:r>
              <a:rPr lang="cs-CZ" dirty="0" err="1" smtClean="0"/>
              <a:t>value</a:t>
            </a:r>
            <a:r>
              <a:rPr lang="cs-CZ" dirty="0" smtClean="0"/>
              <a:t>="" /&gt;</a:t>
            </a:r>
          </a:p>
          <a:p>
            <a:r>
              <a:rPr lang="cs-CZ" dirty="0" smtClean="0"/>
              <a:t>    &lt;input type="</a:t>
            </a:r>
            <a:r>
              <a:rPr lang="cs-CZ" dirty="0" err="1" smtClean="0"/>
              <a:t>submit</a:t>
            </a:r>
            <a:r>
              <a:rPr lang="cs-CZ" dirty="0" smtClean="0"/>
              <a:t>" </a:t>
            </a:r>
            <a:r>
              <a:rPr lang="cs-CZ" dirty="0" err="1" smtClean="0"/>
              <a:t>value</a:t>
            </a:r>
            <a:r>
              <a:rPr lang="cs-CZ" dirty="0" smtClean="0"/>
              <a:t>="Sečíst" /&gt;</a:t>
            </a:r>
          </a:p>
          <a:p>
            <a:r>
              <a:rPr lang="cs-CZ" dirty="0" smtClean="0"/>
              <a:t>  &lt;/</a:t>
            </a:r>
            <a:r>
              <a:rPr lang="cs-CZ" dirty="0" err="1" smtClean="0"/>
              <a:t>form</a:t>
            </a:r>
            <a:r>
              <a:rPr lang="cs-CZ" dirty="0" smtClean="0"/>
              <a:t>&gt;</a:t>
            </a:r>
          </a:p>
        </p:txBody>
      </p:sp>
      <p:sp>
        <p:nvSpPr>
          <p:cNvPr id="5" name="Obdélník 4"/>
          <p:cNvSpPr/>
          <p:nvPr/>
        </p:nvSpPr>
        <p:spPr>
          <a:xfrm>
            <a:off x="2928926" y="2643182"/>
            <a:ext cx="6000776" cy="31239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bIns="0">
            <a:spAutoFit/>
          </a:bodyPr>
          <a:lstStyle/>
          <a:p>
            <a:r>
              <a:rPr lang="cs-CZ" dirty="0" smtClean="0"/>
              <a:t>&lt;?</a:t>
            </a:r>
            <a:r>
              <a:rPr lang="cs-CZ" dirty="0" err="1" smtClean="0"/>
              <a:t>php</a:t>
            </a:r>
            <a:endParaRPr lang="cs-CZ" dirty="0" smtClean="0"/>
          </a:p>
          <a:p>
            <a:r>
              <a:rPr lang="cs-CZ" dirty="0" smtClean="0"/>
              <a:t>      $Scitanec1=</a:t>
            </a:r>
            <a:r>
              <a:rPr lang="cs-CZ" sz="2800" b="1" dirty="0" smtClean="0"/>
              <a:t>$_REQUEST</a:t>
            </a:r>
            <a:r>
              <a:rPr lang="cs-CZ" dirty="0" smtClean="0"/>
              <a:t>["Scitanec1"];</a:t>
            </a:r>
          </a:p>
          <a:p>
            <a:r>
              <a:rPr lang="cs-CZ" dirty="0" smtClean="0"/>
              <a:t>      $Scitanec2=</a:t>
            </a:r>
            <a:r>
              <a:rPr lang="cs-CZ" sz="2800" b="1" dirty="0" smtClean="0"/>
              <a:t>$_REQUEST</a:t>
            </a:r>
            <a:r>
              <a:rPr lang="cs-CZ" dirty="0" smtClean="0"/>
              <a:t>["Scitanec2"];</a:t>
            </a:r>
          </a:p>
          <a:p>
            <a:r>
              <a:rPr lang="cs-CZ" dirty="0" smtClean="0"/>
              <a:t>    ?&gt;</a:t>
            </a:r>
          </a:p>
          <a:p>
            <a:r>
              <a:rPr lang="cs-CZ" dirty="0" smtClean="0"/>
              <a:t>    &lt;h2&gt;Kalkulačka&lt;/h2&gt;</a:t>
            </a:r>
          </a:p>
          <a:p>
            <a:r>
              <a:rPr lang="cs-CZ" dirty="0" smtClean="0"/>
              <a:t>    První sčítanec: &lt;?</a:t>
            </a:r>
            <a:r>
              <a:rPr lang="cs-CZ" dirty="0" err="1" smtClean="0"/>
              <a:t>php</a:t>
            </a:r>
            <a:r>
              <a:rPr lang="cs-CZ" dirty="0" smtClean="0"/>
              <a:t> echo ($Scitanec1); ?&gt; &lt;br /&gt;</a:t>
            </a:r>
          </a:p>
          <a:p>
            <a:r>
              <a:rPr lang="cs-CZ" dirty="0" smtClean="0"/>
              <a:t>    Druhý sčítanec: &lt;?</a:t>
            </a:r>
            <a:r>
              <a:rPr lang="cs-CZ" dirty="0" err="1" smtClean="0"/>
              <a:t>php</a:t>
            </a:r>
            <a:r>
              <a:rPr lang="cs-CZ" dirty="0" smtClean="0"/>
              <a:t> echo ($Scitanec2); ?&gt; &lt;br /&gt;</a:t>
            </a:r>
          </a:p>
          <a:p>
            <a:r>
              <a:rPr lang="cs-CZ" dirty="0" smtClean="0"/>
              <a:t>    ============================= &lt;br /&gt;</a:t>
            </a:r>
          </a:p>
          <a:p>
            <a:r>
              <a:rPr lang="cs-CZ" dirty="0" smtClean="0"/>
              <a:t>    Součet: &lt;?</a:t>
            </a:r>
            <a:r>
              <a:rPr lang="cs-CZ" dirty="0" err="1" smtClean="0"/>
              <a:t>php</a:t>
            </a:r>
            <a:r>
              <a:rPr lang="cs-CZ" dirty="0" smtClean="0"/>
              <a:t> echo ($Scitanec1 + $Scitanec2); ?&gt; &lt;br /&gt;</a:t>
            </a:r>
          </a:p>
          <a:p>
            <a:r>
              <a:rPr lang="cs-CZ" dirty="0" smtClean="0"/>
              <a:t>    &lt;p&gt;&lt;a </a:t>
            </a:r>
            <a:r>
              <a:rPr lang="cs-CZ" dirty="0" err="1" smtClean="0"/>
              <a:t>href</a:t>
            </a:r>
            <a:r>
              <a:rPr lang="cs-CZ" dirty="0" smtClean="0"/>
              <a:t>="</a:t>
            </a:r>
            <a:r>
              <a:rPr lang="cs-CZ" dirty="0" err="1" smtClean="0"/>
              <a:t>kalkulacka.html</a:t>
            </a:r>
            <a:r>
              <a:rPr lang="cs-CZ" dirty="0" smtClean="0"/>
              <a:t>"&gt;Zpět k zadání&lt;/a&gt;&lt;/p&gt;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10800000" flipV="1">
            <a:off x="5072066" y="1214422"/>
            <a:ext cx="1857388" cy="1785950"/>
          </a:xfrm>
          <a:prstGeom prst="straightConnector1">
            <a:avLst/>
          </a:prstGeom>
          <a:ln w="508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/>
          <p:cNvSpPr txBox="1"/>
          <p:nvPr/>
        </p:nvSpPr>
        <p:spPr>
          <a:xfrm>
            <a:off x="357158" y="6072206"/>
            <a:ext cx="8429684" cy="46166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2400" b="1" dirty="0" smtClean="0">
                <a:solidFill>
                  <a:srgbClr val="FF0000"/>
                </a:solidFill>
              </a:rPr>
              <a:t>$_REQUEST převezme data odeslaná kteroukoli metodou</a:t>
            </a:r>
            <a:endParaRPr lang="cs-CZ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642910" y="928671"/>
            <a:ext cx="8043890" cy="1928826"/>
          </a:xfrm>
        </p:spPr>
        <p:txBody>
          <a:bodyPr>
            <a:normAutofit/>
          </a:bodyPr>
          <a:lstStyle/>
          <a:p>
            <a:r>
              <a:rPr lang="en-US" sz="2800" b="1" dirty="0" err="1" smtClean="0"/>
              <a:t>Vstupní</a:t>
            </a:r>
            <a:r>
              <a:rPr lang="en-US" sz="2800" b="1" dirty="0" smtClean="0"/>
              <a:t> pole </a:t>
            </a:r>
            <a:r>
              <a:rPr lang="en-US" sz="2800" dirty="0" smtClean="0"/>
              <a:t>&lt;INPUT TYPE= "</a:t>
            </a:r>
            <a:r>
              <a:rPr lang="cs-CZ" sz="2800" b="1" dirty="0" err="1" smtClean="0"/>
              <a:t>password</a:t>
            </a:r>
            <a:r>
              <a:rPr lang="en-US" sz="2800" dirty="0" smtClean="0"/>
              <a:t>" NAME="..."&gt;</a:t>
            </a:r>
            <a:endParaRPr lang="cs-CZ" sz="2800" dirty="0" smtClean="0"/>
          </a:p>
          <a:p>
            <a:pPr lvl="1"/>
            <a:r>
              <a:rPr lang="cs-CZ" sz="2400" dirty="0" smtClean="0"/>
              <a:t>Tento formulářový prvek s hodnotou atributu </a:t>
            </a:r>
            <a:r>
              <a:rPr lang="cs-CZ" sz="2400" b="1" dirty="0" smtClean="0"/>
              <a:t>type=</a:t>
            </a:r>
            <a:r>
              <a:rPr lang="en-US" sz="2400" dirty="0" smtClean="0"/>
              <a:t> "</a:t>
            </a:r>
            <a:r>
              <a:rPr lang="cs-CZ" sz="2400" b="1" smtClean="0"/>
              <a:t>password</a:t>
            </a:r>
            <a:r>
              <a:rPr lang="en-US" sz="2400" smtClean="0"/>
              <a:t>"</a:t>
            </a:r>
            <a:r>
              <a:rPr lang="cs-CZ" sz="2400" b="1" dirty="0" smtClean="0"/>
              <a:t> </a:t>
            </a:r>
            <a:r>
              <a:rPr lang="cs-CZ" sz="2400" dirty="0" smtClean="0"/>
              <a:t>se používá k zadávání hesla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714348" y="3071810"/>
            <a:ext cx="8215370" cy="1261884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1900" dirty="0" smtClean="0"/>
              <a:t>Zadej heslo:</a:t>
            </a:r>
          </a:p>
          <a:p>
            <a:r>
              <a:rPr lang="cs-CZ" sz="1900" dirty="0" smtClean="0"/>
              <a:t>&lt;</a:t>
            </a:r>
            <a:r>
              <a:rPr lang="cs-CZ" sz="1900" dirty="0" err="1" smtClean="0"/>
              <a:t>form</a:t>
            </a:r>
            <a:r>
              <a:rPr lang="cs-CZ" sz="1900" dirty="0" smtClean="0"/>
              <a:t> </a:t>
            </a:r>
            <a:r>
              <a:rPr lang="cs-CZ" sz="1900" dirty="0" err="1" smtClean="0"/>
              <a:t>action</a:t>
            </a:r>
            <a:r>
              <a:rPr lang="cs-CZ" sz="1900" dirty="0" smtClean="0"/>
              <a:t>="</a:t>
            </a:r>
            <a:r>
              <a:rPr lang="cs-CZ" sz="1900" dirty="0" err="1" smtClean="0"/>
              <a:t>jmeno</a:t>
            </a:r>
            <a:r>
              <a:rPr lang="cs-CZ" sz="1900" dirty="0" smtClean="0"/>
              <a:t>_skriptu.</a:t>
            </a:r>
            <a:r>
              <a:rPr lang="cs-CZ" sz="1900" dirty="0" err="1" smtClean="0"/>
              <a:t>php</a:t>
            </a:r>
            <a:r>
              <a:rPr lang="cs-CZ" sz="1900" dirty="0" smtClean="0"/>
              <a:t>" </a:t>
            </a:r>
            <a:r>
              <a:rPr lang="cs-CZ" sz="1900" dirty="0" err="1" smtClean="0"/>
              <a:t>method</a:t>
            </a:r>
            <a:r>
              <a:rPr lang="cs-CZ" sz="1900" dirty="0" smtClean="0"/>
              <a:t>="POST"&gt;</a:t>
            </a:r>
          </a:p>
          <a:p>
            <a:r>
              <a:rPr lang="cs-CZ" sz="1900" dirty="0" smtClean="0"/>
              <a:t>&lt;input type="</a:t>
            </a:r>
            <a:r>
              <a:rPr lang="cs-CZ" sz="1900" dirty="0" err="1" smtClean="0"/>
              <a:t>password</a:t>
            </a:r>
            <a:r>
              <a:rPr lang="cs-CZ" sz="1900" dirty="0" smtClean="0"/>
              <a:t>" </a:t>
            </a:r>
            <a:r>
              <a:rPr lang="cs-CZ" sz="1900" dirty="0" err="1" smtClean="0"/>
              <a:t>name</a:t>
            </a:r>
            <a:r>
              <a:rPr lang="cs-CZ" sz="1900" dirty="0" smtClean="0"/>
              <a:t>="heslo"&gt;</a:t>
            </a:r>
          </a:p>
          <a:p>
            <a:r>
              <a:rPr lang="cs-CZ" sz="1900" dirty="0" smtClean="0"/>
              <a:t>&lt;/</a:t>
            </a:r>
            <a:r>
              <a:rPr lang="cs-CZ" sz="1900" dirty="0" err="1" smtClean="0"/>
              <a:t>form</a:t>
            </a:r>
            <a:r>
              <a:rPr lang="cs-CZ" sz="1900" dirty="0" smtClean="0"/>
              <a:t>&gt; </a:t>
            </a:r>
            <a:endParaRPr lang="cs-CZ" sz="19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3240" y="4929198"/>
            <a:ext cx="2357454" cy="785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714348" y="928670"/>
            <a:ext cx="4614866" cy="592933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cs-CZ" sz="1600" dirty="0" smtClean="0"/>
              <a:t>&lt;body&gt;</a:t>
            </a:r>
          </a:p>
          <a:p>
            <a:pPr>
              <a:buNone/>
            </a:pPr>
            <a:r>
              <a:rPr lang="cs-CZ" sz="1600" dirty="0" smtClean="0"/>
              <a:t>  &lt;</a:t>
            </a:r>
            <a:r>
              <a:rPr lang="cs-CZ" sz="1600" dirty="0" err="1" smtClean="0"/>
              <a:t>form</a:t>
            </a:r>
            <a:r>
              <a:rPr lang="cs-CZ" sz="1600" dirty="0" smtClean="0"/>
              <a:t> </a:t>
            </a:r>
            <a:r>
              <a:rPr lang="cs-CZ" sz="1600" dirty="0" err="1" smtClean="0"/>
              <a:t>action</a:t>
            </a:r>
            <a:r>
              <a:rPr lang="cs-CZ" sz="1600" dirty="0" smtClean="0"/>
              <a:t>="registrace.</a:t>
            </a:r>
            <a:r>
              <a:rPr lang="cs-CZ" sz="1600" dirty="0" err="1" smtClean="0"/>
              <a:t>php</a:t>
            </a:r>
            <a:r>
              <a:rPr lang="cs-CZ" sz="1600" dirty="0" smtClean="0"/>
              <a:t>" </a:t>
            </a:r>
            <a:r>
              <a:rPr lang="cs-CZ" sz="1600" dirty="0" err="1" smtClean="0"/>
              <a:t>method</a:t>
            </a:r>
            <a:r>
              <a:rPr lang="cs-CZ" sz="1600" dirty="0" smtClean="0"/>
              <a:t>="post"&gt;</a:t>
            </a:r>
          </a:p>
          <a:p>
            <a:pPr>
              <a:buNone/>
            </a:pPr>
            <a:r>
              <a:rPr lang="cs-CZ" sz="1600" dirty="0" smtClean="0"/>
              <a:t>&lt;table </a:t>
            </a:r>
            <a:r>
              <a:rPr lang="cs-CZ" sz="1600" dirty="0" err="1" smtClean="0"/>
              <a:t>align</a:t>
            </a:r>
            <a:r>
              <a:rPr lang="cs-CZ" sz="1600" dirty="0" smtClean="0"/>
              <a:t>="center"&gt;</a:t>
            </a:r>
          </a:p>
          <a:p>
            <a:pPr>
              <a:buNone/>
            </a:pPr>
            <a:r>
              <a:rPr lang="cs-CZ" sz="1600" dirty="0" smtClean="0"/>
              <a:t> &lt;</a:t>
            </a:r>
            <a:r>
              <a:rPr lang="cs-CZ" sz="1600" dirty="0" err="1" smtClean="0"/>
              <a:t>tr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  &lt;</a:t>
            </a:r>
            <a:r>
              <a:rPr lang="cs-CZ" sz="1600" dirty="0" err="1" smtClean="0"/>
              <a:t>td</a:t>
            </a:r>
            <a:r>
              <a:rPr lang="cs-CZ" sz="1600" dirty="0" smtClean="0"/>
              <a:t>&gt;Jméno:&lt;/</a:t>
            </a:r>
            <a:r>
              <a:rPr lang="cs-CZ" sz="1600" dirty="0" err="1" smtClean="0"/>
              <a:t>td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  &lt;</a:t>
            </a:r>
            <a:r>
              <a:rPr lang="cs-CZ" sz="1600" dirty="0" err="1" smtClean="0"/>
              <a:t>td</a:t>
            </a:r>
            <a:r>
              <a:rPr lang="cs-CZ" sz="1600" dirty="0" smtClean="0"/>
              <a:t>&gt;&lt;input type="text" </a:t>
            </a:r>
            <a:r>
              <a:rPr lang="cs-CZ" sz="1600" dirty="0" err="1" smtClean="0"/>
              <a:t>name</a:t>
            </a:r>
            <a:r>
              <a:rPr lang="cs-CZ" sz="1600" dirty="0" smtClean="0"/>
              <a:t>="</a:t>
            </a:r>
            <a:r>
              <a:rPr lang="cs-CZ" sz="1600" dirty="0" err="1" smtClean="0"/>
              <a:t>jmeno</a:t>
            </a:r>
            <a:r>
              <a:rPr lang="cs-CZ" sz="1600" dirty="0" smtClean="0"/>
              <a:t>"&gt;&lt;/</a:t>
            </a:r>
            <a:r>
              <a:rPr lang="cs-CZ" sz="1600" dirty="0" err="1" smtClean="0"/>
              <a:t>td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&lt;/</a:t>
            </a:r>
            <a:r>
              <a:rPr lang="cs-CZ" sz="1600" dirty="0" err="1" smtClean="0"/>
              <a:t>tr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&lt;</a:t>
            </a:r>
            <a:r>
              <a:rPr lang="cs-CZ" sz="1600" dirty="0" err="1" smtClean="0"/>
              <a:t>tr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  &lt;</a:t>
            </a:r>
            <a:r>
              <a:rPr lang="cs-CZ" sz="1600" dirty="0" err="1" smtClean="0"/>
              <a:t>td</a:t>
            </a:r>
            <a:r>
              <a:rPr lang="cs-CZ" sz="1600" dirty="0" smtClean="0"/>
              <a:t>&gt;Věk:&lt;/</a:t>
            </a:r>
            <a:r>
              <a:rPr lang="cs-CZ" sz="1600" dirty="0" err="1" smtClean="0"/>
              <a:t>td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  &lt;</a:t>
            </a:r>
            <a:r>
              <a:rPr lang="cs-CZ" sz="1600" dirty="0" err="1" smtClean="0"/>
              <a:t>td</a:t>
            </a:r>
            <a:r>
              <a:rPr lang="cs-CZ" sz="1600" dirty="0" smtClean="0"/>
              <a:t>&gt;&lt;input type="text" </a:t>
            </a:r>
            <a:r>
              <a:rPr lang="cs-CZ" sz="1600" dirty="0" err="1" smtClean="0"/>
              <a:t>name</a:t>
            </a:r>
            <a:r>
              <a:rPr lang="cs-CZ" sz="1600" dirty="0" smtClean="0"/>
              <a:t>="vek"&gt;&lt;/</a:t>
            </a:r>
            <a:r>
              <a:rPr lang="cs-CZ" sz="1600" dirty="0" err="1" smtClean="0"/>
              <a:t>td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&lt;/</a:t>
            </a:r>
            <a:r>
              <a:rPr lang="cs-CZ" sz="1600" dirty="0" err="1" smtClean="0"/>
              <a:t>tr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&lt;</a:t>
            </a:r>
            <a:r>
              <a:rPr lang="cs-CZ" sz="1600" dirty="0" err="1" smtClean="0"/>
              <a:t>tr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  &lt;</a:t>
            </a:r>
            <a:r>
              <a:rPr lang="cs-CZ" sz="1600" dirty="0" err="1" smtClean="0"/>
              <a:t>td</a:t>
            </a:r>
            <a:r>
              <a:rPr lang="cs-CZ" sz="1600" dirty="0" smtClean="0"/>
              <a:t>&gt;E-mail:&lt;/</a:t>
            </a:r>
            <a:r>
              <a:rPr lang="cs-CZ" sz="1600" dirty="0" err="1" smtClean="0"/>
              <a:t>td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  &lt;</a:t>
            </a:r>
            <a:r>
              <a:rPr lang="cs-CZ" sz="1600" dirty="0" err="1" smtClean="0"/>
              <a:t>td</a:t>
            </a:r>
            <a:r>
              <a:rPr lang="cs-CZ" sz="1600" dirty="0" smtClean="0"/>
              <a:t>&gt;&lt;input type="text" </a:t>
            </a:r>
            <a:r>
              <a:rPr lang="cs-CZ" sz="1600" dirty="0" err="1" smtClean="0"/>
              <a:t>name</a:t>
            </a:r>
            <a:r>
              <a:rPr lang="cs-CZ" sz="1600" dirty="0" smtClean="0"/>
              <a:t>="email"&gt;&lt;/</a:t>
            </a:r>
            <a:r>
              <a:rPr lang="cs-CZ" sz="1600" dirty="0" err="1" smtClean="0"/>
              <a:t>td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 &lt;/</a:t>
            </a:r>
            <a:r>
              <a:rPr lang="cs-CZ" sz="1600" dirty="0" err="1" smtClean="0"/>
              <a:t>tr</a:t>
            </a:r>
            <a:r>
              <a:rPr lang="cs-CZ" sz="1600" dirty="0" smtClean="0"/>
              <a:t>&gt;</a:t>
            </a:r>
          </a:p>
          <a:p>
            <a:pPr>
              <a:buNone/>
            </a:pPr>
            <a:r>
              <a:rPr lang="cs-CZ" sz="1600" dirty="0" smtClean="0"/>
              <a:t>&lt;/table&gt;</a:t>
            </a:r>
          </a:p>
          <a:p>
            <a:pPr>
              <a:buNone/>
            </a:pPr>
            <a:r>
              <a:rPr lang="cs-CZ" sz="1600" dirty="0" smtClean="0"/>
              <a:t>&lt;/</a:t>
            </a:r>
            <a:r>
              <a:rPr lang="cs-CZ" sz="1600" dirty="0" err="1" smtClean="0"/>
              <a:t>form</a:t>
            </a:r>
            <a:r>
              <a:rPr lang="cs-CZ" sz="1600" dirty="0" smtClean="0"/>
              <a:t>&gt; </a:t>
            </a:r>
          </a:p>
          <a:p>
            <a:pPr>
              <a:buNone/>
            </a:pPr>
            <a:r>
              <a:rPr lang="cs-CZ" sz="1600" dirty="0" smtClean="0"/>
              <a:t>&lt;/body&gt;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29256" y="2714620"/>
            <a:ext cx="2978830" cy="1428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85776"/>
            <a:ext cx="8229600" cy="1143000"/>
          </a:xfrm>
        </p:spPr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71472" y="642918"/>
            <a:ext cx="8572528" cy="1500198"/>
          </a:xfrm>
        </p:spPr>
        <p:txBody>
          <a:bodyPr>
            <a:normAutofit fontScale="85000" lnSpcReduction="10000"/>
          </a:bodyPr>
          <a:lstStyle/>
          <a:p>
            <a:r>
              <a:rPr lang="cs-CZ" sz="2800" b="1" dirty="0" smtClean="0"/>
              <a:t>Odesílání formuláře </a:t>
            </a:r>
          </a:p>
          <a:p>
            <a:pPr>
              <a:buNone/>
            </a:pPr>
            <a:r>
              <a:rPr lang="cs-CZ" sz="2800" dirty="0" smtClean="0"/>
              <a:t>&lt;INPUT TYPE="SUBMIT" VALUE="..."&gt;</a:t>
            </a:r>
          </a:p>
          <a:p>
            <a:pPr lvl="1"/>
            <a:r>
              <a:rPr lang="cs-CZ" sz="2400" dirty="0" smtClean="0"/>
              <a:t>TYPE="SUBMIT" nám stanovuje, že se jedná o odesílací tlačítko</a:t>
            </a:r>
          </a:p>
          <a:p>
            <a:pPr lvl="1"/>
            <a:r>
              <a:rPr lang="cs-CZ" sz="2400" dirty="0" smtClean="0"/>
              <a:t>VALUE=„…“ určuje text (nápis), který bude na tlačítku umístěn</a:t>
            </a:r>
          </a:p>
          <a:p>
            <a:pPr>
              <a:buNone/>
            </a:pPr>
            <a:endParaRPr lang="cs-CZ" dirty="0" smtClean="0"/>
          </a:p>
          <a:p>
            <a:pPr lvl="1">
              <a:buNone/>
            </a:pP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571472" y="2214554"/>
            <a:ext cx="8215370" cy="1015663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sz="2000" dirty="0" smtClean="0"/>
              <a:t>&lt;</a:t>
            </a:r>
            <a:r>
              <a:rPr lang="cs-CZ" sz="2000" dirty="0" err="1" smtClean="0"/>
              <a:t>form</a:t>
            </a:r>
            <a:r>
              <a:rPr lang="cs-CZ" sz="2000" dirty="0" smtClean="0"/>
              <a:t> </a:t>
            </a:r>
            <a:r>
              <a:rPr lang="cs-CZ" sz="2000" dirty="0" err="1" smtClean="0"/>
              <a:t>action</a:t>
            </a:r>
            <a:r>
              <a:rPr lang="cs-CZ" sz="2000" dirty="0" smtClean="0"/>
              <a:t>="</a:t>
            </a:r>
            <a:r>
              <a:rPr lang="cs-CZ" sz="2000" dirty="0" err="1" smtClean="0"/>
              <a:t>jmeno</a:t>
            </a:r>
            <a:r>
              <a:rPr lang="cs-CZ" sz="2000" dirty="0" smtClean="0"/>
              <a:t>_skriptu.</a:t>
            </a:r>
            <a:r>
              <a:rPr lang="cs-CZ" sz="2000" dirty="0" err="1" smtClean="0"/>
              <a:t>php</a:t>
            </a:r>
            <a:r>
              <a:rPr lang="cs-CZ" sz="2000" dirty="0" smtClean="0"/>
              <a:t>" </a:t>
            </a:r>
            <a:r>
              <a:rPr lang="cs-CZ" sz="2000" dirty="0" err="1" smtClean="0"/>
              <a:t>method</a:t>
            </a:r>
            <a:r>
              <a:rPr lang="cs-CZ" sz="2000" dirty="0" smtClean="0"/>
              <a:t>="POST"&gt; </a:t>
            </a:r>
            <a:br>
              <a:rPr lang="cs-CZ" sz="2000" dirty="0" smtClean="0"/>
            </a:br>
            <a:r>
              <a:rPr lang="cs-CZ" sz="2000" dirty="0" smtClean="0"/>
              <a:t>&lt;input type="</a:t>
            </a:r>
            <a:r>
              <a:rPr lang="cs-CZ" sz="2000" dirty="0" err="1" smtClean="0"/>
              <a:t>submit</a:t>
            </a:r>
            <a:r>
              <a:rPr lang="cs-CZ" sz="2000" dirty="0" smtClean="0"/>
              <a:t>" </a:t>
            </a:r>
            <a:r>
              <a:rPr lang="cs-CZ" sz="2000" dirty="0" err="1" smtClean="0"/>
              <a:t>value</a:t>
            </a:r>
            <a:r>
              <a:rPr lang="cs-CZ" sz="2000" dirty="0" smtClean="0"/>
              <a:t>="Odeslat údaje"&gt; </a:t>
            </a:r>
            <a:br>
              <a:rPr lang="cs-CZ" sz="2000" dirty="0" smtClean="0"/>
            </a:br>
            <a:r>
              <a:rPr lang="cs-CZ" sz="2000" dirty="0" smtClean="0"/>
              <a:t>&lt;/</a:t>
            </a:r>
            <a:r>
              <a:rPr lang="cs-CZ" sz="2000" dirty="0" err="1" smtClean="0"/>
              <a:t>form</a:t>
            </a:r>
            <a:r>
              <a:rPr lang="cs-CZ" sz="2000" dirty="0" smtClean="0"/>
              <a:t>&gt;</a:t>
            </a:r>
            <a:endParaRPr lang="cs-CZ" sz="1900" dirty="0"/>
          </a:p>
        </p:txBody>
      </p:sp>
      <p:sp>
        <p:nvSpPr>
          <p:cNvPr id="6" name="TextovéPole 5"/>
          <p:cNvSpPr txBox="1"/>
          <p:nvPr/>
        </p:nvSpPr>
        <p:spPr>
          <a:xfrm>
            <a:off x="571472" y="3441680"/>
            <a:ext cx="8215370" cy="341632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&lt;</a:t>
            </a:r>
            <a:r>
              <a:rPr lang="cs-CZ" dirty="0" err="1" smtClean="0"/>
              <a:t>form</a:t>
            </a:r>
            <a:r>
              <a:rPr lang="cs-CZ" dirty="0" smtClean="0"/>
              <a:t> </a:t>
            </a:r>
            <a:r>
              <a:rPr lang="cs-CZ" dirty="0" err="1" smtClean="0"/>
              <a:t>method</a:t>
            </a:r>
            <a:r>
              <a:rPr lang="cs-CZ" dirty="0" smtClean="0"/>
              <a:t>="POST"&gt; </a:t>
            </a:r>
            <a:br>
              <a:rPr lang="cs-CZ" dirty="0" smtClean="0"/>
            </a:br>
            <a:r>
              <a:rPr lang="cs-CZ" dirty="0" smtClean="0"/>
              <a:t>Souhlasíte s pravidly registrace:  </a:t>
            </a:r>
            <a:br>
              <a:rPr lang="cs-CZ" dirty="0" smtClean="0"/>
            </a:br>
            <a:r>
              <a:rPr lang="cs-CZ" dirty="0" smtClean="0"/>
              <a:t>&lt;input type="</a:t>
            </a:r>
            <a:r>
              <a:rPr lang="cs-CZ" dirty="0" err="1" smtClean="0"/>
              <a:t>submit</a:t>
            </a:r>
            <a:r>
              <a:rPr lang="cs-CZ" dirty="0" smtClean="0"/>
              <a:t>" </a:t>
            </a:r>
            <a:r>
              <a:rPr lang="cs-CZ" dirty="0" err="1" smtClean="0"/>
              <a:t>value</a:t>
            </a:r>
            <a:r>
              <a:rPr lang="cs-CZ" dirty="0" smtClean="0"/>
              <a:t>="ANO" </a:t>
            </a:r>
            <a:r>
              <a:rPr lang="cs-CZ" dirty="0" err="1" smtClean="0"/>
              <a:t>name</a:t>
            </a:r>
            <a:r>
              <a:rPr lang="cs-CZ" dirty="0" smtClean="0"/>
              <a:t>="souhlas"&gt;  </a:t>
            </a:r>
            <a:br>
              <a:rPr lang="cs-CZ" dirty="0" smtClean="0"/>
            </a:br>
            <a:r>
              <a:rPr lang="cs-CZ" dirty="0" smtClean="0"/>
              <a:t>&lt;input type="</a:t>
            </a:r>
            <a:r>
              <a:rPr lang="cs-CZ" dirty="0" err="1" smtClean="0"/>
              <a:t>submit</a:t>
            </a:r>
            <a:r>
              <a:rPr lang="cs-CZ" dirty="0" smtClean="0"/>
              <a:t>" </a:t>
            </a:r>
            <a:r>
              <a:rPr lang="cs-CZ" dirty="0" err="1" smtClean="0"/>
              <a:t>value</a:t>
            </a:r>
            <a:r>
              <a:rPr lang="cs-CZ" dirty="0" smtClean="0"/>
              <a:t>="NE" </a:t>
            </a:r>
            <a:r>
              <a:rPr lang="cs-CZ" dirty="0" err="1" smtClean="0"/>
              <a:t>name</a:t>
            </a:r>
            <a:r>
              <a:rPr lang="cs-CZ" dirty="0" smtClean="0"/>
              <a:t>="souhlas"&gt; </a:t>
            </a:r>
            <a:br>
              <a:rPr lang="cs-CZ" dirty="0" smtClean="0"/>
            </a:br>
            <a:r>
              <a:rPr lang="cs-CZ" dirty="0" smtClean="0"/>
              <a:t>&lt;/</a:t>
            </a:r>
            <a:r>
              <a:rPr lang="cs-CZ" dirty="0" err="1" smtClean="0"/>
              <a:t>form</a:t>
            </a:r>
            <a:r>
              <a:rPr lang="cs-CZ" dirty="0" smtClean="0"/>
              <a:t>&gt; </a:t>
            </a:r>
            <a:br>
              <a:rPr lang="cs-CZ" dirty="0" smtClean="0"/>
            </a:br>
            <a:r>
              <a:rPr lang="cs-CZ" dirty="0" smtClean="0"/>
              <a:t>&lt;? </a:t>
            </a:r>
            <a:br>
              <a:rPr lang="cs-CZ" dirty="0" smtClean="0"/>
            </a:br>
            <a:r>
              <a:rPr lang="cs-CZ" dirty="0" err="1" smtClean="0"/>
              <a:t>if</a:t>
            </a:r>
            <a:r>
              <a:rPr lang="cs-CZ" dirty="0" smtClean="0"/>
              <a:t> ($_POST["souhlas"] == "ANO"){ </a:t>
            </a:r>
            <a:br>
              <a:rPr lang="cs-CZ" dirty="0" smtClean="0"/>
            </a:br>
            <a:r>
              <a:rPr lang="cs-CZ" dirty="0" smtClean="0"/>
              <a:t>    echo "Uživatel souhlasí s registrací !!!"; </a:t>
            </a:r>
            <a:br>
              <a:rPr lang="cs-CZ" dirty="0" smtClean="0"/>
            </a:br>
            <a:r>
              <a:rPr lang="cs-CZ" dirty="0" smtClean="0"/>
              <a:t>}</a:t>
            </a:r>
            <a:r>
              <a:rPr lang="cs-CZ" dirty="0" err="1" smtClean="0"/>
              <a:t>else</a:t>
            </a:r>
            <a:r>
              <a:rPr lang="cs-CZ" dirty="0" smtClean="0"/>
              <a:t>{ </a:t>
            </a:r>
            <a:br>
              <a:rPr lang="cs-CZ" dirty="0" smtClean="0"/>
            </a:br>
            <a:r>
              <a:rPr lang="cs-CZ" dirty="0" smtClean="0"/>
              <a:t>    echo "Bohužel s pravidly musíte souhlasit !!!"; </a:t>
            </a:r>
            <a:br>
              <a:rPr lang="cs-CZ" dirty="0" smtClean="0"/>
            </a:br>
            <a:r>
              <a:rPr lang="cs-CZ" dirty="0" smtClean="0"/>
              <a:t>} </a:t>
            </a:r>
            <a:br>
              <a:rPr lang="cs-CZ" dirty="0" smtClean="0"/>
            </a:br>
            <a:r>
              <a:rPr lang="cs-CZ" dirty="0" smtClean="0"/>
              <a:t>?&gt;</a:t>
            </a:r>
            <a:endParaRPr lang="cs-CZ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Situace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52615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$a = 3;</a:t>
            </a:r>
          </a:p>
          <a:p>
            <a:pPr marL="0" indent="0">
              <a:buNone/>
            </a:pPr>
            <a:r>
              <a:rPr lang="en-US" dirty="0" smtClean="0"/>
              <a:t>$b = 4;</a:t>
            </a:r>
          </a:p>
          <a:p>
            <a:pPr marL="0" indent="0">
              <a:buNone/>
            </a:pPr>
            <a:r>
              <a:rPr lang="en-US" dirty="0" smtClean="0"/>
              <a:t>$c = 5;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echo </a:t>
            </a:r>
            <a:r>
              <a:rPr lang="en-US" dirty="0" err="1" smtClean="0"/>
              <a:t>je_krychle</a:t>
            </a:r>
            <a:r>
              <a:rPr lang="en-US" dirty="0" smtClean="0"/>
              <a:t>($a, $b, $c)</a:t>
            </a:r>
            <a:r>
              <a:rPr lang="cs-CZ" dirty="0"/>
              <a:t>;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cs-CZ" dirty="0" smtClean="0"/>
              <a:t>n</a:t>
            </a:r>
            <a:r>
              <a:rPr lang="en-US" dirty="0" err="1" smtClean="0"/>
              <a:t>erealistick</a:t>
            </a:r>
            <a:r>
              <a:rPr lang="cs-CZ" dirty="0" smtClean="0"/>
              <a:t>á situace!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e</a:t>
            </a:r>
            <a:r>
              <a:rPr lang="cs-CZ" dirty="0" smtClean="0"/>
              <a:t>cho </a:t>
            </a:r>
            <a:r>
              <a:rPr lang="cs-CZ" dirty="0" err="1" smtClean="0"/>
              <a:t>ma_narok_na_pujcku</a:t>
            </a:r>
            <a:r>
              <a:rPr lang="cs-CZ" dirty="0" smtClean="0"/>
              <a:t>(…);</a:t>
            </a:r>
          </a:p>
          <a:p>
            <a:pPr marL="0" indent="0">
              <a:buNone/>
            </a:pPr>
            <a:r>
              <a:rPr lang="cs-CZ" dirty="0" smtClean="0"/>
              <a:t>echo </a:t>
            </a:r>
            <a:r>
              <a:rPr lang="cs-CZ" dirty="0" err="1" smtClean="0"/>
              <a:t>je_volne_misto_v_kine_na_film</a:t>
            </a:r>
            <a:r>
              <a:rPr lang="cs-CZ" dirty="0" smtClean="0"/>
              <a:t>(…);</a:t>
            </a:r>
            <a:endParaRPr lang="cs-CZ" dirty="0"/>
          </a:p>
        </p:txBody>
      </p:sp>
      <p:cxnSp>
        <p:nvCxnSpPr>
          <p:cNvPr id="5" name="Přímá spojnice se šipkou 4"/>
          <p:cNvCxnSpPr>
            <a:endCxn id="6" idx="1"/>
          </p:cNvCxnSpPr>
          <p:nvPr/>
        </p:nvCxnSpPr>
        <p:spPr>
          <a:xfrm flipH="1" flipV="1">
            <a:off x="2358041" y="2430608"/>
            <a:ext cx="413759" cy="2294536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ravá složená závorka 5"/>
          <p:cNvSpPr/>
          <p:nvPr/>
        </p:nvSpPr>
        <p:spPr>
          <a:xfrm>
            <a:off x="2123728" y="1700808"/>
            <a:ext cx="234313" cy="1368152"/>
          </a:xfrm>
          <a:prstGeom prst="rightBrace">
            <a:avLst>
              <a:gd name="adj1" fmla="val 8333"/>
              <a:gd name="adj2" fmla="val 53342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8" name="Picture 2" descr="server_skrip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50221" y="1220829"/>
            <a:ext cx="3962661" cy="2328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14401055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2910" y="1600200"/>
            <a:ext cx="8286808" cy="4972072"/>
          </a:xfrm>
        </p:spPr>
        <p:txBody>
          <a:bodyPr>
            <a:normAutofit/>
          </a:bodyPr>
          <a:lstStyle/>
          <a:p>
            <a:r>
              <a:rPr lang="cs-CZ" dirty="0" smtClean="0"/>
              <a:t>Klíčový prvek každého interaktivního webu</a:t>
            </a:r>
          </a:p>
          <a:p>
            <a:r>
              <a:rPr lang="cs-CZ" dirty="0" smtClean="0"/>
              <a:t>Vzájemná komunikace mezi provozovatelem webu a jeho návštěvníkem</a:t>
            </a:r>
          </a:p>
          <a:p>
            <a:pPr lvl="1"/>
            <a:r>
              <a:rPr lang="cs-CZ" dirty="0" smtClean="0"/>
              <a:t>Předávání dat</a:t>
            </a:r>
          </a:p>
          <a:p>
            <a:pPr lvl="1"/>
            <a:r>
              <a:rPr lang="cs-CZ" dirty="0" smtClean="0"/>
              <a:t>Předávání příkazů</a:t>
            </a:r>
          </a:p>
          <a:p>
            <a:r>
              <a:rPr lang="cs-CZ" dirty="0" smtClean="0"/>
              <a:t>Přehledné popisky</a:t>
            </a:r>
          </a:p>
          <a:p>
            <a:r>
              <a:rPr lang="cs-CZ" dirty="0" smtClean="0"/>
              <a:t>Kontrola polí</a:t>
            </a:r>
          </a:p>
          <a:p>
            <a:r>
              <a:rPr lang="cs-CZ" dirty="0" smtClean="0"/>
              <a:t>Inteligentní formuláře</a:t>
            </a:r>
          </a:p>
          <a:p>
            <a:endParaRPr lang="cs-CZ" dirty="0" smtClean="0"/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082660"/>
          </a:xfrm>
        </p:spPr>
        <p:txBody>
          <a:bodyPr>
            <a:normAutofit/>
          </a:bodyPr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57356" y="825108"/>
            <a:ext cx="5429288" cy="5917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42910" y="1643050"/>
            <a:ext cx="1928826" cy="614354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cs-CZ" sz="2800" dirty="0" smtClean="0"/>
              <a:t>Textové pole</a:t>
            </a:r>
          </a:p>
          <a:p>
            <a:endParaRPr lang="cs-CZ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214554"/>
            <a:ext cx="1638300" cy="257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Zástupný symbol pro obsah 2"/>
          <p:cNvSpPr txBox="1">
            <a:spLocks/>
          </p:cNvSpPr>
          <p:nvPr/>
        </p:nvSpPr>
        <p:spPr>
          <a:xfrm>
            <a:off x="2814654" y="1600200"/>
            <a:ext cx="2828916" cy="61435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800" dirty="0" smtClean="0"/>
              <a:t>Zaškrtávací políčko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2214554"/>
            <a:ext cx="923925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ástupný symbol pro obsah 2"/>
          <p:cNvSpPr txBox="1">
            <a:spLocks/>
          </p:cNvSpPr>
          <p:nvPr/>
        </p:nvSpPr>
        <p:spPr>
          <a:xfrm>
            <a:off x="5815050" y="1600200"/>
            <a:ext cx="3114668" cy="614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Skupina přepínačů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72330" y="2214554"/>
            <a:ext cx="476250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ástupný symbol pro obsah 2"/>
          <p:cNvSpPr txBox="1">
            <a:spLocks/>
          </p:cNvSpPr>
          <p:nvPr/>
        </p:nvSpPr>
        <p:spPr>
          <a:xfrm>
            <a:off x="642910" y="3529026"/>
            <a:ext cx="1571636" cy="614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800" dirty="0" smtClean="0"/>
              <a:t>Seznam</a:t>
            </a:r>
            <a:endParaRPr kumimoji="0" lang="cs-CZ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00100" y="4143380"/>
            <a:ext cx="790575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ástupný symbol pro obsah 2"/>
          <p:cNvSpPr txBox="1">
            <a:spLocks/>
          </p:cNvSpPr>
          <p:nvPr/>
        </p:nvSpPr>
        <p:spPr>
          <a:xfrm>
            <a:off x="2886092" y="3529026"/>
            <a:ext cx="2614602" cy="614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cs-CZ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Textová oblast</a:t>
            </a:r>
          </a:p>
        </p:txBody>
      </p:sp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943229" y="4143380"/>
            <a:ext cx="2200275" cy="87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Zástupný symbol pro obsah 2"/>
          <p:cNvSpPr txBox="1">
            <a:spLocks/>
          </p:cNvSpPr>
          <p:nvPr/>
        </p:nvSpPr>
        <p:spPr>
          <a:xfrm>
            <a:off x="5957926" y="3529026"/>
            <a:ext cx="2971792" cy="614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cs-CZ" sz="2800" dirty="0" smtClean="0"/>
              <a:t>Příkazová tlačítka</a:t>
            </a:r>
            <a:endParaRPr kumimoji="0" lang="cs-CZ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34235" y="4143380"/>
            <a:ext cx="752475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ovéPole 14"/>
          <p:cNvSpPr txBox="1"/>
          <p:nvPr/>
        </p:nvSpPr>
        <p:spPr>
          <a:xfrm>
            <a:off x="683568" y="5589240"/>
            <a:ext cx="77048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dirty="0" smtClean="0"/>
              <a:t>Přehled na:</a:t>
            </a:r>
          </a:p>
          <a:p>
            <a:pPr algn="ctr"/>
            <a:r>
              <a:rPr lang="cs-CZ" dirty="0" smtClean="0"/>
              <a:t>http://www.</a:t>
            </a:r>
            <a:r>
              <a:rPr lang="cs-CZ" dirty="0" err="1" smtClean="0"/>
              <a:t>jakpsatweb.cz</a:t>
            </a:r>
            <a:r>
              <a:rPr lang="cs-CZ" dirty="0" smtClean="0"/>
              <a:t>/</a:t>
            </a:r>
            <a:r>
              <a:rPr lang="cs-CZ" dirty="0" err="1" smtClean="0"/>
              <a:t>formulare</a:t>
            </a:r>
            <a:r>
              <a:rPr lang="cs-CZ" dirty="0" smtClean="0"/>
              <a:t>-</a:t>
            </a:r>
            <a:r>
              <a:rPr lang="cs-CZ" dirty="0" err="1" smtClean="0"/>
              <a:t>html.html</a:t>
            </a:r>
            <a:endParaRPr lang="cs-CZ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642910" y="1285860"/>
            <a:ext cx="835821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&lt;</a:t>
            </a:r>
            <a:r>
              <a:rPr lang="cs-CZ" dirty="0" err="1" smtClean="0"/>
              <a:t>html</a:t>
            </a:r>
            <a:r>
              <a:rPr lang="cs-CZ" dirty="0" smtClean="0"/>
              <a:t>&gt;</a:t>
            </a:r>
          </a:p>
          <a:p>
            <a:r>
              <a:rPr lang="cs-CZ" dirty="0" smtClean="0"/>
              <a:t>&lt;</a:t>
            </a:r>
            <a:r>
              <a:rPr lang="cs-CZ" dirty="0" err="1" smtClean="0"/>
              <a:t>head</a:t>
            </a:r>
            <a:r>
              <a:rPr lang="cs-CZ" dirty="0" smtClean="0"/>
              <a:t>&gt;</a:t>
            </a:r>
          </a:p>
          <a:p>
            <a:r>
              <a:rPr lang="cs-CZ" dirty="0" smtClean="0"/>
              <a:t>   &lt;</a:t>
            </a:r>
            <a:r>
              <a:rPr lang="cs-CZ" dirty="0" err="1" smtClean="0"/>
              <a:t>title</a:t>
            </a:r>
            <a:r>
              <a:rPr lang="cs-CZ" dirty="0" smtClean="0"/>
              <a:t>&gt;Příklad zadávání údajů&lt;/</a:t>
            </a:r>
            <a:r>
              <a:rPr lang="cs-CZ" dirty="0" err="1" smtClean="0"/>
              <a:t>title</a:t>
            </a:r>
            <a:r>
              <a:rPr lang="cs-CZ" dirty="0" smtClean="0"/>
              <a:t>&gt;</a:t>
            </a:r>
          </a:p>
          <a:p>
            <a:r>
              <a:rPr lang="cs-CZ" dirty="0" smtClean="0"/>
              <a:t>&lt;/</a:t>
            </a:r>
            <a:r>
              <a:rPr lang="cs-CZ" dirty="0" err="1" smtClean="0"/>
              <a:t>head</a:t>
            </a:r>
            <a:r>
              <a:rPr lang="cs-CZ" dirty="0" smtClean="0"/>
              <a:t>&gt;</a:t>
            </a:r>
          </a:p>
          <a:p>
            <a:r>
              <a:rPr lang="cs-CZ" dirty="0" smtClean="0"/>
              <a:t>&lt;body&gt;</a:t>
            </a:r>
          </a:p>
          <a:p>
            <a:r>
              <a:rPr lang="cs-CZ" dirty="0" smtClean="0"/>
              <a:t>  &lt;h2&gt;Kalkulačka&lt;/h2&gt;</a:t>
            </a:r>
          </a:p>
          <a:p>
            <a:r>
              <a:rPr lang="cs-CZ" dirty="0" smtClean="0"/>
              <a:t>  </a:t>
            </a:r>
            <a:r>
              <a:rPr lang="cs-CZ" b="1" dirty="0" smtClean="0"/>
              <a:t>Zadejte sčítance:</a:t>
            </a:r>
          </a:p>
          <a:p>
            <a:r>
              <a:rPr lang="cs-CZ" b="1" dirty="0" smtClean="0"/>
              <a:t>  &lt;</a:t>
            </a:r>
            <a:r>
              <a:rPr lang="cs-CZ" b="1" dirty="0" err="1" smtClean="0"/>
              <a:t>form</a:t>
            </a:r>
            <a:r>
              <a:rPr lang="cs-CZ" b="1" dirty="0" smtClean="0"/>
              <a:t> </a:t>
            </a:r>
            <a:r>
              <a:rPr lang="cs-CZ" b="1" dirty="0" err="1" smtClean="0"/>
              <a:t>name</a:t>
            </a:r>
            <a:r>
              <a:rPr lang="cs-CZ" b="1" dirty="0" smtClean="0"/>
              <a:t>="</a:t>
            </a:r>
            <a:r>
              <a:rPr lang="cs-CZ" b="1" dirty="0" err="1" smtClean="0"/>
              <a:t>Kalkulator</a:t>
            </a:r>
            <a:r>
              <a:rPr lang="cs-CZ" b="1" dirty="0" smtClean="0"/>
              <a:t>" 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action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="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vypocet.php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" </a:t>
            </a:r>
            <a:r>
              <a:rPr lang="cs-CZ" b="1" dirty="0" err="1" smtClean="0">
                <a:solidFill>
                  <a:schemeClr val="accent6">
                    <a:lumMod val="75000"/>
                  </a:schemeClr>
                </a:solidFill>
              </a:rPr>
              <a:t>method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="post"</a:t>
            </a:r>
            <a:r>
              <a:rPr lang="cs-CZ" b="1" dirty="0" smtClean="0"/>
              <a:t>&gt;</a:t>
            </a:r>
          </a:p>
          <a:p>
            <a:r>
              <a:rPr lang="cs-CZ" b="1" dirty="0" smtClean="0"/>
              <a:t>    &lt;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input </a:t>
            </a:r>
            <a:r>
              <a:rPr lang="cs-CZ" b="1" dirty="0" smtClean="0"/>
              <a:t>type="text" </a:t>
            </a:r>
            <a:r>
              <a:rPr lang="cs-CZ" b="1" dirty="0" err="1" smtClean="0"/>
              <a:t>name</a:t>
            </a:r>
            <a:r>
              <a:rPr lang="cs-CZ" b="1" dirty="0" smtClean="0"/>
              <a:t>="Scitanec1" </a:t>
            </a:r>
            <a:r>
              <a:rPr lang="cs-CZ" b="1" dirty="0" err="1" smtClean="0"/>
              <a:t>value</a:t>
            </a:r>
            <a:r>
              <a:rPr lang="cs-CZ" b="1" dirty="0" smtClean="0"/>
              <a:t>=""&gt;</a:t>
            </a:r>
          </a:p>
          <a:p>
            <a:r>
              <a:rPr lang="cs-CZ" b="1" dirty="0" smtClean="0"/>
              <a:t>    &lt;br&gt;+&lt;br&gt;</a:t>
            </a:r>
          </a:p>
          <a:p>
            <a:r>
              <a:rPr lang="cs-CZ" b="1" dirty="0" smtClean="0"/>
              <a:t>    &lt;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input </a:t>
            </a:r>
            <a:r>
              <a:rPr lang="cs-CZ" b="1" dirty="0" smtClean="0"/>
              <a:t>type="text" </a:t>
            </a:r>
            <a:r>
              <a:rPr lang="cs-CZ" b="1" dirty="0" err="1" smtClean="0"/>
              <a:t>name</a:t>
            </a:r>
            <a:r>
              <a:rPr lang="cs-CZ" b="1" dirty="0" smtClean="0"/>
              <a:t>="Scitanec2" </a:t>
            </a:r>
            <a:r>
              <a:rPr lang="cs-CZ" b="1" dirty="0" err="1" smtClean="0"/>
              <a:t>value</a:t>
            </a:r>
            <a:r>
              <a:rPr lang="cs-CZ" b="1" dirty="0" smtClean="0"/>
              <a:t>=""&gt;</a:t>
            </a:r>
          </a:p>
          <a:p>
            <a:r>
              <a:rPr lang="cs-CZ" b="1" dirty="0" smtClean="0"/>
              <a:t>    &lt;</a:t>
            </a:r>
            <a:r>
              <a:rPr lang="cs-CZ" b="1" dirty="0" smtClean="0">
                <a:solidFill>
                  <a:schemeClr val="accent6">
                    <a:lumMod val="75000"/>
                  </a:schemeClr>
                </a:solidFill>
              </a:rPr>
              <a:t>input </a:t>
            </a:r>
            <a:r>
              <a:rPr lang="cs-CZ" b="1" dirty="0" smtClean="0"/>
              <a:t>type="</a:t>
            </a:r>
            <a:r>
              <a:rPr lang="cs-CZ" b="1" dirty="0" err="1" smtClean="0"/>
              <a:t>submit</a:t>
            </a:r>
            <a:r>
              <a:rPr lang="cs-CZ" b="1" dirty="0" smtClean="0"/>
              <a:t>" </a:t>
            </a:r>
            <a:r>
              <a:rPr lang="cs-CZ" b="1" dirty="0" err="1" smtClean="0"/>
              <a:t>value</a:t>
            </a:r>
            <a:r>
              <a:rPr lang="cs-CZ" b="1" dirty="0" smtClean="0"/>
              <a:t>="Sečíst"&gt;</a:t>
            </a:r>
          </a:p>
          <a:p>
            <a:r>
              <a:rPr lang="cs-CZ" b="1" dirty="0" smtClean="0"/>
              <a:t>  &lt;/</a:t>
            </a:r>
            <a:r>
              <a:rPr lang="cs-CZ" b="1" dirty="0" err="1" smtClean="0"/>
              <a:t>form</a:t>
            </a:r>
            <a:r>
              <a:rPr lang="cs-CZ" b="1" dirty="0" smtClean="0"/>
              <a:t>&gt;</a:t>
            </a:r>
          </a:p>
          <a:p>
            <a:r>
              <a:rPr lang="cs-CZ" dirty="0" smtClean="0"/>
              <a:t>&lt;/body&gt;</a:t>
            </a:r>
          </a:p>
          <a:p>
            <a:r>
              <a:rPr lang="cs-CZ" dirty="0" smtClean="0"/>
              <a:t>&lt;/</a:t>
            </a:r>
            <a:r>
              <a:rPr lang="cs-CZ" dirty="0" err="1" smtClean="0"/>
              <a:t>html</a:t>
            </a:r>
            <a:r>
              <a:rPr lang="cs-CZ" dirty="0" smtClean="0"/>
              <a:t>&gt;</a:t>
            </a: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4786322"/>
            <a:ext cx="2577150" cy="1643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-24"/>
            <a:ext cx="8229600" cy="1143000"/>
          </a:xfrm>
        </p:spPr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idx="1"/>
          </p:nvPr>
        </p:nvSpPr>
        <p:spPr>
          <a:xfrm>
            <a:off x="571472" y="928670"/>
            <a:ext cx="8115328" cy="4525963"/>
          </a:xfrm>
        </p:spPr>
        <p:txBody>
          <a:bodyPr>
            <a:normAutofit fontScale="92500"/>
          </a:bodyPr>
          <a:lstStyle/>
          <a:p>
            <a:r>
              <a:rPr lang="en-US" sz="2800" b="1" dirty="0" err="1" smtClean="0"/>
              <a:t>Vstupní</a:t>
            </a:r>
            <a:r>
              <a:rPr lang="en-US" sz="2800" b="1" dirty="0" smtClean="0"/>
              <a:t> pole </a:t>
            </a:r>
            <a:r>
              <a:rPr lang="en-US" sz="2800" dirty="0" smtClean="0"/>
              <a:t>&lt;INPUT TYPE="TEXT" NAME="..."&gt;</a:t>
            </a:r>
            <a:endParaRPr lang="cs-CZ" sz="2800" dirty="0" smtClean="0"/>
          </a:p>
          <a:p>
            <a:pPr lvl="1"/>
            <a:r>
              <a:rPr lang="cs-CZ" sz="2400" dirty="0" smtClean="0"/>
              <a:t>Tento formulářový prvek se používá k činnostem, kdy chceme od uživatele zjistit údaje a odeslat je zpět skriptu.</a:t>
            </a:r>
          </a:p>
          <a:p>
            <a:r>
              <a:rPr lang="cs-CZ" dirty="0" smtClean="0"/>
              <a:t>Atributy:</a:t>
            </a:r>
          </a:p>
          <a:p>
            <a:pPr lvl="1"/>
            <a:r>
              <a:rPr lang="cs-CZ" sz="2400" b="1" dirty="0" smtClean="0"/>
              <a:t>TYPE</a:t>
            </a:r>
            <a:r>
              <a:rPr lang="cs-CZ" sz="2400" dirty="0" smtClean="0"/>
              <a:t> - typ vstupního pole.</a:t>
            </a:r>
          </a:p>
          <a:p>
            <a:pPr lvl="1"/>
            <a:r>
              <a:rPr lang="cs-CZ" sz="2400" b="1" dirty="0" smtClean="0"/>
              <a:t>NAME</a:t>
            </a:r>
            <a:r>
              <a:rPr lang="cs-CZ" sz="2400" dirty="0" smtClean="0"/>
              <a:t> - jméno vstupního pole.</a:t>
            </a:r>
          </a:p>
          <a:p>
            <a:pPr lvl="1"/>
            <a:r>
              <a:rPr lang="cs-CZ" sz="2400" b="1" dirty="0" smtClean="0"/>
              <a:t>VALUE</a:t>
            </a:r>
            <a:r>
              <a:rPr lang="cs-CZ" sz="2400" dirty="0" smtClean="0"/>
              <a:t> - počáteční hodnota, která bude v tomto vstupním poli již předepsána.</a:t>
            </a:r>
          </a:p>
          <a:p>
            <a:pPr lvl="1"/>
            <a:r>
              <a:rPr lang="cs-CZ" sz="2400" b="1" dirty="0" smtClean="0"/>
              <a:t>MAXLENGTH</a:t>
            </a:r>
            <a:r>
              <a:rPr lang="cs-CZ" sz="2400" dirty="0" smtClean="0"/>
              <a:t> - maximální počet znaků, které budeme moci do tohoto vstupního pole napsat.</a:t>
            </a:r>
          </a:p>
          <a:p>
            <a:pPr lvl="1"/>
            <a:r>
              <a:rPr lang="cs-CZ" sz="2400" b="1" dirty="0" smtClean="0"/>
              <a:t>SIZE</a:t>
            </a:r>
            <a:r>
              <a:rPr lang="cs-CZ" sz="2400" dirty="0" smtClean="0"/>
              <a:t> - velikost tohoto vstupního pole.</a:t>
            </a:r>
            <a:endParaRPr lang="cs-CZ" sz="24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642910" y="5643578"/>
            <a:ext cx="8501090" cy="923330"/>
          </a:xfrm>
          <a:prstGeom prst="rect">
            <a:avLst/>
          </a:prstGeom>
          <a:noFill/>
          <a:ln w="254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cs-CZ" dirty="0" smtClean="0"/>
              <a:t>&lt;</a:t>
            </a:r>
            <a:r>
              <a:rPr lang="cs-CZ" dirty="0" err="1" smtClean="0"/>
              <a:t>form</a:t>
            </a:r>
            <a:r>
              <a:rPr lang="cs-CZ" dirty="0" smtClean="0"/>
              <a:t> </a:t>
            </a:r>
            <a:r>
              <a:rPr lang="cs-CZ" dirty="0" err="1" smtClean="0"/>
              <a:t>action</a:t>
            </a:r>
            <a:r>
              <a:rPr lang="cs-CZ" dirty="0" smtClean="0"/>
              <a:t>="</a:t>
            </a:r>
            <a:r>
              <a:rPr lang="cs-CZ" dirty="0" err="1" smtClean="0"/>
              <a:t>jmeno</a:t>
            </a:r>
            <a:r>
              <a:rPr lang="cs-CZ" dirty="0" smtClean="0"/>
              <a:t>_skriptu.</a:t>
            </a:r>
            <a:r>
              <a:rPr lang="cs-CZ" dirty="0" err="1" smtClean="0"/>
              <a:t>php</a:t>
            </a:r>
            <a:r>
              <a:rPr lang="cs-CZ" dirty="0" smtClean="0"/>
              <a:t>" </a:t>
            </a:r>
            <a:r>
              <a:rPr lang="cs-CZ" dirty="0" err="1" smtClean="0"/>
              <a:t>method</a:t>
            </a:r>
            <a:r>
              <a:rPr lang="cs-CZ" dirty="0" smtClean="0"/>
              <a:t>="POST"&gt; </a:t>
            </a:r>
            <a:br>
              <a:rPr lang="cs-CZ" dirty="0" smtClean="0"/>
            </a:br>
            <a:r>
              <a:rPr lang="cs-CZ" dirty="0" smtClean="0"/>
              <a:t>&lt;input type="text" </a:t>
            </a:r>
            <a:r>
              <a:rPr lang="cs-CZ" dirty="0" err="1" smtClean="0"/>
              <a:t>name</a:t>
            </a:r>
            <a:r>
              <a:rPr lang="cs-CZ" dirty="0" smtClean="0"/>
              <a:t>="</a:t>
            </a:r>
            <a:r>
              <a:rPr lang="cs-CZ" dirty="0" err="1" smtClean="0"/>
              <a:t>jmeno</a:t>
            </a:r>
            <a:r>
              <a:rPr lang="cs-CZ" dirty="0" smtClean="0"/>
              <a:t>_</a:t>
            </a:r>
            <a:r>
              <a:rPr lang="cs-CZ" dirty="0" err="1" smtClean="0"/>
              <a:t>uzivatele</a:t>
            </a:r>
            <a:r>
              <a:rPr lang="cs-CZ" dirty="0" smtClean="0"/>
              <a:t>" </a:t>
            </a:r>
            <a:r>
              <a:rPr lang="cs-CZ" dirty="0" err="1" smtClean="0"/>
              <a:t>value</a:t>
            </a:r>
            <a:r>
              <a:rPr lang="cs-CZ" dirty="0" smtClean="0"/>
              <a:t>="Sem zadejte své jméno" </a:t>
            </a:r>
            <a:r>
              <a:rPr lang="cs-CZ" dirty="0" err="1" smtClean="0"/>
              <a:t>size</a:t>
            </a:r>
            <a:r>
              <a:rPr lang="cs-CZ" dirty="0" smtClean="0"/>
              <a:t>="25"&gt; </a:t>
            </a:r>
            <a:br>
              <a:rPr lang="cs-CZ" dirty="0" smtClean="0"/>
            </a:br>
            <a:r>
              <a:rPr lang="cs-CZ" dirty="0" smtClean="0"/>
              <a:t>&lt;/</a:t>
            </a:r>
            <a:r>
              <a:rPr lang="cs-CZ" dirty="0" err="1" smtClean="0"/>
              <a:t>form</a:t>
            </a:r>
            <a:r>
              <a:rPr lang="cs-CZ" dirty="0" smtClean="0"/>
              <a:t>&gt;</a:t>
            </a:r>
            <a:endParaRPr lang="cs-CZ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571472" y="785794"/>
            <a:ext cx="8286808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&lt;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="</a:t>
            </a:r>
            <a:r>
              <a:rPr lang="cs-CZ" dirty="0" err="1" smtClean="0"/>
              <a:t>Kalkulator</a:t>
            </a:r>
            <a:r>
              <a:rPr lang="cs-CZ" dirty="0" smtClean="0"/>
              <a:t>" </a:t>
            </a:r>
            <a:r>
              <a:rPr lang="cs-CZ" dirty="0" err="1" smtClean="0"/>
              <a:t>action</a:t>
            </a:r>
            <a:r>
              <a:rPr lang="cs-CZ" dirty="0" smtClean="0"/>
              <a:t>="</a:t>
            </a:r>
            <a:r>
              <a:rPr lang="cs-CZ" dirty="0" err="1" smtClean="0"/>
              <a:t>vypocet.php</a:t>
            </a:r>
            <a:r>
              <a:rPr lang="cs-CZ" dirty="0" smtClean="0"/>
              <a:t>" </a:t>
            </a:r>
            <a:r>
              <a:rPr lang="cs-CZ" dirty="0" err="1" smtClean="0"/>
              <a:t>method</a:t>
            </a:r>
            <a:r>
              <a:rPr lang="cs-CZ" dirty="0" smtClean="0"/>
              <a:t>=„</a:t>
            </a:r>
            <a:r>
              <a:rPr lang="cs-CZ" sz="2800" b="1" dirty="0" smtClean="0"/>
              <a:t>GET</a:t>
            </a:r>
            <a:r>
              <a:rPr lang="cs-CZ" dirty="0" smtClean="0"/>
              <a:t>"&gt;</a:t>
            </a:r>
          </a:p>
          <a:p>
            <a:r>
              <a:rPr lang="cs-CZ" dirty="0" smtClean="0"/>
              <a:t>    &lt;input type="text" </a:t>
            </a:r>
            <a:r>
              <a:rPr lang="cs-CZ" dirty="0" err="1" smtClean="0"/>
              <a:t>name</a:t>
            </a:r>
            <a:r>
              <a:rPr lang="cs-CZ" dirty="0" smtClean="0"/>
              <a:t>="Scitanec1" </a:t>
            </a:r>
            <a:r>
              <a:rPr lang="cs-CZ" dirty="0" err="1" smtClean="0"/>
              <a:t>value</a:t>
            </a:r>
            <a:r>
              <a:rPr lang="cs-CZ" dirty="0" smtClean="0"/>
              <a:t>=""&gt;</a:t>
            </a:r>
          </a:p>
          <a:p>
            <a:r>
              <a:rPr lang="cs-CZ" dirty="0" smtClean="0"/>
              <a:t>    &lt;br&gt;+&lt;br&gt;</a:t>
            </a:r>
          </a:p>
          <a:p>
            <a:r>
              <a:rPr lang="cs-CZ" dirty="0" smtClean="0"/>
              <a:t>    &lt;input type="text" </a:t>
            </a:r>
            <a:r>
              <a:rPr lang="cs-CZ" dirty="0" err="1" smtClean="0"/>
              <a:t>name</a:t>
            </a:r>
            <a:r>
              <a:rPr lang="cs-CZ" dirty="0" smtClean="0"/>
              <a:t>="Scitanec2" </a:t>
            </a:r>
            <a:r>
              <a:rPr lang="cs-CZ" dirty="0" err="1" smtClean="0"/>
              <a:t>value</a:t>
            </a:r>
            <a:r>
              <a:rPr lang="cs-CZ" dirty="0" smtClean="0"/>
              <a:t>=""&gt;</a:t>
            </a:r>
          </a:p>
          <a:p>
            <a:r>
              <a:rPr lang="cs-CZ" dirty="0" smtClean="0"/>
              <a:t>    &lt;input type="</a:t>
            </a:r>
            <a:r>
              <a:rPr lang="cs-CZ" dirty="0" err="1" smtClean="0"/>
              <a:t>submit</a:t>
            </a:r>
            <a:r>
              <a:rPr lang="cs-CZ" dirty="0" smtClean="0"/>
              <a:t>" </a:t>
            </a:r>
            <a:r>
              <a:rPr lang="cs-CZ" dirty="0" err="1" smtClean="0"/>
              <a:t>value</a:t>
            </a:r>
            <a:r>
              <a:rPr lang="cs-CZ" dirty="0" smtClean="0"/>
              <a:t>="Sečíst"&gt;</a:t>
            </a:r>
          </a:p>
          <a:p>
            <a:r>
              <a:rPr lang="cs-CZ" dirty="0" smtClean="0"/>
              <a:t>  &lt;/</a:t>
            </a:r>
            <a:r>
              <a:rPr lang="cs-CZ" dirty="0" err="1" smtClean="0"/>
              <a:t>form</a:t>
            </a:r>
            <a:r>
              <a:rPr lang="cs-CZ" dirty="0" smtClean="0"/>
              <a:t>&gt;</a:t>
            </a:r>
          </a:p>
        </p:txBody>
      </p:sp>
      <p:sp>
        <p:nvSpPr>
          <p:cNvPr id="5" name="Obdélník 4"/>
          <p:cNvSpPr/>
          <p:nvPr/>
        </p:nvSpPr>
        <p:spPr>
          <a:xfrm>
            <a:off x="2928926" y="2643182"/>
            <a:ext cx="6000776" cy="31239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bIns="0">
            <a:spAutoFit/>
          </a:bodyPr>
          <a:lstStyle/>
          <a:p>
            <a:r>
              <a:rPr lang="cs-CZ" dirty="0" smtClean="0"/>
              <a:t>&lt;?</a:t>
            </a:r>
            <a:r>
              <a:rPr lang="cs-CZ" dirty="0" err="1" smtClean="0"/>
              <a:t>php</a:t>
            </a:r>
            <a:endParaRPr lang="cs-CZ" dirty="0" smtClean="0"/>
          </a:p>
          <a:p>
            <a:r>
              <a:rPr lang="cs-CZ" dirty="0" smtClean="0"/>
              <a:t>      $Scitanec1=</a:t>
            </a:r>
            <a:r>
              <a:rPr lang="cs-CZ" sz="2800" b="1" dirty="0" smtClean="0"/>
              <a:t>$_GET</a:t>
            </a:r>
            <a:r>
              <a:rPr lang="cs-CZ" dirty="0" smtClean="0"/>
              <a:t>["Scitanec1"];</a:t>
            </a:r>
          </a:p>
          <a:p>
            <a:r>
              <a:rPr lang="cs-CZ" dirty="0" smtClean="0"/>
              <a:t>      $Scitanec2=</a:t>
            </a:r>
            <a:r>
              <a:rPr lang="cs-CZ" sz="2800" b="1" dirty="0" smtClean="0"/>
              <a:t>$_GET</a:t>
            </a:r>
            <a:r>
              <a:rPr lang="cs-CZ" dirty="0" smtClean="0"/>
              <a:t>["Scitanec2"];</a:t>
            </a:r>
          </a:p>
          <a:p>
            <a:r>
              <a:rPr lang="cs-CZ" dirty="0" smtClean="0"/>
              <a:t>    ?&gt;</a:t>
            </a:r>
          </a:p>
          <a:p>
            <a:r>
              <a:rPr lang="cs-CZ" dirty="0" smtClean="0"/>
              <a:t>    &lt;h2&gt;Kalkulačka&lt;/h2&gt;</a:t>
            </a:r>
          </a:p>
          <a:p>
            <a:r>
              <a:rPr lang="cs-CZ" dirty="0" smtClean="0"/>
              <a:t>    První sčítanec: &lt;?</a:t>
            </a:r>
            <a:r>
              <a:rPr lang="cs-CZ" dirty="0" err="1" smtClean="0"/>
              <a:t>php</a:t>
            </a:r>
            <a:r>
              <a:rPr lang="cs-CZ" dirty="0" smtClean="0"/>
              <a:t> echo ($Scitanec1); ?&gt; &lt;br /&gt;</a:t>
            </a:r>
          </a:p>
          <a:p>
            <a:r>
              <a:rPr lang="cs-CZ" dirty="0" smtClean="0"/>
              <a:t>    Druhý sčítanec: &lt;?</a:t>
            </a:r>
            <a:r>
              <a:rPr lang="cs-CZ" dirty="0" err="1" smtClean="0"/>
              <a:t>php</a:t>
            </a:r>
            <a:r>
              <a:rPr lang="cs-CZ" dirty="0" smtClean="0"/>
              <a:t> echo ($Scitanec2); ?&gt; &lt;br /&gt;</a:t>
            </a:r>
          </a:p>
          <a:p>
            <a:r>
              <a:rPr lang="cs-CZ" dirty="0" smtClean="0"/>
              <a:t>    ============================= &lt;br /&gt;</a:t>
            </a:r>
          </a:p>
          <a:p>
            <a:r>
              <a:rPr lang="cs-CZ" dirty="0" smtClean="0"/>
              <a:t>    Součet: &lt;?</a:t>
            </a:r>
            <a:r>
              <a:rPr lang="cs-CZ" dirty="0" err="1" smtClean="0"/>
              <a:t>php</a:t>
            </a:r>
            <a:r>
              <a:rPr lang="cs-CZ" dirty="0" smtClean="0"/>
              <a:t> echo ($Scitanec1 + $Scitanec2); ?&gt; &lt;br /&gt;</a:t>
            </a:r>
          </a:p>
          <a:p>
            <a:r>
              <a:rPr lang="cs-CZ" dirty="0" smtClean="0"/>
              <a:t>    &lt;p&gt;&lt;a </a:t>
            </a:r>
            <a:r>
              <a:rPr lang="cs-CZ" dirty="0" err="1" smtClean="0"/>
              <a:t>href</a:t>
            </a:r>
            <a:r>
              <a:rPr lang="cs-CZ" dirty="0" smtClean="0"/>
              <a:t>="</a:t>
            </a:r>
            <a:r>
              <a:rPr lang="cs-CZ" dirty="0" err="1" smtClean="0"/>
              <a:t>kalkulacka.html</a:t>
            </a:r>
            <a:r>
              <a:rPr lang="cs-CZ" dirty="0" smtClean="0"/>
              <a:t>"&gt;Zpět k zadání&lt;/a&gt;&lt;/p&gt;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536281" y="1678769"/>
            <a:ext cx="1714512" cy="785818"/>
          </a:xfrm>
          <a:prstGeom prst="straightConnector1">
            <a:avLst/>
          </a:prstGeom>
          <a:ln w="508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71406" y="6143644"/>
            <a:ext cx="90011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http://localhost/vypocet.php?Scitanec1=10&amp;Scitanec2=50</a:t>
            </a:r>
            <a:endParaRPr lang="cs-CZ" sz="28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cs-CZ" dirty="0" smtClean="0"/>
              <a:t>Webové formuláře</a:t>
            </a:r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642910" y="785794"/>
            <a:ext cx="8215370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 smtClean="0"/>
              <a:t>&lt;</a:t>
            </a:r>
            <a:r>
              <a:rPr lang="cs-CZ" dirty="0" err="1" smtClean="0"/>
              <a:t>form</a:t>
            </a:r>
            <a:r>
              <a:rPr lang="cs-CZ" dirty="0" smtClean="0"/>
              <a:t> </a:t>
            </a:r>
            <a:r>
              <a:rPr lang="cs-CZ" dirty="0" err="1" smtClean="0"/>
              <a:t>name</a:t>
            </a:r>
            <a:r>
              <a:rPr lang="cs-CZ" dirty="0" smtClean="0"/>
              <a:t>="</a:t>
            </a:r>
            <a:r>
              <a:rPr lang="cs-CZ" dirty="0" err="1" smtClean="0"/>
              <a:t>Kalkulator</a:t>
            </a:r>
            <a:r>
              <a:rPr lang="cs-CZ" dirty="0" smtClean="0"/>
              <a:t>" </a:t>
            </a:r>
            <a:r>
              <a:rPr lang="cs-CZ" dirty="0" err="1" smtClean="0"/>
              <a:t>action</a:t>
            </a:r>
            <a:r>
              <a:rPr lang="cs-CZ" dirty="0" smtClean="0"/>
              <a:t>="</a:t>
            </a:r>
            <a:r>
              <a:rPr lang="cs-CZ" dirty="0" err="1" smtClean="0"/>
              <a:t>vypocet.php</a:t>
            </a:r>
            <a:r>
              <a:rPr lang="cs-CZ" dirty="0" smtClean="0"/>
              <a:t>" </a:t>
            </a:r>
            <a:r>
              <a:rPr lang="cs-CZ" dirty="0" err="1" smtClean="0"/>
              <a:t>method</a:t>
            </a:r>
            <a:r>
              <a:rPr lang="cs-CZ" dirty="0" smtClean="0"/>
              <a:t>=„</a:t>
            </a:r>
            <a:r>
              <a:rPr lang="cs-CZ" sz="2800" b="1" dirty="0" smtClean="0"/>
              <a:t>POST</a:t>
            </a:r>
            <a:r>
              <a:rPr lang="cs-CZ" dirty="0" smtClean="0"/>
              <a:t>"&gt;</a:t>
            </a:r>
          </a:p>
          <a:p>
            <a:r>
              <a:rPr lang="cs-CZ" dirty="0" smtClean="0"/>
              <a:t>    &lt;input type="text" </a:t>
            </a:r>
            <a:r>
              <a:rPr lang="cs-CZ" dirty="0" err="1" smtClean="0"/>
              <a:t>name</a:t>
            </a:r>
            <a:r>
              <a:rPr lang="cs-CZ" dirty="0" smtClean="0"/>
              <a:t>="Scitanec1" </a:t>
            </a:r>
            <a:r>
              <a:rPr lang="cs-CZ" dirty="0" err="1" smtClean="0"/>
              <a:t>value</a:t>
            </a:r>
            <a:r>
              <a:rPr lang="cs-CZ" dirty="0" smtClean="0"/>
              <a:t>="" /&gt;</a:t>
            </a:r>
          </a:p>
          <a:p>
            <a:r>
              <a:rPr lang="cs-CZ" dirty="0" smtClean="0"/>
              <a:t>    &lt;br /&gt;+&lt;br /&gt;</a:t>
            </a:r>
          </a:p>
          <a:p>
            <a:r>
              <a:rPr lang="cs-CZ" dirty="0" smtClean="0"/>
              <a:t>    &lt;input type="text" </a:t>
            </a:r>
            <a:r>
              <a:rPr lang="cs-CZ" dirty="0" err="1" smtClean="0"/>
              <a:t>name</a:t>
            </a:r>
            <a:r>
              <a:rPr lang="cs-CZ" dirty="0" smtClean="0"/>
              <a:t>="Scitanec2" </a:t>
            </a:r>
            <a:r>
              <a:rPr lang="cs-CZ" dirty="0" err="1" smtClean="0"/>
              <a:t>value</a:t>
            </a:r>
            <a:r>
              <a:rPr lang="cs-CZ" dirty="0" smtClean="0"/>
              <a:t>="" /&gt;</a:t>
            </a:r>
          </a:p>
          <a:p>
            <a:r>
              <a:rPr lang="cs-CZ" dirty="0" smtClean="0"/>
              <a:t>    &lt;input type="</a:t>
            </a:r>
            <a:r>
              <a:rPr lang="cs-CZ" dirty="0" err="1" smtClean="0"/>
              <a:t>submit</a:t>
            </a:r>
            <a:r>
              <a:rPr lang="cs-CZ" dirty="0" smtClean="0"/>
              <a:t>" </a:t>
            </a:r>
            <a:r>
              <a:rPr lang="cs-CZ" dirty="0" err="1" smtClean="0"/>
              <a:t>value</a:t>
            </a:r>
            <a:r>
              <a:rPr lang="cs-CZ" dirty="0" smtClean="0"/>
              <a:t>="Sečíst" /&gt;</a:t>
            </a:r>
          </a:p>
          <a:p>
            <a:r>
              <a:rPr lang="cs-CZ" dirty="0" smtClean="0"/>
              <a:t>  &lt;/</a:t>
            </a:r>
            <a:r>
              <a:rPr lang="cs-CZ" dirty="0" err="1" smtClean="0"/>
              <a:t>form</a:t>
            </a:r>
            <a:r>
              <a:rPr lang="cs-CZ" dirty="0" smtClean="0"/>
              <a:t>&gt;</a:t>
            </a:r>
          </a:p>
        </p:txBody>
      </p:sp>
      <p:sp>
        <p:nvSpPr>
          <p:cNvPr id="5" name="Obdélník 4"/>
          <p:cNvSpPr/>
          <p:nvPr/>
        </p:nvSpPr>
        <p:spPr>
          <a:xfrm>
            <a:off x="2928926" y="2643182"/>
            <a:ext cx="6000776" cy="312393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 bIns="0">
            <a:spAutoFit/>
          </a:bodyPr>
          <a:lstStyle/>
          <a:p>
            <a:r>
              <a:rPr lang="cs-CZ" dirty="0" smtClean="0"/>
              <a:t>&lt;?</a:t>
            </a:r>
            <a:r>
              <a:rPr lang="cs-CZ" dirty="0" err="1" smtClean="0"/>
              <a:t>php</a:t>
            </a:r>
            <a:endParaRPr lang="cs-CZ" dirty="0" smtClean="0"/>
          </a:p>
          <a:p>
            <a:r>
              <a:rPr lang="cs-CZ" dirty="0" smtClean="0"/>
              <a:t>      $Scitanec1=</a:t>
            </a:r>
            <a:r>
              <a:rPr lang="cs-CZ" sz="2800" b="1" dirty="0" smtClean="0"/>
              <a:t>$_POST</a:t>
            </a:r>
            <a:r>
              <a:rPr lang="cs-CZ" dirty="0" smtClean="0"/>
              <a:t>["Scitanec1"];</a:t>
            </a:r>
          </a:p>
          <a:p>
            <a:r>
              <a:rPr lang="cs-CZ" dirty="0" smtClean="0"/>
              <a:t>      $Scitanec2=</a:t>
            </a:r>
            <a:r>
              <a:rPr lang="cs-CZ" sz="2800" b="1" dirty="0" smtClean="0"/>
              <a:t>$_POST</a:t>
            </a:r>
            <a:r>
              <a:rPr lang="cs-CZ" dirty="0" smtClean="0"/>
              <a:t>["Scitanec2"];</a:t>
            </a:r>
          </a:p>
          <a:p>
            <a:r>
              <a:rPr lang="cs-CZ" dirty="0" smtClean="0"/>
              <a:t>    ?&gt;</a:t>
            </a:r>
          </a:p>
          <a:p>
            <a:r>
              <a:rPr lang="cs-CZ" dirty="0" smtClean="0"/>
              <a:t>    &lt;h2&gt;Kalkulačka&lt;/h2&gt;</a:t>
            </a:r>
          </a:p>
          <a:p>
            <a:r>
              <a:rPr lang="cs-CZ" dirty="0" smtClean="0"/>
              <a:t>    První sčítanec: &lt;?</a:t>
            </a:r>
            <a:r>
              <a:rPr lang="cs-CZ" dirty="0" err="1" smtClean="0"/>
              <a:t>php</a:t>
            </a:r>
            <a:r>
              <a:rPr lang="cs-CZ" dirty="0" smtClean="0"/>
              <a:t> echo ($Scitanec1); ?&gt; &lt;br /&gt;</a:t>
            </a:r>
          </a:p>
          <a:p>
            <a:r>
              <a:rPr lang="cs-CZ" dirty="0" smtClean="0"/>
              <a:t>    Druhý sčítanec: &lt;?</a:t>
            </a:r>
            <a:r>
              <a:rPr lang="cs-CZ" dirty="0" err="1" smtClean="0"/>
              <a:t>php</a:t>
            </a:r>
            <a:r>
              <a:rPr lang="cs-CZ" dirty="0" smtClean="0"/>
              <a:t> echo ($Scitanec2); ?&gt; &lt;br /&gt;</a:t>
            </a:r>
          </a:p>
          <a:p>
            <a:r>
              <a:rPr lang="cs-CZ" dirty="0" smtClean="0"/>
              <a:t>    ============================= &lt;br /&gt;</a:t>
            </a:r>
          </a:p>
          <a:p>
            <a:r>
              <a:rPr lang="cs-CZ" dirty="0" smtClean="0"/>
              <a:t>    Součet: &lt;?</a:t>
            </a:r>
            <a:r>
              <a:rPr lang="cs-CZ" dirty="0" err="1" smtClean="0"/>
              <a:t>php</a:t>
            </a:r>
            <a:r>
              <a:rPr lang="cs-CZ" dirty="0" smtClean="0"/>
              <a:t> echo ($Scitanec1 + $Scitanec2); ?&gt; &lt;br /&gt;</a:t>
            </a:r>
          </a:p>
          <a:p>
            <a:r>
              <a:rPr lang="cs-CZ" dirty="0" smtClean="0"/>
              <a:t>    &lt;p&gt;&lt;a </a:t>
            </a:r>
            <a:r>
              <a:rPr lang="cs-CZ" dirty="0" err="1" smtClean="0"/>
              <a:t>href</a:t>
            </a:r>
            <a:r>
              <a:rPr lang="cs-CZ" dirty="0" smtClean="0"/>
              <a:t>="</a:t>
            </a:r>
            <a:r>
              <a:rPr lang="cs-CZ" dirty="0" err="1" smtClean="0"/>
              <a:t>kalkulacka.html</a:t>
            </a:r>
            <a:r>
              <a:rPr lang="cs-CZ" dirty="0" smtClean="0"/>
              <a:t>"&gt;Zpět k zadání&lt;/a&gt;&lt;/p&gt;</a:t>
            </a:r>
          </a:p>
        </p:txBody>
      </p:sp>
      <p:cxnSp>
        <p:nvCxnSpPr>
          <p:cNvPr id="8" name="Přímá spojovací šipka 7"/>
          <p:cNvCxnSpPr/>
          <p:nvPr/>
        </p:nvCxnSpPr>
        <p:spPr>
          <a:xfrm rot="5400000">
            <a:off x="4750595" y="1393017"/>
            <a:ext cx="1857388" cy="1357322"/>
          </a:xfrm>
          <a:prstGeom prst="straightConnector1">
            <a:avLst/>
          </a:prstGeom>
          <a:ln w="50800"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ovéPole 13"/>
          <p:cNvSpPr txBox="1"/>
          <p:nvPr/>
        </p:nvSpPr>
        <p:spPr>
          <a:xfrm>
            <a:off x="2357422" y="6334804"/>
            <a:ext cx="47863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b="1" dirty="0" smtClean="0"/>
              <a:t>http://localhost/vypocet.php</a:t>
            </a:r>
            <a:endParaRPr lang="cs-CZ" sz="2800" b="1" dirty="0"/>
          </a:p>
        </p:txBody>
      </p:sp>
      <p:sp>
        <p:nvSpPr>
          <p:cNvPr id="7" name="TextovéPole 6"/>
          <p:cNvSpPr txBox="1"/>
          <p:nvPr/>
        </p:nvSpPr>
        <p:spPr>
          <a:xfrm>
            <a:off x="1428728" y="5906176"/>
            <a:ext cx="6215106" cy="523220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cs-CZ" sz="2800" b="1" dirty="0" smtClean="0">
                <a:solidFill>
                  <a:srgbClr val="FF0000"/>
                </a:solidFill>
              </a:rPr>
              <a:t>"POST" neukazuje odesílaná data v URL</a:t>
            </a:r>
            <a:endParaRPr lang="cs-CZ" sz="2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raining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TS101674557</Template>
  <TotalTime>764</TotalTime>
  <Words>985</Words>
  <Application>Microsoft Office PowerPoint</Application>
  <PresentationFormat>Předvádění na obrazovce (4:3)</PresentationFormat>
  <Paragraphs>148</Paragraphs>
  <Slides>13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8" baseType="lpstr">
      <vt:lpstr>Arial</vt:lpstr>
      <vt:lpstr>Calibri</vt:lpstr>
      <vt:lpstr>Georgia</vt:lpstr>
      <vt:lpstr>Tahoma</vt:lpstr>
      <vt:lpstr>Training</vt:lpstr>
      <vt:lpstr>Portálové systémy</vt:lpstr>
      <vt:lpstr>Situace</vt:lpstr>
      <vt:lpstr>Webové formuláře</vt:lpstr>
      <vt:lpstr>Webové formuláře</vt:lpstr>
      <vt:lpstr>Webové formuláře</vt:lpstr>
      <vt:lpstr>Webové formuláře</vt:lpstr>
      <vt:lpstr>Webové formuláře</vt:lpstr>
      <vt:lpstr>Webové formuláře</vt:lpstr>
      <vt:lpstr>Webové formuláře</vt:lpstr>
      <vt:lpstr>Webové formuláře</vt:lpstr>
      <vt:lpstr>Webové formuláře</vt:lpstr>
      <vt:lpstr>Webové formuláře</vt:lpstr>
      <vt:lpstr>Webové formuláře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ps</dc:creator>
  <cp:lastModifiedBy>HP</cp:lastModifiedBy>
  <cp:revision>114</cp:revision>
  <dcterms:created xsi:type="dcterms:W3CDTF">2009-09-17T16:58:41Z</dcterms:created>
  <dcterms:modified xsi:type="dcterms:W3CDTF">2019-11-05T08:25:29Z</dcterms:modified>
</cp:coreProperties>
</file>