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82" r:id="rId2"/>
    <p:sldId id="277" r:id="rId3"/>
    <p:sldId id="291" r:id="rId4"/>
    <p:sldId id="278" r:id="rId5"/>
    <p:sldId id="279" r:id="rId6"/>
    <p:sldId id="280" r:id="rId7"/>
    <p:sldId id="281" r:id="rId8"/>
    <p:sldId id="283" r:id="rId9"/>
    <p:sldId id="284" r:id="rId10"/>
    <p:sldId id="285" r:id="rId11"/>
    <p:sldId id="286" r:id="rId12"/>
    <p:sldId id="289" r:id="rId13"/>
    <p:sldId id="290" r:id="rId14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ABC5E-939B-4054-8C7D-ED18F5F3FB28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06488-2B55-4A17-B460-018AC5E03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11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ctr" latinLnBrk="0">
              <a:defRPr lang="cs-CZ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4658" y="2247007"/>
            <a:ext cx="6180224" cy="1470025"/>
          </a:xfrm>
        </p:spPr>
        <p:txBody>
          <a:bodyPr/>
          <a:lstStyle/>
          <a:p>
            <a:r>
              <a:rPr lang="cs-CZ" b="1" dirty="0"/>
              <a:t>Portálové systémy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9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SELECT pro více tabulek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 </a:t>
            </a:r>
            <a:b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</a:p>
          <a:p>
            <a:pPr>
              <a:buNone/>
            </a:pPr>
            <a:r>
              <a:rPr lang="cs-CZ" dirty="0"/>
              <a:t>- kartézský součin tabulek dum a osoba – 18 řádků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576574"/>
              </p:ext>
            </p:extLst>
          </p:nvPr>
        </p:nvGraphicFramePr>
        <p:xfrm>
          <a:off x="3394365" y="3405910"/>
          <a:ext cx="279861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vazby </a:t>
            </a:r>
            <a:r>
              <a:rPr lang="cs-CZ" i="1" dirty="0"/>
              <a:t>Vlastní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dum.nazev_domu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osoba.jmeno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587213"/>
              </p:ext>
            </p:extLst>
          </p:nvPr>
        </p:nvGraphicFramePr>
        <p:xfrm>
          <a:off x="1118755" y="4800923"/>
          <a:ext cx="7373735" cy="1535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587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dum.nazev_domu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osoba.vlastni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Penzion </a:t>
                      </a:r>
                      <a:r>
                        <a:rPr lang="cs-CZ" dirty="0" err="1"/>
                        <a:t>Aldo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Novák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Clarion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Petr Koukal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Oválný popisek 9"/>
          <p:cNvSpPr/>
          <p:nvPr/>
        </p:nvSpPr>
        <p:spPr>
          <a:xfrm>
            <a:off x="5948448" y="2866159"/>
            <a:ext cx="3089563" cy="665018"/>
          </a:xfrm>
          <a:prstGeom prst="wedgeEllipseCallout">
            <a:avLst>
              <a:gd name="adj1" fmla="val -106383"/>
              <a:gd name="adj2" fmla="val 76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Realizace vazby </a:t>
            </a:r>
            <a:r>
              <a:rPr lang="cs-CZ" i="1" dirty="0"/>
              <a:t>Vlastní</a:t>
            </a:r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vazby </a:t>
            </a:r>
            <a:r>
              <a:rPr lang="cs-CZ" i="1" dirty="0"/>
              <a:t>Bydlí 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dum.nazev_domu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osoba.jmeno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787480"/>
              </p:ext>
            </p:extLst>
          </p:nvPr>
        </p:nvGraphicFramePr>
        <p:xfrm>
          <a:off x="997528" y="4209473"/>
          <a:ext cx="7329053" cy="2273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4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677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dum.nazev_domu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osoba.bydli_v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Penzion </a:t>
                      </a:r>
                      <a:r>
                        <a:rPr lang="cs-CZ" dirty="0" err="1"/>
                        <a:t>Aldo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Kamil</a:t>
                      </a:r>
                      <a:r>
                        <a:rPr lang="cs-CZ" baseline="0" dirty="0"/>
                        <a:t> Rychlý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Emil</a:t>
                      </a:r>
                      <a:r>
                        <a:rPr lang="cs-CZ" baseline="0" dirty="0"/>
                        <a:t> Sklář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Clarion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Novák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Petr Koukal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válný popisek 4"/>
          <p:cNvSpPr/>
          <p:nvPr/>
        </p:nvSpPr>
        <p:spPr>
          <a:xfrm>
            <a:off x="5888182" y="2770909"/>
            <a:ext cx="3089563" cy="595746"/>
          </a:xfrm>
          <a:prstGeom prst="wedgeEllipseCallout">
            <a:avLst>
              <a:gd name="adj1" fmla="val -103793"/>
              <a:gd name="adj2" fmla="val 1118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Realizace vazby </a:t>
            </a:r>
            <a:br>
              <a:rPr lang="cs-CZ" dirty="0"/>
            </a:br>
            <a:r>
              <a:rPr lang="cs-CZ" i="1" dirty="0"/>
              <a:t>Bydlí v</a:t>
            </a:r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Realizace vazby </a:t>
            </a:r>
            <a:r>
              <a:rPr lang="cs-CZ" i="1" dirty="0"/>
              <a:t>Bydlí </a:t>
            </a:r>
            <a:r>
              <a:rPr lang="cs-CZ" i="1"/>
              <a:t>v </a:t>
            </a:r>
            <a:r>
              <a:rPr lang="cs-CZ"/>
              <a:t>i </a:t>
            </a:r>
            <a:r>
              <a:rPr lang="cs-CZ" i="1"/>
              <a:t>Vlastní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382000" cy="52615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dum.nazev_domu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osoba.jmeno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cs-CZ" i="1" dirty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dirty="0"/>
              <a:t>- pouze pan </a:t>
            </a:r>
            <a:r>
              <a:rPr lang="cs-CZ" dirty="0" err="1"/>
              <a:t>Hilton</a:t>
            </a:r>
            <a:r>
              <a:rPr lang="cs-CZ" dirty="0"/>
              <a:t> bydlí ve svém vlastním domě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313775"/>
              </p:ext>
            </p:extLst>
          </p:nvPr>
        </p:nvGraphicFramePr>
        <p:xfrm>
          <a:off x="789707" y="4752109"/>
          <a:ext cx="806334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50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384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dum.nazev_domu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osoba.vlastni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osoba.bydli_v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válný popisek 4"/>
          <p:cNvSpPr/>
          <p:nvPr/>
        </p:nvSpPr>
        <p:spPr>
          <a:xfrm rot="3121931">
            <a:off x="6885598" y="2897687"/>
            <a:ext cx="2603269" cy="798021"/>
          </a:xfrm>
          <a:prstGeom prst="wedgeEllipseCallout">
            <a:avLst>
              <a:gd name="adj1" fmla="val -12601"/>
              <a:gd name="adj2" fmla="val 106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Realizace vazby </a:t>
            </a:r>
            <a:br>
              <a:rPr lang="cs-CZ" dirty="0"/>
            </a:br>
            <a:r>
              <a:rPr lang="cs-CZ" i="1" dirty="0"/>
              <a:t>Bydlí v </a:t>
            </a:r>
            <a:r>
              <a:rPr lang="cs-CZ" dirty="0"/>
              <a:t>i</a:t>
            </a:r>
            <a:r>
              <a:rPr lang="cs-CZ" i="1" dirty="0"/>
              <a:t> vlastní</a:t>
            </a: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018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/>
              <a:t>Vytvoření tabulky</a:t>
            </a:r>
          </a:p>
          <a:p>
            <a:pPr>
              <a:buNone/>
            </a:pPr>
            <a:r>
              <a:rPr lang="cs-CZ" sz="2400" dirty="0"/>
              <a:t>	CREATE TABLE </a:t>
            </a:r>
            <a:r>
              <a:rPr lang="en-US" sz="2400" dirty="0"/>
              <a:t>[</a:t>
            </a:r>
            <a:r>
              <a:rPr lang="cs-CZ" sz="2400" dirty="0"/>
              <a:t>název_tabulky</a:t>
            </a:r>
            <a:r>
              <a:rPr lang="en-US" sz="2400" dirty="0"/>
              <a:t>] 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	</a:t>
            </a:r>
            <a:r>
              <a:rPr lang="en-US" sz="2400" dirty="0"/>
              <a:t>(n</a:t>
            </a:r>
            <a:r>
              <a:rPr lang="cs-CZ" sz="2400" dirty="0" err="1"/>
              <a:t>ázev</a:t>
            </a:r>
            <a:r>
              <a:rPr lang="cs-CZ" sz="2400" dirty="0"/>
              <a:t>_sloupce1 typ </a:t>
            </a:r>
          </a:p>
          <a:p>
            <a:pPr>
              <a:buNone/>
            </a:pPr>
            <a:r>
              <a:rPr lang="cs-CZ" sz="2400" dirty="0"/>
              <a:t>	</a:t>
            </a:r>
            <a:r>
              <a:rPr lang="en-US" sz="2400" dirty="0"/>
              <a:t>[</a:t>
            </a:r>
            <a:r>
              <a:rPr lang="cs-CZ" sz="2400" dirty="0"/>
              <a:t>, </a:t>
            </a:r>
            <a:r>
              <a:rPr lang="en-US" sz="2400" dirty="0"/>
              <a:t>n</a:t>
            </a:r>
            <a:r>
              <a:rPr lang="cs-CZ" sz="2400" dirty="0" err="1"/>
              <a:t>ázev</a:t>
            </a:r>
            <a:r>
              <a:rPr lang="cs-CZ" sz="2400" dirty="0"/>
              <a:t>_sloupce2 typ, název_sloupce3 typ, …</a:t>
            </a:r>
            <a:r>
              <a:rPr lang="en-US" sz="2400" dirty="0"/>
              <a:t>])</a:t>
            </a:r>
            <a:endParaRPr lang="cs-CZ" sz="2400" dirty="0"/>
          </a:p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cs-CZ" sz="2400" dirty="0"/>
              <a:t>CREATE TABLE </a:t>
            </a:r>
            <a:r>
              <a:rPr lang="cs-CZ" sz="2400" b="1" dirty="0"/>
              <a:t>telefony</a:t>
            </a:r>
            <a:r>
              <a:rPr lang="cs-CZ" sz="2400" dirty="0"/>
              <a:t> (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/>
              <a:t>id</a:t>
            </a:r>
            <a:r>
              <a:rPr lang="cs-CZ" sz="2400" dirty="0"/>
              <a:t> INT NOT NULL AUTO_INCREMENT PRIMARY KEY,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cs-CZ" sz="2400" b="1" dirty="0" err="1"/>
              <a:t>jmeno</a:t>
            </a:r>
            <a:r>
              <a:rPr lang="cs-CZ" sz="2400" dirty="0"/>
              <a:t> VARCHAR(40), 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/>
              <a:t>telefon</a:t>
            </a:r>
            <a:r>
              <a:rPr lang="cs-CZ" sz="2400" dirty="0"/>
              <a:t> VARCHAR(14),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/>
              <a:t>email</a:t>
            </a:r>
            <a:r>
              <a:rPr lang="cs-CZ" sz="2400" dirty="0"/>
              <a:t> VARCHAR(60),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 err="1"/>
              <a:t>pracoviste</a:t>
            </a:r>
            <a:r>
              <a:rPr lang="cs-CZ" sz="2400" b="1" dirty="0"/>
              <a:t> </a:t>
            </a:r>
            <a:r>
              <a:rPr lang="cs-CZ" sz="2400" dirty="0"/>
              <a:t>INT)</a:t>
            </a:r>
          </a:p>
          <a:p>
            <a:endParaRPr lang="en-US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Vytvoření tabulky v dané databázi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tabulky </a:t>
            </a:r>
            <a:r>
              <a:rPr lang="cs-CZ" b="1" dirty="0"/>
              <a:t>tabulka</a:t>
            </a:r>
            <a:r>
              <a:rPr lang="cs-CZ" dirty="0"/>
              <a:t> v databázi </a:t>
            </a:r>
            <a:r>
              <a:rPr lang="cs-CZ" b="1" dirty="0" err="1"/>
              <a:t>databaze</a:t>
            </a:r>
            <a:endParaRPr lang="cs-CZ" b="1" dirty="0"/>
          </a:p>
          <a:p>
            <a:pPr>
              <a:buNone/>
            </a:pPr>
            <a:r>
              <a:rPr lang="cs-CZ" dirty="0"/>
              <a:t>	CREATE TABLE </a:t>
            </a:r>
            <a:r>
              <a:rPr lang="cs-CZ" b="1" dirty="0" err="1"/>
              <a:t>databaze.tabulka</a:t>
            </a:r>
            <a:r>
              <a:rPr lang="cs-CZ" dirty="0"/>
              <a:t> </a:t>
            </a:r>
            <a:r>
              <a:rPr lang="en-US" dirty="0"/>
              <a:t>(n</a:t>
            </a:r>
            <a:r>
              <a:rPr lang="cs-CZ" dirty="0"/>
              <a:t>ázev_sloupce1 typ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en-US" dirty="0"/>
              <a:t>[</a:t>
            </a:r>
            <a:r>
              <a:rPr lang="cs-CZ" dirty="0"/>
              <a:t>, </a:t>
            </a:r>
            <a:r>
              <a:rPr lang="en-US" dirty="0"/>
              <a:t>n</a:t>
            </a:r>
            <a:r>
              <a:rPr lang="cs-CZ" dirty="0"/>
              <a:t>ázev_sloupce2 typ, název_sloupce3 typ, …</a:t>
            </a:r>
            <a:r>
              <a:rPr lang="en-US" dirty="0"/>
              <a:t>])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446626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Vložení záznamu do tabulky</a:t>
            </a:r>
          </a:p>
          <a:p>
            <a:endParaRPr lang="cs-CZ" dirty="0"/>
          </a:p>
          <a:p>
            <a:pPr>
              <a:buNone/>
            </a:pPr>
            <a:r>
              <a:rPr lang="cs-CZ" sz="2400" dirty="0"/>
              <a:t>	INSERT INTO [název_tabulky] (sloupec, ...) </a:t>
            </a:r>
            <a:br>
              <a:rPr lang="cs-CZ" sz="2400" dirty="0"/>
            </a:br>
            <a:r>
              <a:rPr lang="cs-CZ" sz="2400" dirty="0"/>
              <a:t>VALUES (hodnota, ...)</a:t>
            </a:r>
          </a:p>
          <a:p>
            <a:pPr>
              <a:buNone/>
            </a:pPr>
            <a:endParaRPr lang="cs-CZ" sz="2000" dirty="0"/>
          </a:p>
          <a:p>
            <a:r>
              <a:rPr lang="cs-CZ" dirty="0"/>
              <a:t>Příklad</a:t>
            </a:r>
          </a:p>
          <a:p>
            <a:pPr>
              <a:buNone/>
            </a:pPr>
            <a:r>
              <a:rPr lang="cs-CZ" sz="2400" dirty="0"/>
              <a:t>	INSERT INTO </a:t>
            </a:r>
            <a:r>
              <a:rPr lang="cs-CZ" sz="2400" b="1" dirty="0"/>
              <a:t>telefony</a:t>
            </a:r>
            <a:r>
              <a:rPr lang="cs-CZ" sz="2400" dirty="0"/>
              <a:t> (</a:t>
            </a:r>
            <a:r>
              <a:rPr lang="cs-CZ" sz="2400" b="1" dirty="0" err="1"/>
              <a:t>jmeno</a:t>
            </a:r>
            <a:r>
              <a:rPr lang="cs-CZ" sz="2400" dirty="0"/>
              <a:t>, </a:t>
            </a:r>
            <a:r>
              <a:rPr lang="cs-CZ" sz="2400" b="1" dirty="0"/>
              <a:t>telefon</a:t>
            </a:r>
            <a:r>
              <a:rPr lang="cs-CZ" sz="2400" dirty="0"/>
              <a:t>, </a:t>
            </a:r>
            <a:r>
              <a:rPr lang="cs-CZ" sz="2400" b="1" dirty="0"/>
              <a:t>email</a:t>
            </a:r>
            <a:r>
              <a:rPr lang="cs-CZ" sz="2400" dirty="0"/>
              <a:t>, </a:t>
            </a:r>
            <a:r>
              <a:rPr lang="cs-CZ" sz="2400" b="1" dirty="0" err="1"/>
              <a:t>pracoviste</a:t>
            </a:r>
            <a:r>
              <a:rPr lang="cs-CZ" sz="2400" dirty="0"/>
              <a:t>) VALUES  ('Jan Novák', '+420212131415', '</a:t>
            </a:r>
            <a:r>
              <a:rPr lang="cs-CZ" sz="2400" dirty="0" err="1"/>
              <a:t>novak</a:t>
            </a:r>
            <a:r>
              <a:rPr lang="cs-CZ" sz="2400" dirty="0"/>
              <a:t>@email.</a:t>
            </a:r>
            <a:r>
              <a:rPr lang="cs-CZ" sz="2400" dirty="0" err="1"/>
              <a:t>cz</a:t>
            </a:r>
            <a:r>
              <a:rPr lang="cs-CZ" sz="2400" dirty="0"/>
              <a:t>'‚</a:t>
            </a:r>
            <a:r>
              <a:rPr lang="en-US" sz="2400" dirty="0"/>
              <a:t>  </a:t>
            </a:r>
            <a:r>
              <a:rPr lang="cs-CZ" sz="2400" dirty="0"/>
              <a:t>'</a:t>
            </a:r>
            <a:r>
              <a:rPr lang="en-US" sz="2400" dirty="0"/>
              <a:t>25</a:t>
            </a:r>
            <a:r>
              <a:rPr lang="cs-CZ" sz="2400" dirty="0"/>
              <a:t>' )</a:t>
            </a:r>
          </a:p>
          <a:p>
            <a:endParaRPr lang="cs-CZ" dirty="0"/>
          </a:p>
          <a:p>
            <a:endParaRPr lang="cs-CZ" sz="2000" dirty="0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záznamů z databáze</a:t>
            </a:r>
          </a:p>
          <a:p>
            <a:pPr>
              <a:buNone/>
            </a:pPr>
            <a:r>
              <a:rPr lang="cs-CZ" sz="2400" dirty="0"/>
              <a:t>	SELECT [co vybrat (které sloupce)] </a:t>
            </a:r>
            <a:br>
              <a:rPr lang="cs-CZ" sz="2400" dirty="0"/>
            </a:br>
            <a:r>
              <a:rPr lang="cs-CZ" sz="2400" dirty="0"/>
              <a:t>FROM [z jaké tabulky nebo tabulek] </a:t>
            </a:r>
            <a:br>
              <a:rPr lang="cs-CZ" sz="2400" dirty="0"/>
            </a:br>
            <a:r>
              <a:rPr lang="cs-CZ" sz="2400" dirty="0"/>
              <a:t>WHERE [podmínka] </a:t>
            </a:r>
            <a:br>
              <a:rPr lang="cs-CZ" sz="2400" dirty="0"/>
            </a:br>
            <a:r>
              <a:rPr lang="cs-CZ" sz="2400" dirty="0"/>
              <a:t>GROUP BY [podle čeho seskupit] ORDER BY [seřazení podle něčeho]</a:t>
            </a:r>
          </a:p>
          <a:p>
            <a:r>
              <a:rPr lang="cs-CZ" dirty="0"/>
              <a:t>Příklad</a:t>
            </a:r>
            <a:r>
              <a:rPr lang="en-US" dirty="0"/>
              <a:t> </a:t>
            </a:r>
            <a:r>
              <a:rPr lang="cs-CZ" dirty="0"/>
              <a:t>– výběr celé tabulky:</a:t>
            </a:r>
            <a:endParaRPr lang="en-US" dirty="0"/>
          </a:p>
          <a:p>
            <a:pPr>
              <a:buNone/>
            </a:pPr>
            <a:r>
              <a:rPr lang="cs-CZ" sz="2400" dirty="0"/>
              <a:t>	</a:t>
            </a:r>
            <a:r>
              <a:rPr lang="en-US" sz="2400" dirty="0"/>
              <a:t>SELECT * FROM </a:t>
            </a:r>
            <a:r>
              <a:rPr lang="en-US" sz="2400" b="1" dirty="0" err="1"/>
              <a:t>telefony</a:t>
            </a:r>
            <a:endParaRPr lang="cs-CZ" sz="2400" b="1" dirty="0"/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hodnot v tabulce:</a:t>
            </a:r>
          </a:p>
          <a:p>
            <a:pPr>
              <a:buNone/>
            </a:pPr>
            <a:r>
              <a:rPr lang="cs-CZ" sz="2400" dirty="0"/>
              <a:t>	UPDATE tabulka SET sloupec=hodnota [,jiný sloupec=hodnota...] WHERE </a:t>
            </a:r>
            <a:r>
              <a:rPr lang="cs-CZ" sz="2400" dirty="0" err="1"/>
              <a:t>neco</a:t>
            </a:r>
            <a:r>
              <a:rPr lang="cs-CZ" sz="2400" dirty="0"/>
              <a:t>='</a:t>
            </a:r>
            <a:r>
              <a:rPr lang="cs-CZ" sz="2400" dirty="0" err="1"/>
              <a:t>neco</a:t>
            </a:r>
            <a:r>
              <a:rPr lang="cs-CZ" sz="2400" dirty="0"/>
              <a:t>‚</a:t>
            </a:r>
          </a:p>
          <a:p>
            <a:endParaRPr lang="cs-CZ" sz="2400" dirty="0"/>
          </a:p>
          <a:p>
            <a:r>
              <a:rPr lang="cs-CZ" dirty="0"/>
              <a:t>Příklad:</a:t>
            </a:r>
          </a:p>
          <a:p>
            <a:pPr>
              <a:buNone/>
            </a:pPr>
            <a:r>
              <a:rPr lang="cs-CZ" sz="2400" dirty="0"/>
              <a:t>	UPDATE telefony SET </a:t>
            </a:r>
            <a:r>
              <a:rPr lang="cs-CZ" sz="2400" dirty="0" err="1"/>
              <a:t>pracoviste</a:t>
            </a:r>
            <a:r>
              <a:rPr lang="cs-CZ" sz="2400" dirty="0"/>
              <a:t>=26  WHERE </a:t>
            </a:r>
            <a:r>
              <a:rPr lang="cs-CZ" sz="2400" dirty="0" err="1"/>
              <a:t>pracoviste</a:t>
            </a:r>
            <a:r>
              <a:rPr lang="cs-CZ" sz="2400" dirty="0"/>
              <a:t>=25</a:t>
            </a: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Smazání záznamů v tabulce:</a:t>
            </a:r>
          </a:p>
          <a:p>
            <a:pPr>
              <a:buNone/>
            </a:pPr>
            <a:r>
              <a:rPr lang="cs-CZ" sz="2400" dirty="0"/>
              <a:t>	DELETE FROM název_tabulky </a:t>
            </a:r>
            <a:br>
              <a:rPr lang="cs-CZ" sz="2400" dirty="0"/>
            </a:br>
            <a:r>
              <a:rPr lang="cs-CZ" sz="2400" dirty="0"/>
              <a:t>WHERE název_sloupce=hodnota</a:t>
            </a:r>
          </a:p>
          <a:p>
            <a:r>
              <a:rPr lang="cs-CZ" dirty="0"/>
              <a:t>Příklad:</a:t>
            </a:r>
          </a:p>
          <a:p>
            <a:pPr>
              <a:buNone/>
            </a:pPr>
            <a:r>
              <a:rPr lang="cs-CZ" sz="2400" dirty="0"/>
              <a:t>	DELETE FROM telefony </a:t>
            </a:r>
            <a:br>
              <a:rPr lang="cs-CZ" sz="2400" dirty="0"/>
            </a:br>
            <a:r>
              <a:rPr lang="cs-CZ" sz="2400" dirty="0"/>
              <a:t>WHERE </a:t>
            </a:r>
            <a:r>
              <a:rPr lang="cs-CZ" sz="2400" dirty="0" err="1"/>
              <a:t>pracoviste</a:t>
            </a:r>
            <a:r>
              <a:rPr lang="cs-CZ" sz="2400" dirty="0"/>
              <a:t>=26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Přímá spojovací čára 8"/>
          <p:cNvCxnSpPr/>
          <p:nvPr/>
        </p:nvCxnSpPr>
        <p:spPr>
          <a:xfrm>
            <a:off x="1634837" y="3241964"/>
            <a:ext cx="3051463" cy="8312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1676400" y="3241964"/>
            <a:ext cx="4472940" cy="8312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ve více tabulkách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42107" y="1777134"/>
          <a:ext cx="70104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nazev</a:t>
                      </a:r>
                      <a:r>
                        <a:rPr lang="cs-CZ" dirty="0"/>
                        <a:t>_domu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mesto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pocet</a:t>
                      </a:r>
                      <a:r>
                        <a:rPr lang="cs-CZ" dirty="0"/>
                        <a:t>_</a:t>
                      </a:r>
                      <a:r>
                        <a:rPr lang="cs-CZ" baseline="0" dirty="0" err="1"/>
                        <a:t>pokoju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Penzion </a:t>
                      </a:r>
                      <a:r>
                        <a:rPr lang="cs-CZ" dirty="0" err="1"/>
                        <a:t>Aldo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Karviná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Clarion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Ostrava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55963" y="4073236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985">
                <a:tc>
                  <a:txBody>
                    <a:bodyPr/>
                    <a:lstStyle/>
                    <a:p>
                      <a:r>
                        <a:rPr lang="cs-CZ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jméno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vlastni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bydli_v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</a:t>
                      </a:r>
                      <a:r>
                        <a:rPr lang="cs-CZ" dirty="0" err="1"/>
                        <a:t>Górecki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Kamil</a:t>
                      </a:r>
                      <a:r>
                        <a:rPr lang="cs-CZ" baseline="0" dirty="0"/>
                        <a:t> Rychlý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Emil</a:t>
                      </a:r>
                      <a:r>
                        <a:rPr lang="cs-CZ" baseline="0" dirty="0"/>
                        <a:t> Sklář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Novák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Petr Koukal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900545" y="1316182"/>
            <a:ext cx="367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Tabulka </a:t>
            </a:r>
            <a:r>
              <a:rPr lang="cs-CZ" b="1" i="1" dirty="0"/>
              <a:t>dum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00545" y="3602182"/>
            <a:ext cx="367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Tabulka </a:t>
            </a:r>
            <a:r>
              <a:rPr lang="cs-CZ" b="1" i="1" dirty="0"/>
              <a:t>osoba</a:t>
            </a:r>
          </a:p>
        </p:txBody>
      </p:sp>
      <p:sp>
        <p:nvSpPr>
          <p:cNvPr id="11" name="Oválný popisek 9"/>
          <p:cNvSpPr/>
          <p:nvPr/>
        </p:nvSpPr>
        <p:spPr>
          <a:xfrm rot="5400000">
            <a:off x="7086599" y="3911149"/>
            <a:ext cx="3089563" cy="665018"/>
          </a:xfrm>
          <a:prstGeom prst="wedgeEllipseCallout">
            <a:avLst>
              <a:gd name="adj1" fmla="val -5205"/>
              <a:gd name="adj2" fmla="val 4682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Evidence vazby </a:t>
            </a:r>
            <a:r>
              <a:rPr lang="cs-CZ" i="1" dirty="0">
                <a:solidFill>
                  <a:srgbClr val="0070C0"/>
                </a:solidFill>
              </a:rPr>
              <a:t>Vlastní a Bydlí v</a:t>
            </a:r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ERD diagram</a:t>
            </a:r>
          </a:p>
        </p:txBody>
      </p:sp>
      <p:sp>
        <p:nvSpPr>
          <p:cNvPr id="6" name="Obdélník 5"/>
          <p:cNvSpPr/>
          <p:nvPr/>
        </p:nvSpPr>
        <p:spPr>
          <a:xfrm>
            <a:off x="3782290" y="1648692"/>
            <a:ext cx="1634837" cy="845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Dům</a:t>
            </a:r>
          </a:p>
        </p:txBody>
      </p:sp>
      <p:sp>
        <p:nvSpPr>
          <p:cNvPr id="7" name="Obdélník 6"/>
          <p:cNvSpPr/>
          <p:nvPr/>
        </p:nvSpPr>
        <p:spPr>
          <a:xfrm>
            <a:off x="3796145" y="5153890"/>
            <a:ext cx="1634837" cy="845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Osoba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1330037" y="3034145"/>
            <a:ext cx="1995055" cy="13993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Vlastní</a:t>
            </a:r>
          </a:p>
        </p:txBody>
      </p:sp>
      <p:sp>
        <p:nvSpPr>
          <p:cNvPr id="9" name="Kosočtverec 8"/>
          <p:cNvSpPr/>
          <p:nvPr/>
        </p:nvSpPr>
        <p:spPr>
          <a:xfrm>
            <a:off x="6096000" y="3186544"/>
            <a:ext cx="1995055" cy="13993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Bydlí v</a:t>
            </a:r>
          </a:p>
        </p:txBody>
      </p:sp>
      <p:cxnSp>
        <p:nvCxnSpPr>
          <p:cNvPr id="11" name="Přímá spojovací čára 10"/>
          <p:cNvCxnSpPr>
            <a:stCxn id="6" idx="3"/>
            <a:endCxn id="9" idx="0"/>
          </p:cNvCxnSpPr>
          <p:nvPr/>
        </p:nvCxnSpPr>
        <p:spPr>
          <a:xfrm>
            <a:off x="5417127" y="2071256"/>
            <a:ext cx="1676401" cy="1115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6" idx="1"/>
            <a:endCxn id="8" idx="0"/>
          </p:cNvCxnSpPr>
          <p:nvPr/>
        </p:nvCxnSpPr>
        <p:spPr>
          <a:xfrm flipH="1">
            <a:off x="2327565" y="2071256"/>
            <a:ext cx="1454725" cy="962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7" idx="1"/>
            <a:endCxn id="8" idx="2"/>
          </p:cNvCxnSpPr>
          <p:nvPr/>
        </p:nvCxnSpPr>
        <p:spPr>
          <a:xfrm flipH="1" flipV="1">
            <a:off x="2327565" y="4433454"/>
            <a:ext cx="146858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7" idx="3"/>
            <a:endCxn id="9" idx="2"/>
          </p:cNvCxnSpPr>
          <p:nvPr/>
        </p:nvCxnSpPr>
        <p:spPr>
          <a:xfrm flipV="1">
            <a:off x="5430982" y="4585853"/>
            <a:ext cx="1662546" cy="990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Kosočtverec 36"/>
          <p:cNvSpPr/>
          <p:nvPr/>
        </p:nvSpPr>
        <p:spPr>
          <a:xfrm>
            <a:off x="3657600" y="3186545"/>
            <a:ext cx="1995055" cy="13993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Bydlí v </a:t>
            </a:r>
            <a:br>
              <a:rPr lang="cs-CZ" dirty="0"/>
            </a:br>
            <a:r>
              <a:rPr lang="cs-CZ" dirty="0"/>
              <a:t>i vlastní</a:t>
            </a:r>
          </a:p>
        </p:txBody>
      </p:sp>
      <p:cxnSp>
        <p:nvCxnSpPr>
          <p:cNvPr id="38" name="Přímá spojovací čára 37"/>
          <p:cNvCxnSpPr>
            <a:stCxn id="7" idx="0"/>
            <a:endCxn id="37" idx="2"/>
          </p:cNvCxnSpPr>
          <p:nvPr/>
        </p:nvCxnSpPr>
        <p:spPr>
          <a:xfrm flipV="1">
            <a:off x="4613564" y="4585854"/>
            <a:ext cx="41564" cy="568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>
            <a:stCxn id="37" idx="0"/>
            <a:endCxn id="6" idx="2"/>
          </p:cNvCxnSpPr>
          <p:nvPr/>
        </p:nvCxnSpPr>
        <p:spPr>
          <a:xfrm flipH="1" flipV="1">
            <a:off x="4599709" y="2493819"/>
            <a:ext cx="55419" cy="692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1408</TotalTime>
  <Words>613</Words>
  <Application>Microsoft Office PowerPoint</Application>
  <PresentationFormat>Předvádění na obrazovce (4:3)</PresentationFormat>
  <Paragraphs>190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Tahoma</vt:lpstr>
      <vt:lpstr>Training</vt:lpstr>
      <vt:lpstr>Portálové systémy</vt:lpstr>
      <vt:lpstr>SQL – Structured Query Language</vt:lpstr>
      <vt:lpstr>Vytvoření tabulky v dané databázi</vt:lpstr>
      <vt:lpstr>SQL – Structured Query Language</vt:lpstr>
      <vt:lpstr>SQL – Structured Query Language</vt:lpstr>
      <vt:lpstr>SQL – Structured Query Language</vt:lpstr>
      <vt:lpstr>SQL – Structured Query Language</vt:lpstr>
      <vt:lpstr>Data ve více tabulkách</vt:lpstr>
      <vt:lpstr>ERD diagram</vt:lpstr>
      <vt:lpstr>Příkaz SELECT pro více tabulek</vt:lpstr>
      <vt:lpstr>Realizace vazby Vlastní</vt:lpstr>
      <vt:lpstr>Realizace vazby Bydlí v</vt:lpstr>
      <vt:lpstr>Realizace vazby Bydlí v i Vlastní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Jan Górecki</cp:lastModifiedBy>
  <cp:revision>189</cp:revision>
  <dcterms:created xsi:type="dcterms:W3CDTF">2009-09-17T16:58:41Z</dcterms:created>
  <dcterms:modified xsi:type="dcterms:W3CDTF">2020-11-23T07:04:23Z</dcterms:modified>
</cp:coreProperties>
</file>