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ebp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76" r:id="rId10"/>
    <p:sldId id="277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8" r:id="rId23"/>
    <p:sldId id="274" r:id="rId24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0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7744D1-46A0-4C28-A15D-5E5ABE316997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ANALÝZA ROZPTYLU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544" y="1929751"/>
            <a:ext cx="5942237" cy="192814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594" y="4187448"/>
            <a:ext cx="5237447" cy="184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4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testování: nulová hypotéza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95995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Testujeme nulovou </a:t>
            </a:r>
            <a:r>
              <a:rPr lang="cs-CZ" dirty="0" smtClean="0">
                <a:solidFill>
                  <a:schemeClr val="tx1"/>
                </a:solidFill>
              </a:rPr>
              <a:t>hypotézu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Zkoumáme, zda </a:t>
            </a:r>
            <a:r>
              <a:rPr lang="cs-CZ" dirty="0" smtClean="0">
                <a:solidFill>
                  <a:schemeClr val="tx1"/>
                </a:solidFill>
              </a:rPr>
              <a:t>střední hodnota (průměr) všech výběrů </a:t>
            </a:r>
            <a:r>
              <a:rPr lang="cs-CZ" dirty="0">
                <a:solidFill>
                  <a:schemeClr val="tx1"/>
                </a:solidFill>
              </a:rPr>
              <a:t>pochází ze stejné základní populace (základního souboru), což vzhledem k předpokladům učiněným pro ANOVA znamená, že si klademe otázku, zda střední hodnoty jsou stejné, respektive zda efekty </a:t>
            </a:r>
            <a:r>
              <a:rPr lang="cs-CZ" dirty="0" smtClean="0">
                <a:solidFill>
                  <a:schemeClr val="tx1"/>
                </a:solidFill>
              </a:rPr>
              <a:t>jsou </a:t>
            </a:r>
            <a:r>
              <a:rPr lang="cs-CZ" dirty="0">
                <a:solidFill>
                  <a:schemeClr val="tx1"/>
                </a:solidFill>
              </a:rPr>
              <a:t>nulové.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Alternativní hypotéza je negací nulové hypotézy.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202260"/>
              </p:ext>
            </p:extLst>
          </p:nvPr>
        </p:nvGraphicFramePr>
        <p:xfrm>
          <a:off x="2613071" y="235635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Rovnice" r:id="rId3" imgW="1244520" imgH="190440" progId="">
                  <p:embed/>
                </p:oleObj>
              </mc:Choice>
              <mc:Fallback>
                <p:oleObj name="Rovnice" r:id="rId3" imgW="1244520" imgH="19044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71" y="2356350"/>
                        <a:ext cx="2971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testování: testové kritérium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Před vypočtením testového kritéria musíme zjistit hodnoty následujících veličin: </a:t>
                </a:r>
              </a:p>
              <a:p>
                <a:pPr lvl="0"/>
                <a:r>
                  <a:rPr lang="cs-CZ" i="1" dirty="0" smtClean="0">
                    <a:solidFill>
                      <a:schemeClr val="tx1"/>
                    </a:solidFill>
                  </a:rPr>
                  <a:t>Skupinové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průměry</a:t>
                </a:r>
              </a:p>
              <a:p>
                <a:pPr lvl="0"/>
                <a:endParaRPr lang="cs-CZ" i="1" dirty="0">
                  <a:solidFill>
                    <a:schemeClr val="tx1"/>
                  </a:solidFill>
                </a:endParaRPr>
              </a:p>
              <a:p>
                <a:pPr lvl="0"/>
                <a:endParaRPr lang="cs-CZ" i="1" dirty="0" smtClean="0">
                  <a:solidFill>
                    <a:schemeClr val="tx1"/>
                  </a:solidFill>
                </a:endParaRPr>
              </a:p>
              <a:p>
                <a:pPr lvl="0"/>
                <a:r>
                  <a:rPr lang="cs-CZ" dirty="0" smtClean="0">
                    <a:solidFill>
                      <a:schemeClr val="tx1"/>
                    </a:solidFill>
                  </a:rPr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dirty="0">
                    <a:solidFill>
                      <a:schemeClr val="tx1"/>
                    </a:solidFill>
                  </a:rPr>
                  <a:t>jsou zjištěné hodnoty. </a:t>
                </a:r>
              </a:p>
              <a:p>
                <a:pPr lvl="0"/>
                <a:r>
                  <a:rPr lang="cs-CZ" i="1" dirty="0">
                    <a:solidFill>
                      <a:schemeClr val="tx1"/>
                    </a:solidFill>
                  </a:rPr>
                  <a:t>Celkový průměr</a:t>
                </a:r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pPr lvl="0"/>
                <a:endParaRPr lang="cs-CZ" dirty="0">
                  <a:solidFill>
                    <a:schemeClr val="tx1"/>
                  </a:solidFill>
                </a:endParaRPr>
              </a:p>
              <a:p>
                <a:pPr lvl="0"/>
                <a:endParaRPr lang="cs-CZ" dirty="0" smtClean="0">
                  <a:solidFill>
                    <a:schemeClr val="tx1"/>
                  </a:solidFill>
                </a:endParaRPr>
              </a:p>
              <a:p>
                <a:pPr lvl="0"/>
                <a:r>
                  <a:rPr lang="cs-CZ" dirty="0" smtClean="0">
                    <a:solidFill>
                      <a:schemeClr val="tx1"/>
                    </a:solidFill>
                  </a:rPr>
                  <a:t>kde </a:t>
                </a:r>
                <a:r>
                  <a:rPr lang="cs-CZ" i="1" dirty="0">
                    <a:solidFill>
                      <a:schemeClr val="tx1"/>
                    </a:solidFill>
                  </a:rPr>
                  <a:t>n</a:t>
                </a:r>
                <a:r>
                  <a:rPr lang="cs-CZ" dirty="0">
                    <a:solidFill>
                      <a:schemeClr val="tx1"/>
                    </a:solidFill>
                  </a:rPr>
                  <a:t> je celkový rozsah souboru.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89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36677"/>
              </p:ext>
            </p:extLst>
          </p:nvPr>
        </p:nvGraphicFramePr>
        <p:xfrm>
          <a:off x="4257675" y="2537717"/>
          <a:ext cx="1105435" cy="1090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Rovnice" r:id="rId4" imgW="698500" imgH="685800" progId="">
                  <p:embed/>
                </p:oleObj>
              </mc:Choice>
              <mc:Fallback>
                <p:oleObj name="Rovnice" r:id="rId4" imgW="698500" imgH="6858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2537717"/>
                        <a:ext cx="1105435" cy="10902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806570"/>
              </p:ext>
            </p:extLst>
          </p:nvPr>
        </p:nvGraphicFramePr>
        <p:xfrm>
          <a:off x="4263775" y="4458985"/>
          <a:ext cx="2334285" cy="72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Rovnice" r:id="rId6" imgW="1676400" imgH="520700" progId="">
                  <p:embed/>
                </p:oleObj>
              </mc:Choice>
              <mc:Fallback>
                <p:oleObj name="Rovnice" r:id="rId6" imgW="1676400" imgH="5207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3775" y="4458985"/>
                        <a:ext cx="2334285" cy="729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8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Dále musíme zjistit hodnoty</a:t>
                </a:r>
              </a:p>
              <a:p>
                <a:pPr lvl="0"/>
                <a:r>
                  <a:rPr lang="cs-CZ" i="1" dirty="0" err="1">
                    <a:solidFill>
                      <a:schemeClr val="tx1"/>
                    </a:solidFill>
                  </a:rPr>
                  <a:t>Meziskupinový</a:t>
                </a:r>
                <a:r>
                  <a:rPr lang="cs-CZ" i="1" dirty="0">
                    <a:solidFill>
                      <a:schemeClr val="tx1"/>
                    </a:solidFill>
                  </a:rPr>
                  <a:t> součet čtverců </a:t>
                </a:r>
                <a:endParaRPr lang="cs-CZ" i="1" dirty="0" smtClean="0">
                  <a:solidFill>
                    <a:schemeClr val="tx1"/>
                  </a:solidFill>
                </a:endParaRPr>
              </a:p>
              <a:p>
                <a:pPr lvl="0"/>
                <a:endParaRPr lang="cs-CZ" i="1" dirty="0">
                  <a:solidFill>
                    <a:schemeClr val="tx1"/>
                  </a:solidFill>
                </a:endParaRPr>
              </a:p>
              <a:p>
                <a:pPr lvl="0"/>
                <a:endParaRPr lang="cs-CZ" i="1" dirty="0" smtClean="0">
                  <a:solidFill>
                    <a:schemeClr val="tx1"/>
                  </a:solidFill>
                </a:endParaRPr>
              </a:p>
              <a:p>
                <a:pPr lvl="0"/>
                <a:r>
                  <a:rPr lang="cs-CZ" dirty="0" smtClean="0">
                    <a:solidFill>
                      <a:schemeClr val="tx1"/>
                    </a:solidFill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dirty="0">
                    <a:solidFill>
                      <a:schemeClr val="tx1"/>
                    </a:solidFill>
                  </a:rPr>
                  <a:t>je počet měření v jednotlivých skupinách,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dirty="0">
                    <a:solidFill>
                      <a:schemeClr val="tx1"/>
                    </a:solidFill>
                  </a:rPr>
                  <a:t>je výběrový průměr v jednotlivých skupinách.</a:t>
                </a:r>
              </a:p>
              <a:p>
                <a:pPr lvl="0"/>
                <a:r>
                  <a:rPr lang="cs-CZ" i="1" dirty="0">
                    <a:solidFill>
                      <a:schemeClr val="tx1"/>
                    </a:solidFill>
                  </a:rPr>
                  <a:t>Vnitroskupinový součet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čtverců</a:t>
                </a:r>
              </a:p>
              <a:p>
                <a:pPr lvl="0"/>
                <a:endParaRPr lang="cs-CZ" i="1" dirty="0">
                  <a:solidFill>
                    <a:schemeClr val="tx1"/>
                  </a:solidFill>
                </a:endParaRPr>
              </a:p>
              <a:p>
                <a:pPr lvl="0"/>
                <a:r>
                  <a:rPr lang="cs-CZ" i="1" dirty="0" smtClean="0">
                    <a:solidFill>
                      <a:schemeClr val="tx1"/>
                    </a:solidFill>
                  </a:rPr>
                  <a:t>Celkový </a:t>
                </a:r>
                <a:r>
                  <a:rPr lang="cs-CZ" i="1" dirty="0">
                    <a:solidFill>
                      <a:schemeClr val="tx1"/>
                    </a:solidFill>
                  </a:rPr>
                  <a:t>součet čtverců</a:t>
                </a:r>
                <a:r>
                  <a:rPr lang="cs-CZ" dirty="0">
                    <a:solidFill>
                      <a:schemeClr val="tx1"/>
                    </a:solidFill>
                  </a:rPr>
                  <a:t> .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89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71018"/>
              </p:ext>
            </p:extLst>
          </p:nvPr>
        </p:nvGraphicFramePr>
        <p:xfrm>
          <a:off x="1479479" y="2589088"/>
          <a:ext cx="2106202" cy="71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Rovnice" r:id="rId4" imgW="1257300" imgH="431800" progId="">
                  <p:embed/>
                </p:oleObj>
              </mc:Choice>
              <mc:Fallback>
                <p:oleObj name="Rovnice" r:id="rId4" imgW="1257300" imgH="4318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479" y="2589088"/>
                        <a:ext cx="2106202" cy="718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01650"/>
              </p:ext>
            </p:extLst>
          </p:nvPr>
        </p:nvGraphicFramePr>
        <p:xfrm>
          <a:off x="5969285" y="4243226"/>
          <a:ext cx="2137025" cy="7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Rovnice" r:id="rId6" imgW="1358900" imgH="457200" progId="">
                  <p:embed/>
                </p:oleObj>
              </mc:Choice>
              <mc:Fallback>
                <p:oleObj name="Rovnice" r:id="rId6" imgW="1358900" imgH="4572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285" y="4243226"/>
                        <a:ext cx="2137025" cy="717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011380"/>
              </p:ext>
            </p:extLst>
          </p:nvPr>
        </p:nvGraphicFramePr>
        <p:xfrm>
          <a:off x="4789256" y="5278776"/>
          <a:ext cx="2048274" cy="79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Rovnice" r:id="rId8" imgW="1079280" imgH="419040" progId="">
                  <p:embed/>
                </p:oleObj>
              </mc:Choice>
              <mc:Fallback>
                <p:oleObj name="Rovnice" r:id="rId8" imgW="1079280" imgH="41904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256" y="5278776"/>
                        <a:ext cx="2048274" cy="793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1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Platí: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 anglické literatuře nebo v softwarech je možné se setkat i s následujícím označením: </a:t>
            </a:r>
          </a:p>
          <a:p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y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en-US" i="1" baseline="-25000" dirty="0">
                <a:solidFill>
                  <a:schemeClr val="tx1"/>
                </a:solidFill>
              </a:rPr>
              <a:t>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D </a:t>
            </a:r>
            <a:r>
              <a:rPr lang="en-US" dirty="0">
                <a:solidFill>
                  <a:schemeClr val="tx1"/>
                </a:solidFill>
              </a:rPr>
              <a:t>z </a:t>
            </a:r>
            <a:r>
              <a:rPr lang="en-US" dirty="0" err="1">
                <a:solidFill>
                  <a:schemeClr val="tx1"/>
                </a:solidFill>
              </a:rPr>
              <a:t>angl.</a:t>
            </a:r>
            <a:r>
              <a:rPr lang="en-US" dirty="0">
                <a:solidFill>
                  <a:schemeClr val="tx1"/>
                </a:solidFill>
              </a:rPr>
              <a:t> Difference), </a:t>
            </a:r>
          </a:p>
          <a:p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y,m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en-US" i="1" baseline="-25000" dirty="0">
                <a:solidFill>
                  <a:schemeClr val="tx1"/>
                </a:solidFill>
              </a:rPr>
              <a:t>T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</a:rPr>
              <a:t>z </a:t>
            </a:r>
            <a:r>
              <a:rPr lang="en-US" dirty="0" err="1">
                <a:solidFill>
                  <a:schemeClr val="tx1"/>
                </a:solidFill>
              </a:rPr>
              <a:t>angl.</a:t>
            </a:r>
            <a:r>
              <a:rPr lang="en-US" dirty="0">
                <a:solidFill>
                  <a:schemeClr val="tx1"/>
                </a:solidFill>
              </a:rPr>
              <a:t> Treatment), </a:t>
            </a:r>
          </a:p>
          <a:p>
            <a:r>
              <a:rPr lang="pt-BR" i="1" dirty="0">
                <a:solidFill>
                  <a:schemeClr val="tx1"/>
                </a:solidFill>
              </a:rPr>
              <a:t>S</a:t>
            </a:r>
            <a:r>
              <a:rPr lang="pt-BR" i="1" baseline="-25000" dirty="0">
                <a:solidFill>
                  <a:schemeClr val="tx1"/>
                </a:solidFill>
              </a:rPr>
              <a:t>y,v</a:t>
            </a:r>
            <a:r>
              <a:rPr lang="pt-BR" i="1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= </a:t>
            </a:r>
            <a:r>
              <a:rPr lang="pt-BR" i="1" dirty="0">
                <a:solidFill>
                  <a:schemeClr val="tx1"/>
                </a:solidFill>
              </a:rPr>
              <a:t>S</a:t>
            </a:r>
            <a:r>
              <a:rPr lang="pt-BR" i="1" baseline="-25000" dirty="0">
                <a:solidFill>
                  <a:schemeClr val="tx1"/>
                </a:solidFill>
              </a:rPr>
              <a:t>R</a:t>
            </a:r>
            <a:r>
              <a:rPr lang="pt-BR" i="1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i="1" dirty="0">
                <a:solidFill>
                  <a:schemeClr val="tx1"/>
                </a:solidFill>
              </a:rPr>
              <a:t>R </a:t>
            </a:r>
            <a:r>
              <a:rPr lang="pt-BR" dirty="0">
                <a:solidFill>
                  <a:schemeClr val="tx1"/>
                </a:solidFill>
              </a:rPr>
              <a:t>z angl. Residual).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713686"/>
              </p:ext>
            </p:extLst>
          </p:nvPr>
        </p:nvGraphicFramePr>
        <p:xfrm>
          <a:off x="2208944" y="1695236"/>
          <a:ext cx="1660303" cy="410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Rovnice" r:id="rId3" imgW="965200" imgH="241300" progId="">
                  <p:embed/>
                </p:oleObj>
              </mc:Choice>
              <mc:Fallback>
                <p:oleObj name="Rovnice" r:id="rId3" imgW="965200" imgH="2413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944" y="1695236"/>
                        <a:ext cx="1660303" cy="410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2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3953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Pro ověření nulové hypotézy použijeme statistiku: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která má při platnosti nulové hypotézy </a:t>
            </a:r>
            <a:r>
              <a:rPr lang="cs-CZ" i="1" dirty="0" err="1">
                <a:solidFill>
                  <a:schemeClr val="tx1"/>
                </a:solidFill>
              </a:rPr>
              <a:t>Fisherovo</a:t>
            </a:r>
            <a:r>
              <a:rPr lang="cs-CZ" i="1" dirty="0">
                <a:solidFill>
                  <a:schemeClr val="tx1"/>
                </a:solidFill>
              </a:rPr>
              <a:t> rozdělení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F</a:t>
            </a:r>
            <a:r>
              <a:rPr lang="cs-CZ" baseline="-25000" dirty="0" smtClean="0">
                <a:solidFill>
                  <a:schemeClr val="tx1"/>
                </a:solidFill>
              </a:rPr>
              <a:t>k-1,n-k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/>
              <a:t>	</a:t>
            </a:r>
            <a:endParaRPr lang="cs-CZ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563511"/>
              </p:ext>
            </p:extLst>
          </p:nvPr>
        </p:nvGraphicFramePr>
        <p:xfrm>
          <a:off x="3305147" y="2356990"/>
          <a:ext cx="1109609" cy="1309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Rovnice" r:id="rId3" imgW="685800" imgH="812800" progId="">
                  <p:embed/>
                </p:oleObj>
              </mc:Choice>
              <mc:Fallback>
                <p:oleObj name="Rovnice" r:id="rId3" imgW="685800" imgH="812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47" y="2356990"/>
                        <a:ext cx="1109609" cy="13099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</a:t>
            </a:r>
            <a:r>
              <a:rPr lang="cs-CZ" dirty="0" smtClean="0"/>
              <a:t>testování: kritická hodnota, výsledek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Kritická hodnota je F</a:t>
                </a:r>
                <a:r>
                  <a:rPr lang="cs-CZ" baseline="-25000" dirty="0">
                    <a:solidFill>
                      <a:schemeClr val="tx1"/>
                    </a:solidFill>
                  </a:rPr>
                  <a:t>k-1,n-k</a:t>
                </a:r>
                <a:r>
                  <a:rPr lang="cs-CZ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) </a:t>
                </a:r>
                <a:r>
                  <a:rPr lang="cs-CZ" dirty="0">
                    <a:solidFill>
                      <a:schemeClr val="tx1"/>
                    </a:solidFill>
                  </a:rPr>
                  <a:t>,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kde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  </a:t>
                </a:r>
                <a:r>
                  <a:rPr lang="cs-CZ" dirty="0">
                    <a:solidFill>
                      <a:schemeClr val="tx1"/>
                    </a:solidFill>
                  </a:rPr>
                  <a:t>je zvolená hladina významnosti. 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Kritický </a:t>
                </a:r>
                <a:r>
                  <a:rPr lang="cs-CZ" dirty="0">
                    <a:solidFill>
                      <a:schemeClr val="tx1"/>
                    </a:solidFill>
                  </a:rPr>
                  <a:t>obor je dán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intervalem</a:t>
                </a: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Kritická </a:t>
                </a:r>
                <a:r>
                  <a:rPr lang="cs-CZ" dirty="0">
                    <a:solidFill>
                      <a:schemeClr val="tx1"/>
                    </a:solidFill>
                  </a:rPr>
                  <a:t>hodnota testu pomocí funkce K = FINV() nebo v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tabulkách.</a:t>
                </a:r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  <a:blipFill>
                <a:blip r:embed="rId3"/>
                <a:stretch>
                  <a:fillRect l="-889" t="-1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38317"/>
              </p:ext>
            </p:extLst>
          </p:nvPr>
        </p:nvGraphicFramePr>
        <p:xfrm>
          <a:off x="2910736" y="3232704"/>
          <a:ext cx="25384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Rovnice" r:id="rId4" imgW="1485900" imgH="228600" progId="">
                  <p:embed/>
                </p:oleObj>
              </mc:Choice>
              <mc:Fallback>
                <p:oleObj name="Rovnice" r:id="rId4" imgW="148590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736" y="3232704"/>
                        <a:ext cx="2538412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pomocí statistických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ANOVA tabulka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93111"/>
              </p:ext>
            </p:extLst>
          </p:nvPr>
        </p:nvGraphicFramePr>
        <p:xfrm>
          <a:off x="1253447" y="2167846"/>
          <a:ext cx="6669448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Zdroj </a:t>
                      </a:r>
                      <a:r>
                        <a:rPr lang="cs-CZ" sz="1600" dirty="0" smtClean="0">
                          <a:effectLst/>
                        </a:rPr>
                        <a:t>proměnlivosti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Součty čtverců odchylek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Počty stupňů volnosti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Průměrné čtverce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 F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4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Faktor 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(meziskupinová variabilita)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 – 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r>
                        <a:rPr lang="cs-CZ" sz="1600" baseline="-2500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/(k – 1)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F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4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Reziduální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(vnitroskupinová variabilita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yv</a:t>
                      </a:r>
                      <a:r>
                        <a:rPr lang="cs-CZ" sz="1600" dirty="0">
                          <a:effectLst/>
                        </a:rPr>
                        <a:t> / (n – k)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0049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Na otázku „Jak silná je vazba mezi nezávislou nominální proměnnou </a:t>
            </a: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proměnnou </a:t>
            </a:r>
            <a:r>
              <a:rPr lang="cs-CZ" dirty="0" smtClean="0">
                <a:solidFill>
                  <a:schemeClr val="tx1"/>
                </a:solidFill>
              </a:rPr>
              <a:t>číselnou?“, </a:t>
            </a:r>
            <a:r>
              <a:rPr lang="cs-CZ" dirty="0">
                <a:solidFill>
                  <a:schemeClr val="tx1"/>
                </a:solidFill>
              </a:rPr>
              <a:t>odpovídá hodnota </a:t>
            </a:r>
            <a:r>
              <a:rPr lang="cs-CZ" i="1" dirty="0">
                <a:solidFill>
                  <a:schemeClr val="tx1"/>
                </a:solidFill>
              </a:rPr>
              <a:t>korelačního poměru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382672"/>
              </p:ext>
            </p:extLst>
          </p:nvPr>
        </p:nvGraphicFramePr>
        <p:xfrm>
          <a:off x="4163480" y="3220215"/>
          <a:ext cx="1271427" cy="924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Rovnice" r:id="rId3" imgW="736280" imgH="533169" progId="">
                  <p:embed/>
                </p:oleObj>
              </mc:Choice>
              <mc:Fallback>
                <p:oleObj name="Rovnice" r:id="rId3" imgW="736280" imgH="533169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480" y="3220215"/>
                        <a:ext cx="1271427" cy="924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4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 determinace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18354"/>
            <a:ext cx="8915400" cy="5139646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</a:rPr>
              <a:t>Pokud hodnotu korelačního poměru umocníme, dostáváme poměr determinace </a:t>
            </a:r>
            <a:r>
              <a:rPr lang="cs-CZ" sz="2200" i="1" dirty="0" smtClean="0">
                <a:solidFill>
                  <a:schemeClr val="tx1"/>
                </a:solidFill>
              </a:rPr>
              <a:t>P</a:t>
            </a:r>
            <a:r>
              <a:rPr lang="cs-CZ" sz="2200" baseline="30000" dirty="0" smtClean="0">
                <a:solidFill>
                  <a:schemeClr val="tx1"/>
                </a:solidFill>
              </a:rPr>
              <a:t>2</a:t>
            </a:r>
            <a:r>
              <a:rPr lang="cs-CZ" sz="2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Hodnoty </a:t>
            </a:r>
            <a:r>
              <a:rPr lang="cs-CZ" sz="2200" dirty="0">
                <a:solidFill>
                  <a:schemeClr val="tx1"/>
                </a:solidFill>
              </a:rPr>
              <a:t>determinačního poměru blízké 1 svědčí o </a:t>
            </a:r>
            <a:r>
              <a:rPr lang="cs-CZ" sz="2200" i="1" dirty="0">
                <a:solidFill>
                  <a:schemeClr val="tx1"/>
                </a:solidFill>
              </a:rPr>
              <a:t>vysoké závislosti </a:t>
            </a:r>
            <a:r>
              <a:rPr lang="cs-CZ" sz="2200" i="1" dirty="0" smtClean="0">
                <a:solidFill>
                  <a:schemeClr val="tx1"/>
                </a:solidFill>
              </a:rPr>
              <a:t>mezi proměnnými.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Poměr </a:t>
            </a:r>
            <a:r>
              <a:rPr lang="cs-CZ" sz="2200" dirty="0">
                <a:solidFill>
                  <a:schemeClr val="tx1"/>
                </a:solidFill>
              </a:rPr>
              <a:t>determinace nabývá hodnot z intervalu [0,1]. Čím těsnější je závislost </a:t>
            </a:r>
            <a:r>
              <a:rPr lang="cs-CZ" sz="2200" i="1" dirty="0">
                <a:solidFill>
                  <a:schemeClr val="tx1"/>
                </a:solidFill>
              </a:rPr>
              <a:t>Y </a:t>
            </a:r>
            <a:r>
              <a:rPr lang="cs-CZ" sz="2200" dirty="0">
                <a:solidFill>
                  <a:schemeClr val="tx1"/>
                </a:solidFill>
              </a:rPr>
              <a:t>na </a:t>
            </a:r>
            <a:r>
              <a:rPr lang="cs-CZ" sz="2200" i="1" dirty="0">
                <a:solidFill>
                  <a:schemeClr val="tx1"/>
                </a:solidFill>
              </a:rPr>
              <a:t>X</a:t>
            </a:r>
            <a:r>
              <a:rPr lang="cs-CZ" sz="2200" dirty="0">
                <a:solidFill>
                  <a:schemeClr val="tx1"/>
                </a:solidFill>
              </a:rPr>
              <a:t>, tím více se hodnota poměru determinace blíží k jedné, tím více se také </a:t>
            </a:r>
            <a:r>
              <a:rPr lang="cs-CZ" sz="2200" dirty="0" err="1">
                <a:solidFill>
                  <a:schemeClr val="tx1"/>
                </a:solidFill>
              </a:rPr>
              <a:t>meziskupinový</a:t>
            </a:r>
            <a:r>
              <a:rPr lang="cs-CZ" sz="2200" dirty="0">
                <a:solidFill>
                  <a:schemeClr val="tx1"/>
                </a:solidFill>
              </a:rPr>
              <a:t> součet čtverců blíží k celkovému součtu čtverců, přičemž vnitroskupinový součet čtverců se blíží k nule. Naopak, čím více se poměr determinace blíží k 0, tím menší část z celkového součtu čtverců připadá na </a:t>
            </a:r>
            <a:r>
              <a:rPr lang="cs-CZ" sz="2200" dirty="0" err="1">
                <a:solidFill>
                  <a:schemeClr val="tx1"/>
                </a:solidFill>
              </a:rPr>
              <a:t>meziskupinový</a:t>
            </a:r>
            <a:r>
              <a:rPr lang="cs-CZ" sz="2200" dirty="0">
                <a:solidFill>
                  <a:schemeClr val="tx1"/>
                </a:solidFill>
              </a:rPr>
              <a:t> součet čtverců, a tím menší je závislost znaku </a:t>
            </a:r>
            <a:r>
              <a:rPr lang="cs-CZ" sz="2200" i="1" dirty="0">
                <a:solidFill>
                  <a:schemeClr val="tx1"/>
                </a:solidFill>
              </a:rPr>
              <a:t>Y </a:t>
            </a:r>
            <a:r>
              <a:rPr lang="cs-CZ" sz="2200" dirty="0">
                <a:solidFill>
                  <a:schemeClr val="tx1"/>
                </a:solidFill>
              </a:rPr>
              <a:t>na </a:t>
            </a:r>
            <a:r>
              <a:rPr lang="cs-CZ" sz="2200" i="1" dirty="0">
                <a:solidFill>
                  <a:schemeClr val="tx1"/>
                </a:solidFill>
              </a:rPr>
              <a:t>X</a:t>
            </a:r>
            <a:r>
              <a:rPr lang="cs-CZ" sz="22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rozptylu (ANOVA)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85526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Často používaná metoda </a:t>
            </a:r>
            <a:r>
              <a:rPr lang="cs-CZ" dirty="0">
                <a:solidFill>
                  <a:schemeClr val="tx1"/>
                </a:solidFill>
              </a:rPr>
              <a:t>v marketingovém výzkumu i jiných oblastech datové analýzy.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Metoda </a:t>
            </a:r>
            <a:r>
              <a:rPr lang="cs-CZ" dirty="0">
                <a:solidFill>
                  <a:schemeClr val="tx1"/>
                </a:solidFill>
              </a:rPr>
              <a:t>umožňuje posoudit vliv různých úrovní/kategorií nějakého kvalitativního nebo kvantitativního znaku na kvantitativní veličinu.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ANOVA testuje, zda existují rozdíly v populačních průměrech kvantitativního znaku, které náleží různým úrovním znaku kvalitativního.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Například </a:t>
            </a:r>
            <a:r>
              <a:rPr lang="cs-CZ" dirty="0">
                <a:solidFill>
                  <a:schemeClr val="tx1"/>
                </a:solidFill>
              </a:rPr>
              <a:t>dovoluje hodnotit účinky různých reklamních kampaní na velikost tržeb z prodeje konkrétního produktu. Různé reklamní kampaně v tomto případě reprezentují různé kategorie sledovaného kvalitativního znaku (znak = reklamní kampaň). Velikost tržeb je pak zmíněný kvantitativní znak. </a:t>
            </a:r>
          </a:p>
        </p:txBody>
      </p:sp>
    </p:spTree>
    <p:extLst>
      <p:ext uri="{BB962C8B-B14F-4D97-AF65-F5344CB8AC3E}">
        <p14:creationId xmlns:p14="http://schemas.microsoft.com/office/powerpoint/2010/main" val="32850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004925"/>
              </p:ext>
            </p:extLst>
          </p:nvPr>
        </p:nvGraphicFramePr>
        <p:xfrm>
          <a:off x="495300" y="3137484"/>
          <a:ext cx="89154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764">
                <a:tc>
                  <a:txBody>
                    <a:bodyPr/>
                    <a:lstStyle/>
                    <a:p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01189" y="1907177"/>
            <a:ext cx="84850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Následující tabulka udává počet zákazníků, kteří navštívili 3 pobočky</a:t>
            </a:r>
          </a:p>
          <a:p>
            <a:r>
              <a:rPr lang="cs-CZ" dirty="0"/>
              <a:t>t</a:t>
            </a:r>
            <a:r>
              <a:rPr lang="cs-CZ" dirty="0" smtClean="0"/>
              <a:t>elefonního operátora během 5 pracovních dní. Našim úkolem je otestovat</a:t>
            </a:r>
          </a:p>
          <a:p>
            <a:r>
              <a:rPr lang="cs-CZ" dirty="0" smtClean="0"/>
              <a:t>nulovou hypotézu, že průměrný počet zákazníků byl ve všech pobočkách stejný.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1717" y="5599612"/>
            <a:ext cx="8202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Tuto úlohu si vyřešíme „ručně“ i s pomocí Excelu. Určíme i korelační poměr a </a:t>
            </a:r>
          </a:p>
          <a:p>
            <a:r>
              <a:rPr lang="cs-CZ" dirty="0" smtClean="0"/>
              <a:t>Poměr determinace.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870831"/>
              </p:ext>
            </p:extLst>
          </p:nvPr>
        </p:nvGraphicFramePr>
        <p:xfrm>
          <a:off x="1010192" y="1524000"/>
          <a:ext cx="8273143" cy="6952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7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46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Anova</a:t>
                      </a:r>
                      <a:r>
                        <a:rPr lang="cs-CZ" sz="1600" u="none" strike="noStrike" dirty="0">
                          <a:effectLst/>
                        </a:rPr>
                        <a:t>: jeden faktor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Faktor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6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Výběr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Počet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Součet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Průměr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Rozptyl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Anova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jeden faktor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Faktor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6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Výběr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Rozptyl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H3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Zdroj variability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Hodnota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krit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846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Mezi výběry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0,054310001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3,885293835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017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Všechny výběry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1,333333333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6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Následující tabulka reprezentuje údaje získané nezávislými náhodnými výběry. Sledovaným faktorem je v tomto případě oktanové číslo pohonné směsi užívané v automobilech (90, 91, 95, 98). Máme tedy čtyři úrovně faktoru. Pro každou tuto úroveň byly náhodným výběrem </a:t>
            </a:r>
            <a:r>
              <a:rPr lang="cs-CZ" sz="1800" dirty="0" smtClean="0">
                <a:solidFill>
                  <a:schemeClr val="tx1"/>
                </a:solidFill>
              </a:rPr>
              <a:t>čtyř </a:t>
            </a:r>
            <a:r>
              <a:rPr lang="cs-CZ" sz="1800" dirty="0">
                <a:solidFill>
                  <a:schemeClr val="tx1"/>
                </a:solidFill>
              </a:rPr>
              <a:t>řidičů zjištěny spotřeby </a:t>
            </a:r>
            <a:r>
              <a:rPr lang="cs-CZ" sz="1800" dirty="0" smtClean="0">
                <a:solidFill>
                  <a:schemeClr val="tx1"/>
                </a:solidFill>
              </a:rPr>
              <a:t>automobilů. Zajímá </a:t>
            </a:r>
            <a:r>
              <a:rPr lang="cs-CZ" sz="1800" dirty="0">
                <a:solidFill>
                  <a:schemeClr val="tx1"/>
                </a:solidFill>
              </a:rPr>
              <a:t>nás otázka, zda oktanové číslo ovlivňuje (statisticky významně) úroveň spotřeby. </a:t>
            </a:r>
            <a:endParaRPr lang="cs-CZ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95601"/>
              </p:ext>
            </p:extLst>
          </p:nvPr>
        </p:nvGraphicFramePr>
        <p:xfrm>
          <a:off x="2943499" y="3517036"/>
          <a:ext cx="4441369" cy="2291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469">
                  <a:extLst>
                    <a:ext uri="{9D8B030D-6E8A-4147-A177-3AD203B41FA5}">
                      <a16:colId xmlns:a16="http://schemas.microsoft.com/office/drawing/2014/main" val="1599516979"/>
                    </a:ext>
                  </a:extLst>
                </a:gridCol>
                <a:gridCol w="845975">
                  <a:extLst>
                    <a:ext uri="{9D8B030D-6E8A-4147-A177-3AD203B41FA5}">
                      <a16:colId xmlns:a16="http://schemas.microsoft.com/office/drawing/2014/main" val="1130445670"/>
                    </a:ext>
                  </a:extLst>
                </a:gridCol>
                <a:gridCol w="845975">
                  <a:extLst>
                    <a:ext uri="{9D8B030D-6E8A-4147-A177-3AD203B41FA5}">
                      <a16:colId xmlns:a16="http://schemas.microsoft.com/office/drawing/2014/main" val="219234601"/>
                    </a:ext>
                  </a:extLst>
                </a:gridCol>
                <a:gridCol w="845975">
                  <a:extLst>
                    <a:ext uri="{9D8B030D-6E8A-4147-A177-3AD203B41FA5}">
                      <a16:colId xmlns:a16="http://schemas.microsoft.com/office/drawing/2014/main" val="1447098486"/>
                    </a:ext>
                  </a:extLst>
                </a:gridCol>
                <a:gridCol w="845975">
                  <a:extLst>
                    <a:ext uri="{9D8B030D-6E8A-4147-A177-3AD203B41FA5}">
                      <a16:colId xmlns:a16="http://schemas.microsoft.com/office/drawing/2014/main" val="4083280013"/>
                    </a:ext>
                  </a:extLst>
                </a:gridCol>
              </a:tblGrid>
              <a:tr h="3819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Faktor (oktanové číslo)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15080"/>
                  </a:ext>
                </a:extLst>
              </a:tr>
              <a:tr h="38193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Spotřeba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90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91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95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98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6116056"/>
                  </a:ext>
                </a:extLst>
              </a:tr>
              <a:tr h="3819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0492458"/>
                  </a:ext>
                </a:extLst>
              </a:tr>
              <a:tr h="3819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7610878"/>
                  </a:ext>
                </a:extLst>
              </a:tr>
              <a:tr h="3819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5292343"/>
                  </a:ext>
                </a:extLst>
              </a:tr>
              <a:tr h="3819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542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005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1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ANOVY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Nejdůležitější aplikací ANOVY je test rovnosti tří a více výběrových průměrů.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Máme-li dva (výběrové) soubory, testujeme rovnost jejich středních hodnot pomocí Studentova t-testu.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Máme-li však tři a více souborů, musíme použít ANOVU.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4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idea ANOVY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87584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Matematicky spočívá základní myšlenka analýzy rozptylu v rozkladu celkového rozptylu kvantitativního znaku na dílčí rozptyly příslušející jednotlivým vlivům, které tuto variabilitu způsobují.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Kromě </a:t>
            </a:r>
            <a:r>
              <a:rPr lang="cs-CZ" dirty="0">
                <a:solidFill>
                  <a:schemeClr val="tx1"/>
                </a:solidFill>
              </a:rPr>
              <a:t>dílčích rozptylů je složkou celkového rozptylu také reziduální rozptyl, způsobený nepostiženými vlivy. </a:t>
            </a:r>
          </a:p>
        </p:txBody>
      </p:sp>
    </p:spTree>
    <p:extLst>
      <p:ext uri="{BB962C8B-B14F-4D97-AF65-F5344CB8AC3E}">
        <p14:creationId xmlns:p14="http://schemas.microsoft.com/office/powerpoint/2010/main" val="26878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ANOVY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Podle počtu analyzovaných faktorů rozlišujeme </a:t>
            </a:r>
            <a:r>
              <a:rPr lang="cs-CZ" dirty="0" err="1" smtClean="0">
                <a:solidFill>
                  <a:schemeClr val="tx1"/>
                </a:solidFill>
              </a:rPr>
              <a:t>jednofaktorovou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dvoufaktorovou</a:t>
            </a:r>
            <a:r>
              <a:rPr lang="cs-CZ" dirty="0" smtClean="0">
                <a:solidFill>
                  <a:schemeClr val="tx1"/>
                </a:solidFill>
              </a:rPr>
              <a:t> a </a:t>
            </a:r>
            <a:r>
              <a:rPr lang="cs-CZ" dirty="0" err="1" smtClean="0">
                <a:solidFill>
                  <a:schemeClr val="tx1"/>
                </a:solidFill>
              </a:rPr>
              <a:t>vícefaktorovou</a:t>
            </a:r>
            <a:r>
              <a:rPr lang="cs-CZ" dirty="0" smtClean="0">
                <a:solidFill>
                  <a:schemeClr val="tx1"/>
                </a:solidFill>
              </a:rPr>
              <a:t> analýzu rozptylu.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Hovoříme také o jednoduchém a dvojném třídění, případně o tříděních vyšší úrovně (trojném, čtverném a podobně).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0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04503"/>
            <a:ext cx="8915400" cy="1600200"/>
          </a:xfrm>
        </p:spPr>
        <p:txBody>
          <a:bodyPr/>
          <a:lstStyle/>
          <a:p>
            <a:r>
              <a:rPr lang="cs-CZ" b="1" dirty="0"/>
              <a:t>JEDNOFAKTOROVÁ ANOVA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Často se vyskytuje situace, kdy máme </a:t>
                </a:r>
                <a:r>
                  <a:rPr lang="cs-CZ" i="1" dirty="0">
                    <a:solidFill>
                      <a:schemeClr val="tx1"/>
                    </a:solidFill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</a:rPr>
                  <a:t> nezávislých náhodných výběrů, které obecně nepocházejí z jednoho základního souboru. 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Tyto </a:t>
                </a:r>
                <a:r>
                  <a:rPr lang="cs-CZ" dirty="0">
                    <a:solidFill>
                      <a:schemeClr val="tx1"/>
                    </a:solidFill>
                  </a:rPr>
                  <a:t>výběry jsou rozsahu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</a:rPr>
                  <a:t>což jsou obecně různá přirozená čísla. Číslo </a:t>
                </a:r>
                <a:r>
                  <a:rPr lang="cs-CZ" i="1" dirty="0">
                    <a:solidFill>
                      <a:schemeClr val="tx1"/>
                    </a:solidFill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</a:rPr>
                  <a:t> může být 2, 3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,...</a:t>
                </a: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V </a:t>
                </a:r>
                <a:r>
                  <a:rPr lang="cs-CZ" dirty="0">
                    <a:solidFill>
                      <a:schemeClr val="tx1"/>
                    </a:solidFill>
                  </a:rPr>
                  <a:t>každém z těchto náhodných výběrů je znám výběrový průměr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</a:rPr>
                  <a:t>a také výběrový rozptyl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. </a:t>
                </a:r>
                <a:r>
                  <a:rPr lang="cs-CZ" dirty="0">
                    <a:solidFill>
                      <a:schemeClr val="tx1"/>
                    </a:solidFill>
                  </a:rPr>
                  <a:t>Index i = 1,2,..., k vyjadřuje, o který 1 2 , ,...,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k </a:t>
                </a:r>
                <a:r>
                  <a:rPr lang="cs-CZ" dirty="0">
                    <a:solidFill>
                      <a:schemeClr val="tx1"/>
                    </a:solidFill>
                  </a:rPr>
                  <a:t>výběr jde.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  <a:blipFill>
                <a:blip r:embed="rId2"/>
                <a:stretch>
                  <a:fillRect l="-889" t="-1077" r="-16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9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podle statistického znaku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Základní </a:t>
                </a:r>
                <a:r>
                  <a:rPr lang="cs-CZ" dirty="0">
                    <a:solidFill>
                      <a:schemeClr val="tx1"/>
                    </a:solidFill>
                  </a:rPr>
                  <a:t>soubor rozdělíme podle určitého třídícího statistického znaku </a:t>
                </a:r>
                <a:r>
                  <a:rPr lang="cs-CZ" i="1" dirty="0">
                    <a:solidFill>
                      <a:schemeClr val="tx1"/>
                    </a:solidFill>
                  </a:rPr>
                  <a:t>X </a:t>
                </a:r>
                <a:r>
                  <a:rPr lang="cs-CZ" dirty="0">
                    <a:solidFill>
                      <a:schemeClr val="tx1"/>
                    </a:solidFill>
                  </a:rPr>
                  <a:t>do k skupin a z každé z těchto k populací vybíráme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samostatně </a:t>
                </a:r>
                <a:r>
                  <a:rPr lang="cs-CZ" dirty="0">
                    <a:solidFill>
                      <a:schemeClr val="tx1"/>
                    </a:solidFill>
                  </a:rPr>
                  <a:t>prvků. 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Znak </a:t>
                </a:r>
                <a:r>
                  <a:rPr lang="cs-CZ" i="1" dirty="0">
                    <a:solidFill>
                      <a:schemeClr val="tx1"/>
                    </a:solidFill>
                  </a:rPr>
                  <a:t>X </a:t>
                </a:r>
                <a:r>
                  <a:rPr lang="cs-CZ" dirty="0">
                    <a:solidFill>
                      <a:schemeClr val="tx1"/>
                    </a:solidFill>
                  </a:rPr>
                  <a:t>se pak označuje jako </a:t>
                </a:r>
                <a:r>
                  <a:rPr lang="cs-CZ" b="1" dirty="0">
                    <a:solidFill>
                      <a:schemeClr val="tx1"/>
                    </a:solidFill>
                  </a:rPr>
                  <a:t>faktor</a:t>
                </a:r>
                <a:r>
                  <a:rPr lang="cs-CZ" dirty="0">
                    <a:solidFill>
                      <a:schemeClr val="tx1"/>
                    </a:solidFill>
                  </a:rPr>
                  <a:t>, jehož úrovně, respektive kategorie jsou předem stanoveny a hovoří se proto často o </a:t>
                </a:r>
                <a:r>
                  <a:rPr lang="cs-CZ" b="1" dirty="0">
                    <a:solidFill>
                      <a:schemeClr val="tx1"/>
                    </a:solidFill>
                  </a:rPr>
                  <a:t>faktoru kontrolovaném</a:t>
                </a:r>
                <a:r>
                  <a:rPr lang="cs-CZ" dirty="0">
                    <a:solidFill>
                      <a:schemeClr val="tx1"/>
                    </a:solidFill>
                  </a:rPr>
                  <a:t>, nebo </a:t>
                </a:r>
                <a:r>
                  <a:rPr lang="cs-CZ" b="1" dirty="0">
                    <a:solidFill>
                      <a:schemeClr val="tx1"/>
                    </a:solidFill>
                  </a:rPr>
                  <a:t>faktoru pozorovaném</a:t>
                </a:r>
                <a:r>
                  <a:rPr lang="cs-CZ" dirty="0">
                    <a:solidFill>
                      <a:schemeClr val="tx1"/>
                    </a:solidFill>
                  </a:rPr>
                  <a:t>, např. věková skupina, druh výrobku, typ reklamy, typ služby apod. 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>
                    <a:solidFill>
                      <a:schemeClr val="tx1"/>
                    </a:solidFill>
                  </a:rPr>
                  <a:t>Faktor </a:t>
                </a:r>
                <a:r>
                  <a:rPr lang="cs-CZ" i="1" dirty="0">
                    <a:solidFill>
                      <a:schemeClr val="tx1"/>
                    </a:solidFill>
                  </a:rPr>
                  <a:t>X </a:t>
                </a:r>
                <a:r>
                  <a:rPr lang="cs-CZ" dirty="0">
                    <a:solidFill>
                      <a:schemeClr val="tx1"/>
                    </a:solidFill>
                  </a:rPr>
                  <a:t>má </a:t>
                </a:r>
                <a:r>
                  <a:rPr lang="cs-CZ" i="1" dirty="0">
                    <a:solidFill>
                      <a:schemeClr val="tx1"/>
                    </a:solidFill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</a:rPr>
                  <a:t> úrovní (kategorií) a potenciálně ovlivňuje statistický znak </a:t>
                </a:r>
                <a:r>
                  <a:rPr lang="cs-CZ" i="1" dirty="0">
                    <a:solidFill>
                      <a:schemeClr val="tx1"/>
                    </a:solidFill>
                  </a:rPr>
                  <a:t>Y</a:t>
                </a:r>
                <a:r>
                  <a:rPr lang="cs-CZ" dirty="0">
                    <a:solidFill>
                      <a:schemeClr val="tx1"/>
                    </a:solidFill>
                  </a:rPr>
                  <a:t>, jenž má </a:t>
                </a:r>
                <a:r>
                  <a:rPr lang="cs-CZ" b="1" dirty="0">
                    <a:solidFill>
                      <a:schemeClr val="tx1"/>
                    </a:solidFill>
                  </a:rPr>
                  <a:t>kvantitativní</a:t>
                </a:r>
                <a:r>
                  <a:rPr lang="cs-CZ" dirty="0">
                    <a:solidFill>
                      <a:schemeClr val="tx1"/>
                    </a:solidFill>
                  </a:rPr>
                  <a:t>, tedy číselnou povahu.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 t="-1078" r="-2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9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výpočtu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517046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Metoda analýzy rozptylu ANOVA spočívá v tom, že se celková variabilita měřená součtem čtverců odchylek zjištěných hodnot od celkového průměru rozdělí na variabilitu uvnitř jednotlivých výběrů a na variabilitu mezi jednotlivými výběry.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Analýza rozptylu je statistickým </a:t>
            </a:r>
            <a:r>
              <a:rPr lang="cs-CZ" b="1" dirty="0" smtClean="0">
                <a:solidFill>
                  <a:schemeClr val="tx1"/>
                </a:solidFill>
              </a:rPr>
              <a:t>testem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ANOVA </a:t>
            </a:r>
            <a:r>
              <a:rPr lang="cs-CZ" dirty="0">
                <a:solidFill>
                  <a:schemeClr val="tx1"/>
                </a:solidFill>
              </a:rPr>
              <a:t>má stejně jako i jiné statistické testy předpoklady svého použití. V případě ANOVA se předpokládá, že každý z k náhodných výběrů, s nimiž pracujeme, pochází z populace řídící se normálním rozdělením, že tato normální rozdělení mají stejný rozptyl a výběry jsou nezávislé. </a:t>
            </a:r>
          </a:p>
        </p:txBody>
      </p:sp>
    </p:spTree>
    <p:extLst>
      <p:ext uri="{BB962C8B-B14F-4D97-AF65-F5344CB8AC3E}">
        <p14:creationId xmlns:p14="http://schemas.microsoft.com/office/powerpoint/2010/main" val="15181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70" y="1881051"/>
            <a:ext cx="8163059" cy="4245112"/>
          </a:xfrm>
        </p:spPr>
      </p:pic>
    </p:spTree>
    <p:extLst>
      <p:ext uri="{BB962C8B-B14F-4D97-AF65-F5344CB8AC3E}">
        <p14:creationId xmlns:p14="http://schemas.microsoft.com/office/powerpoint/2010/main" val="3091048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154</TotalTime>
  <Words>993</Words>
  <Application>Microsoft Office PowerPoint</Application>
  <PresentationFormat>A4 (210 × 297 mm)</PresentationFormat>
  <Paragraphs>212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Exekutivní</vt:lpstr>
      <vt:lpstr>Rovnice</vt:lpstr>
      <vt:lpstr>ANALÝZA ROZPTYLU </vt:lpstr>
      <vt:lpstr>Analýza rozptylu (ANOVA)</vt:lpstr>
      <vt:lpstr>Aplikace ANOVY</vt:lpstr>
      <vt:lpstr>Základní idea ANOVY</vt:lpstr>
      <vt:lpstr>Rozdělení ANOVY</vt:lpstr>
      <vt:lpstr>JEDNOFAKTOROVÁ ANOVA </vt:lpstr>
      <vt:lpstr>Rozdělení podle statistického znaku</vt:lpstr>
      <vt:lpstr>Princip výpočtu</vt:lpstr>
      <vt:lpstr>ANOVA</vt:lpstr>
      <vt:lpstr>ANOVA</vt:lpstr>
      <vt:lpstr>Postup testování: nulová hypotéza</vt:lpstr>
      <vt:lpstr>Postup testování: testové kritérium</vt:lpstr>
      <vt:lpstr>Postup testování: testové kritérium</vt:lpstr>
      <vt:lpstr>Postup testování: testové kritérium</vt:lpstr>
      <vt:lpstr>Postup testování: testové kritérium</vt:lpstr>
      <vt:lpstr>Postup testování: kritická hodnota, výsledek</vt:lpstr>
      <vt:lpstr>Výpočet pomocí statistických programů</vt:lpstr>
      <vt:lpstr>Korelační poměr</vt:lpstr>
      <vt:lpstr>Poměr determinace</vt:lpstr>
      <vt:lpstr>Příklad 1</vt:lpstr>
      <vt:lpstr>Řešení</vt:lpstr>
      <vt:lpstr>Příklad 2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</dc:title>
  <dc:creator>student</dc:creator>
  <cp:lastModifiedBy>Jirka</cp:lastModifiedBy>
  <cp:revision>24</cp:revision>
  <dcterms:created xsi:type="dcterms:W3CDTF">2015-10-29T09:47:51Z</dcterms:created>
  <dcterms:modified xsi:type="dcterms:W3CDTF">2021-10-28T08:35:41Z</dcterms:modified>
</cp:coreProperties>
</file>