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59" r:id="rId4"/>
    <p:sldId id="261" r:id="rId5"/>
    <p:sldId id="262" r:id="rId6"/>
    <p:sldId id="284" r:id="rId7"/>
    <p:sldId id="285" r:id="rId8"/>
    <p:sldId id="263" r:id="rId9"/>
    <p:sldId id="287" r:id="rId10"/>
    <p:sldId id="290" r:id="rId11"/>
    <p:sldId id="265" r:id="rId12"/>
    <p:sldId id="270" r:id="rId13"/>
    <p:sldId id="266" r:id="rId14"/>
    <p:sldId id="291" r:id="rId15"/>
    <p:sldId id="292" r:id="rId16"/>
    <p:sldId id="293" r:id="rId17"/>
    <p:sldId id="294" r:id="rId1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787"/>
    <p:restoredTop sz="96327"/>
  </p:normalViewPr>
  <p:slideViewPr>
    <p:cSldViewPr snapToGrid="0" snapToObjects="1">
      <p:cViewPr varScale="1">
        <p:scale>
          <a:sx n="128" d="100"/>
          <a:sy n="128" d="100"/>
        </p:scale>
        <p:origin x="72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omáš Gongol" userId="6004f809-8ea5-41b2-b378-ad4f0af6f059" providerId="ADAL" clId="{6A254293-F7B7-0549-BFE0-8E731657EC6E}"/>
    <pc:docChg chg="modShowInfo">
      <pc:chgData name="Tomáš Gongol" userId="6004f809-8ea5-41b2-b378-ad4f0af6f059" providerId="ADAL" clId="{6A254293-F7B7-0549-BFE0-8E731657EC6E}" dt="2020-11-13T12:58:21.172" v="0" actId="2744"/>
      <pc:docMkLst>
        <pc:docMk/>
      </pc:docMkLst>
    </pc:docChg>
  </pc:docChgLst>
  <pc:docChgLst>
    <pc:chgData name="Tomáš Gongol" userId="c1965aaece8197df" providerId="LiveId" clId="{A5E94BC4-4D73-0C45-89B7-940653CF7A1B}"/>
    <pc:docChg chg="undo custSel addSld delSld modSld">
      <pc:chgData name="Tomáš Gongol" userId="c1965aaece8197df" providerId="LiveId" clId="{A5E94BC4-4D73-0C45-89B7-940653CF7A1B}" dt="2018-10-18T07:42:15.724" v="611" actId="115"/>
      <pc:docMkLst>
        <pc:docMk/>
      </pc:docMkLst>
      <pc:sldChg chg="modSp">
        <pc:chgData name="Tomáš Gongol" userId="c1965aaece8197df" providerId="LiveId" clId="{A5E94BC4-4D73-0C45-89B7-940653CF7A1B}" dt="2018-10-18T07:42:15.724" v="611" actId="115"/>
        <pc:sldMkLst>
          <pc:docMk/>
          <pc:sldMk cId="190690376" sldId="258"/>
        </pc:sldMkLst>
        <pc:spChg chg="mod">
          <ac:chgData name="Tomáš Gongol" userId="c1965aaece8197df" providerId="LiveId" clId="{A5E94BC4-4D73-0C45-89B7-940653CF7A1B}" dt="2018-10-18T07:42:15.724" v="611" actId="115"/>
          <ac:spMkLst>
            <pc:docMk/>
            <pc:sldMk cId="190690376" sldId="258"/>
            <ac:spMk id="15362" creationId="{0C0AC946-3D82-C743-B7B4-91E2CDCB369B}"/>
          </ac:spMkLst>
        </pc:spChg>
      </pc:sldChg>
      <pc:sldChg chg="modSp">
        <pc:chgData name="Tomáš Gongol" userId="c1965aaece8197df" providerId="LiveId" clId="{A5E94BC4-4D73-0C45-89B7-940653CF7A1B}" dt="2018-10-18T07:27:41.540" v="541" actId="403"/>
        <pc:sldMkLst>
          <pc:docMk/>
          <pc:sldMk cId="3480265968" sldId="259"/>
        </pc:sldMkLst>
        <pc:spChg chg="mod">
          <ac:chgData name="Tomáš Gongol" userId="c1965aaece8197df" providerId="LiveId" clId="{A5E94BC4-4D73-0C45-89B7-940653CF7A1B}" dt="2018-10-18T07:27:41.540" v="541" actId="403"/>
          <ac:spMkLst>
            <pc:docMk/>
            <pc:sldMk cId="3480265968" sldId="259"/>
            <ac:spMk id="16386" creationId="{CB190505-E2DC-514B-A628-76E0A4383482}"/>
          </ac:spMkLst>
        </pc:spChg>
      </pc:sldChg>
      <pc:sldChg chg="modSp">
        <pc:chgData name="Tomáš Gongol" userId="c1965aaece8197df" providerId="LiveId" clId="{A5E94BC4-4D73-0C45-89B7-940653CF7A1B}" dt="2018-10-18T07:29:03.514" v="603" actId="20577"/>
        <pc:sldMkLst>
          <pc:docMk/>
          <pc:sldMk cId="2720425389" sldId="291"/>
        </pc:sldMkLst>
        <pc:spChg chg="mod">
          <ac:chgData name="Tomáš Gongol" userId="c1965aaece8197df" providerId="LiveId" clId="{A5E94BC4-4D73-0C45-89B7-940653CF7A1B}" dt="2018-10-18T07:29:03.514" v="603" actId="20577"/>
          <ac:spMkLst>
            <pc:docMk/>
            <pc:sldMk cId="2720425389" sldId="291"/>
            <ac:spMk id="30722" creationId="{046AF622-3FC7-6345-AED3-04153E1CE0E3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3C7E0EB-7CFC-4F4B-B07C-47FFBD3184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DC1D8B3-49E4-5D40-B8B0-521602D611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A3C4CE6-5262-4644-84DD-9EDF98CDA0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71840-1338-374F-8B62-3BE4D0847427}" type="datetimeFigureOut">
              <a:rPr lang="cs-CZ" smtClean="0"/>
              <a:t>13.11.2020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E5A5FEA-1C3C-4E42-ADE5-3148466CA4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229F7C0-5571-4E47-B8D9-FFB3D3F04E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6CE6F-C1A2-304F-84E5-09164DA1DA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29574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23F0672-12D8-AB4B-8FA1-3EBCBBB91C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A160CC9A-863D-FC45-9794-52F711067B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AA20D04-D960-7F4A-9109-3E0262ACE4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71840-1338-374F-8B62-3BE4D0847427}" type="datetimeFigureOut">
              <a:rPr lang="cs-CZ" smtClean="0"/>
              <a:t>13.11.2020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62228E6-6C18-D549-A7D8-7025FEDF24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9CBF77E-F212-A849-9183-6C29F45948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6CE6F-C1A2-304F-84E5-09164DA1DA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065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0318F853-1C62-F048-886F-32DA71512D7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0829212B-9B13-D64D-A0F7-F22CF33271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284239B-338C-6A48-8829-7C980C2221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71840-1338-374F-8B62-3BE4D0847427}" type="datetimeFigureOut">
              <a:rPr lang="cs-CZ" smtClean="0"/>
              <a:t>13.11.2020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89FE861-5CFA-AA42-8C09-8F429EB26A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55DB556-6738-714A-B242-E42F3F4164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6CE6F-C1A2-304F-84E5-09164DA1DA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1300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B017A57-3300-AC45-855E-5647E7A774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C041D40-C49B-684D-8462-188FAAFC4B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F5B28BE-8378-0342-931D-2DE3624E68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71840-1338-374F-8B62-3BE4D0847427}" type="datetimeFigureOut">
              <a:rPr lang="cs-CZ" smtClean="0"/>
              <a:t>13.11.2020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E8FE5DA-2AC2-0E41-83EE-1EC3D8B97E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0237A96-55AA-A245-A87C-D17DE04EC8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6CE6F-C1A2-304F-84E5-09164DA1DA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14783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A84561-B47C-254F-B450-0F06BEA82A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E5746ACD-4A48-4543-8FCE-4B01DC9FC0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D70A04F-7B96-8446-9629-3F09C09FC0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71840-1338-374F-8B62-3BE4D0847427}" type="datetimeFigureOut">
              <a:rPr lang="cs-CZ" smtClean="0"/>
              <a:t>13.11.2020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26F0310-B5C2-0A45-BF7B-530BA17AE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5E59140-1D64-1445-9AD6-B96FEA915F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6CE6F-C1A2-304F-84E5-09164DA1DA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7107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A9081BA-B6F0-E64A-8622-DA696D4170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498B317-F60F-D948-B355-2EE29712DF7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D65DA3C0-9B0E-354D-999C-B193F8027E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8D6EED6-E95A-9545-94CF-88AFAC0A95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71840-1338-374F-8B62-3BE4D0847427}" type="datetimeFigureOut">
              <a:rPr lang="cs-CZ" smtClean="0"/>
              <a:t>13.11.2020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C8654E1-5F1B-5B41-84A8-B2EC74DD78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8B0B80C-6AF2-D543-93E5-384F7BBB7E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6CE6F-C1A2-304F-84E5-09164DA1DA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37609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07065A7-28B3-1941-811C-16F9BD01A8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738EB47A-E462-F444-8752-F8CB2C8917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7C737A48-9CCF-BE45-8677-33444154F9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53D760D0-9534-DE4F-94A9-DBD50786471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C446F36E-FFD9-E344-A248-E45FAD191F3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AE344DA0-BFB5-A640-AE3F-022BD00C1C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71840-1338-374F-8B62-3BE4D0847427}" type="datetimeFigureOut">
              <a:rPr lang="cs-CZ" smtClean="0"/>
              <a:t>13.11.2020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60089720-8DB9-7E47-9620-BF2DE4FD5E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6082EC83-CE40-7041-A8A3-5ED383FC77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6CE6F-C1A2-304F-84E5-09164DA1DA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89512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245FD6-0B92-2642-A6CC-E5FF103E5F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A1A7188D-68AD-4049-9B47-EB26BBA9A4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71840-1338-374F-8B62-3BE4D0847427}" type="datetimeFigureOut">
              <a:rPr lang="cs-CZ" smtClean="0"/>
              <a:t>13.11.2020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EF3C0792-AE94-134B-899A-34057C1E4B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7841062B-6A01-C74D-910E-BE1B32D09C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6CE6F-C1A2-304F-84E5-09164DA1DA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19916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8F303E9E-8869-EA41-A776-DFC07A6617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71840-1338-374F-8B62-3BE4D0847427}" type="datetimeFigureOut">
              <a:rPr lang="cs-CZ" smtClean="0"/>
              <a:t>13.11.2020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A0FD59DC-F039-2646-B938-77CCCAF425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EA009D7-75EF-EE41-AD29-19408270A8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6CE6F-C1A2-304F-84E5-09164DA1DA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60316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4A92BB-0E84-934F-B49D-BEC1F441A4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C9FA54E-E6BD-5A47-9467-B14A79C268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8225C81A-B163-A143-9F91-C4ECCC738B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D993A73-91C3-C44A-9297-8BA3338065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71840-1338-374F-8B62-3BE4D0847427}" type="datetimeFigureOut">
              <a:rPr lang="cs-CZ" smtClean="0"/>
              <a:t>13.11.2020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D3D605A-DEE3-EE45-A340-180B80794F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4770B94-61C9-EA4F-A8AB-F2A286B9AD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6CE6F-C1A2-304F-84E5-09164DA1DA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79434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7D03267-F069-4E4F-B819-9F06637E86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C3FEAB03-F9B8-9841-B258-D833BC0408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2C65CC15-2D0B-A941-A0C1-1FB26998EB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F193199-9C76-EE41-85E2-99403576C0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71840-1338-374F-8B62-3BE4D0847427}" type="datetimeFigureOut">
              <a:rPr lang="cs-CZ" smtClean="0"/>
              <a:t>13.11.2020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E3D151A-6180-E944-A58C-9E0DDDEB25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30E347D-D412-0047-99D9-F31142B015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6CE6F-C1A2-304F-84E5-09164DA1DA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2737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3062C206-16A8-DB42-9C9F-F015E5DF1F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20785927-330A-854C-8F81-D0FE5E99BC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D24C711-C921-9443-9ADA-AD910C65BAF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171840-1338-374F-8B62-3BE4D0847427}" type="datetimeFigureOut">
              <a:rPr lang="cs-CZ" smtClean="0"/>
              <a:t>13.11.2020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DE6CDA4-AC91-324A-861D-DB5C5097F5A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DFFABF7-9066-AF40-B9D9-9E0D06681FC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26CE6F-C1A2-304F-84E5-09164DA1DA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2398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0138FA9-A2A6-4347-A622-D72A209EF2F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Internetové právo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9A9A552-2BAD-CE45-8A48-4C23C237914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Autorské právo na internetu I.</a:t>
            </a:r>
          </a:p>
          <a:p>
            <a:endParaRPr lang="cs-CZ" dirty="0"/>
          </a:p>
          <a:p>
            <a:r>
              <a:rPr lang="cs-CZ" dirty="0"/>
              <a:t>Mgr. Tomáš Gongol, Ph.D.</a:t>
            </a:r>
          </a:p>
        </p:txBody>
      </p:sp>
    </p:spTree>
    <p:extLst>
      <p:ext uri="{BB962C8B-B14F-4D97-AF65-F5344CB8AC3E}">
        <p14:creationId xmlns:p14="http://schemas.microsoft.com/office/powerpoint/2010/main" val="38863041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>
            <a:extLst>
              <a:ext uri="{FF2B5EF4-FFF2-40B4-BE49-F238E27FC236}">
                <a16:creationId xmlns:a16="http://schemas.microsoft.com/office/drawing/2014/main" id="{989ABCF8-F542-3A4D-868E-E93DD0159CC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881188" y="142875"/>
            <a:ext cx="8229600" cy="1371600"/>
          </a:xfrm>
        </p:spPr>
        <p:txBody>
          <a:bodyPr/>
          <a:lstStyle/>
          <a:p>
            <a:pPr eaLnBrk="1" hangingPunct="1"/>
            <a:r>
              <a:rPr lang="cs-CZ" altLang="en-US" b="1"/>
              <a:t>Registrační princip </a:t>
            </a:r>
            <a:br>
              <a:rPr lang="cs-CZ" altLang="en-US" b="1"/>
            </a:br>
            <a:r>
              <a:rPr lang="cs-CZ" altLang="en-US" sz="4000"/>
              <a:t> ©</a:t>
            </a:r>
          </a:p>
        </p:txBody>
      </p:sp>
      <p:sp>
        <p:nvSpPr>
          <p:cNvPr id="26626" name="Rectangle 3">
            <a:extLst>
              <a:ext uri="{FF2B5EF4-FFF2-40B4-BE49-F238E27FC236}">
                <a16:creationId xmlns:a16="http://schemas.microsoft.com/office/drawing/2014/main" id="{2B13D0B0-3212-7A49-8B3F-8F33D1C7EEB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952625" y="1714501"/>
            <a:ext cx="8229600" cy="4714875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cs-CZ" altLang="en-US" sz="2000"/>
              <a:t>Kdysi v USA dílo nezbytné </a:t>
            </a:r>
            <a:r>
              <a:rPr lang="cs-CZ" altLang="en-US" sz="2000" u="sng"/>
              <a:t>zapsat do registru </a:t>
            </a:r>
            <a:r>
              <a:rPr lang="cs-CZ" altLang="en-US" sz="2000"/>
              <a:t>a </a:t>
            </a:r>
            <a:r>
              <a:rPr lang="cs-CZ" altLang="en-US" sz="2000" u="sng"/>
              <a:t>zaplatit poplatek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en-US" sz="1800"/>
              <a:t>právní ochrana vzniká až okamžikem tohoto zápisu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en-US" sz="2000"/>
              <a:t> 				        </a:t>
            </a:r>
            <a:r>
              <a:rPr lang="cs-CZ" altLang="en-US"/>
              <a:t>X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en-US" sz="2000"/>
              <a:t> 	neplatí v evropských právních podmínkách  </a:t>
            </a:r>
          </a:p>
          <a:p>
            <a:pPr lvl="1" eaLnBrk="1" hangingPunct="1">
              <a:lnSpc>
                <a:spcPct val="80000"/>
              </a:lnSpc>
              <a:buFontTx/>
              <a:buChar char="-"/>
            </a:pPr>
            <a:r>
              <a:rPr lang="cs-CZ" altLang="en-US" sz="1800"/>
              <a:t>1988 upustily i USA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endParaRPr lang="cs-CZ" altLang="en-US" sz="2000"/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altLang="en-US" sz="2000"/>
              <a:t>Všeobecná úmluva o autorském právu ze Ženevy 1952 </a:t>
            </a:r>
          </a:p>
          <a:p>
            <a:pPr lvl="1" eaLnBrk="1" hangingPunct="1">
              <a:lnSpc>
                <a:spcPct val="80000"/>
              </a:lnSpc>
              <a:buFontTx/>
              <a:buChar char="-"/>
            </a:pPr>
            <a:r>
              <a:rPr lang="cs-CZ" altLang="en-US" sz="1800"/>
              <a:t>Kompromis - V zemích s registračním principem stačí, aby autoři se zemí s neformální ochranou dávali tzv. </a:t>
            </a:r>
            <a:r>
              <a:rPr lang="cs-CZ" altLang="en-US" sz="1800" i="1" u="sng"/>
              <a:t>copyrightovou výhradu</a:t>
            </a:r>
            <a:r>
              <a:rPr lang="cs-CZ" altLang="en-US" sz="1800"/>
              <a:t>, která se skládá z</a:t>
            </a:r>
          </a:p>
          <a:p>
            <a:pPr lvl="2" eaLnBrk="1" hangingPunct="1">
              <a:lnSpc>
                <a:spcPct val="80000"/>
              </a:lnSpc>
              <a:buFontTx/>
              <a:buChar char="-"/>
            </a:pPr>
            <a:r>
              <a:rPr lang="cs-CZ" altLang="en-US" sz="1600"/>
              <a:t>Copyrightová doložka ©, za ní jméno autora a rok prvního uveřejnění díla</a:t>
            </a:r>
          </a:p>
          <a:p>
            <a:pPr lvl="2" eaLnBrk="1" hangingPunct="1">
              <a:lnSpc>
                <a:spcPct val="80000"/>
              </a:lnSpc>
              <a:buFontTx/>
              <a:buChar char="-"/>
            </a:pPr>
            <a:r>
              <a:rPr lang="cs-CZ" altLang="en-US" sz="1600"/>
              <a:t>Např. © Jan Novák 2009</a:t>
            </a:r>
          </a:p>
          <a:p>
            <a:pPr lvl="2" eaLnBrk="1" hangingPunct="1">
              <a:lnSpc>
                <a:spcPct val="80000"/>
              </a:lnSpc>
              <a:buFontTx/>
              <a:buChar char="-"/>
            </a:pPr>
            <a:r>
              <a:rPr lang="cs-CZ" altLang="en-US" sz="1600"/>
              <a:t>Nemá vliv na vznik práva v ČR, ale v praxi se používá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endParaRPr lang="cs-CZ" altLang="en-US" sz="2000"/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altLang="en-US" sz="2000"/>
              <a:t>Podobně se užívá symbol </a:t>
            </a:r>
            <a:r>
              <a:rPr lang="cs-CZ" altLang="en-US" sz="2400" b="1"/>
              <a:t>℗</a:t>
            </a:r>
            <a:r>
              <a:rPr lang="cs-CZ" altLang="en-US" sz="2000"/>
              <a:t>, označuje tzv. </a:t>
            </a:r>
            <a:r>
              <a:rPr lang="cs-CZ" altLang="en-US" sz="2000" i="1"/>
              <a:t>fonogramovou výhradu</a:t>
            </a:r>
            <a:r>
              <a:rPr lang="cs-CZ" altLang="en-US" sz="2000"/>
              <a:t> (nositel práv výrobce zvukového záznamu) podle Římské úmluvy</a:t>
            </a:r>
          </a:p>
        </p:txBody>
      </p:sp>
    </p:spTree>
    <p:extLst>
      <p:ext uri="{BB962C8B-B14F-4D97-AF65-F5344CB8AC3E}">
        <p14:creationId xmlns:p14="http://schemas.microsoft.com/office/powerpoint/2010/main" val="36279472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>
            <a:extLst>
              <a:ext uri="{FF2B5EF4-FFF2-40B4-BE49-F238E27FC236}">
                <a16:creationId xmlns:a16="http://schemas.microsoft.com/office/drawing/2014/main" id="{522C18DA-67DD-DF40-884B-80865894D91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en-US"/>
              <a:t>Osobnostní práva </a:t>
            </a:r>
          </a:p>
        </p:txBody>
      </p:sp>
      <p:sp>
        <p:nvSpPr>
          <p:cNvPr id="27650" name="Rectangle 3">
            <a:extLst>
              <a:ext uri="{FF2B5EF4-FFF2-40B4-BE49-F238E27FC236}">
                <a16:creationId xmlns:a16="http://schemas.microsoft.com/office/drawing/2014/main" id="{0A1E42B1-2267-A44F-9670-F8D64FCA54E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981200" y="1628776"/>
            <a:ext cx="8229600" cy="44672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altLang="en-US"/>
              <a:t>  </a:t>
            </a:r>
            <a:r>
              <a:rPr lang="cs-CZ" altLang="en-US" b="1"/>
              <a:t>Osobnostní práva</a:t>
            </a:r>
            <a:r>
              <a:rPr lang="en-US" altLang="en-US"/>
              <a:t> </a:t>
            </a:r>
            <a:r>
              <a:rPr lang="cs-CZ" altLang="en-US"/>
              <a:t>- morální práva, spojena s osobou autora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endParaRPr lang="cs-CZ" altLang="en-US"/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en-US" altLang="en-US" u="sng"/>
              <a:t>Nep</a:t>
            </a:r>
            <a:r>
              <a:rPr lang="cs-CZ" altLang="en-US" u="sng"/>
              <a:t>řevoditelnost </a:t>
            </a:r>
            <a:r>
              <a:rPr lang="cs-CZ" altLang="en-US"/>
              <a:t>(ani licence)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cs-CZ" altLang="en-US" u="sng"/>
              <a:t>smrtí autora zanikají</a:t>
            </a:r>
            <a:r>
              <a:rPr lang="cs-CZ" altLang="en-US"/>
              <a:t>, ani poté si nelze osobovat autorství k dílu a nesmí dojít k snižování jeho hodnoty třetí osobou </a:t>
            </a:r>
          </a:p>
          <a:p>
            <a:pPr lvl="1" eaLnBrk="1" hangingPunct="1">
              <a:lnSpc>
                <a:spcPct val="90000"/>
              </a:lnSpc>
              <a:buFontTx/>
              <a:buChar char="-"/>
            </a:pPr>
            <a:r>
              <a:rPr lang="cs-CZ" altLang="en-US"/>
              <a:t>při každém užití díla autora je nezbytné uvést jeho jméno </a:t>
            </a:r>
            <a:r>
              <a:rPr lang="en-US" altLang="en-US" sz="3200" b="1"/>
              <a:t>&lt;</a:t>
            </a:r>
            <a:r>
              <a:rPr lang="cs-CZ" altLang="en-US" sz="3200" b="1"/>
              <a:t>= postmortální ochrana!</a:t>
            </a:r>
          </a:p>
        </p:txBody>
      </p:sp>
    </p:spTree>
    <p:extLst>
      <p:ext uri="{BB962C8B-B14F-4D97-AF65-F5344CB8AC3E}">
        <p14:creationId xmlns:p14="http://schemas.microsoft.com/office/powerpoint/2010/main" val="24946346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>
            <a:extLst>
              <a:ext uri="{FF2B5EF4-FFF2-40B4-BE49-F238E27FC236}">
                <a16:creationId xmlns:a16="http://schemas.microsoft.com/office/drawing/2014/main" id="{6A1C1F4D-F5C6-2D49-B1B0-CC1359105BD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en-US"/>
              <a:t>Druhy osobnostních práv</a:t>
            </a:r>
            <a:r>
              <a:rPr lang="en-US" altLang="en-US"/>
              <a:t> </a:t>
            </a:r>
            <a:endParaRPr lang="cs-CZ" altLang="en-US"/>
          </a:p>
        </p:txBody>
      </p:sp>
      <p:sp>
        <p:nvSpPr>
          <p:cNvPr id="28674" name="Rectangle 3">
            <a:extLst>
              <a:ext uri="{FF2B5EF4-FFF2-40B4-BE49-F238E27FC236}">
                <a16:creationId xmlns:a16="http://schemas.microsoft.com/office/drawing/2014/main" id="{DEF98D30-CBF3-9848-B153-B896D7C6B994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en-US" sz="2400" b="1"/>
              <a:t>První zveřejnění díla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en-US" sz="2000"/>
              <a:t>právo rozhodnout o prvním zveřejnění díla (zejm. z hlediska dokončení)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en-US" sz="2000"/>
              <a:t>dědic může zveřejnit dílo i přes zákaz!</a:t>
            </a:r>
          </a:p>
          <a:p>
            <a:pPr eaLnBrk="1" hangingPunct="1">
              <a:lnSpc>
                <a:spcPct val="80000"/>
              </a:lnSpc>
            </a:pPr>
            <a:r>
              <a:rPr lang="cs-CZ" altLang="en-US" sz="2400" b="1"/>
              <a:t>Autorství a autorské označení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en-US" sz="2000"/>
              <a:t>právo osobovat si autorství (zabránit plagiátům) 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en-US" sz="2000"/>
              <a:t>rozhodnout o způsobu uveřejnění jména autora (pravé jméno, pseudonym, anonym)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en-US" sz="2400" b="1"/>
              <a:t>právo na nedotknutelnost díla (integritu díla) a autorský dohled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en-US" sz="2000"/>
              <a:t>Právo zabránit neautorizovaným zásahům do díla (včetně cenzůry)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en-US" sz="2000"/>
              <a:t>Autorský dohled: např. projektant provádí na stavbě při realizaci</a:t>
            </a:r>
          </a:p>
        </p:txBody>
      </p:sp>
    </p:spTree>
    <p:extLst>
      <p:ext uri="{BB962C8B-B14F-4D97-AF65-F5344CB8AC3E}">
        <p14:creationId xmlns:p14="http://schemas.microsoft.com/office/powerpoint/2010/main" val="18974685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>
            <a:extLst>
              <a:ext uri="{FF2B5EF4-FFF2-40B4-BE49-F238E27FC236}">
                <a16:creationId xmlns:a16="http://schemas.microsoft.com/office/drawing/2014/main" id="{19A1539D-A195-5643-9448-D4BA1DA5101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en-US"/>
              <a:t> Majetková práva</a:t>
            </a:r>
          </a:p>
        </p:txBody>
      </p:sp>
      <p:sp>
        <p:nvSpPr>
          <p:cNvPr id="29698" name="Rectangle 3">
            <a:extLst>
              <a:ext uri="{FF2B5EF4-FFF2-40B4-BE49-F238E27FC236}">
                <a16:creationId xmlns:a16="http://schemas.microsoft.com/office/drawing/2014/main" id="{30689921-9C9E-4C40-89DA-6EE8B62C40C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095500" y="1714500"/>
            <a:ext cx="8229600" cy="4305300"/>
          </a:xfrm>
        </p:spPr>
        <p:txBody>
          <a:bodyPr>
            <a:normAutofit fontScale="92500"/>
          </a:bodyPr>
          <a:lstStyle/>
          <a:p>
            <a:pPr eaLnBrk="1" hangingPunct="1">
              <a:lnSpc>
                <a:spcPct val="80000"/>
              </a:lnSpc>
            </a:pPr>
            <a:r>
              <a:rPr lang="cs-CZ" altLang="en-US"/>
              <a:t>souvisejí s ekonomickým využitím díla</a:t>
            </a:r>
          </a:p>
          <a:p>
            <a:pPr eaLnBrk="1" hangingPunct="1">
              <a:lnSpc>
                <a:spcPct val="80000"/>
              </a:lnSpc>
            </a:pPr>
            <a:r>
              <a:rPr lang="cs-CZ" altLang="en-US"/>
              <a:t>Spočívají ve 3 typech práv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en-US" b="1"/>
              <a:t>Právo užít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en-US" b="1"/>
              <a:t>Poskytnout licenci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en-US" b="1"/>
              <a:t>Dostat odměnu </a:t>
            </a:r>
            <a:r>
              <a:rPr lang="cs-CZ" altLang="en-US"/>
              <a:t>v zákoně uvedených případech rozmnožování díla pro osobní potřebu a při opětovném prodeji</a:t>
            </a:r>
          </a:p>
          <a:p>
            <a:pPr eaLnBrk="1" hangingPunct="1">
              <a:lnSpc>
                <a:spcPct val="80000"/>
              </a:lnSpc>
            </a:pPr>
            <a:r>
              <a:rPr lang="cs-CZ" altLang="en-US"/>
              <a:t>k výkonu je primárně oprávněn pouze autor</a:t>
            </a:r>
          </a:p>
          <a:p>
            <a:pPr eaLnBrk="1" hangingPunct="1">
              <a:lnSpc>
                <a:spcPct val="80000"/>
              </a:lnSpc>
            </a:pPr>
            <a:r>
              <a:rPr lang="cs-CZ" altLang="en-US"/>
              <a:t>Lze převést oprávnění k výkonu - licenční smlouvou (</a:t>
            </a:r>
            <a:r>
              <a:rPr lang="en-US" altLang="en-US"/>
              <a:t>§</a:t>
            </a:r>
            <a:r>
              <a:rPr lang="cs-CZ" altLang="en-US"/>
              <a:t> 46 a násl. AutZ)</a:t>
            </a:r>
          </a:p>
          <a:p>
            <a:pPr eaLnBrk="1" hangingPunct="1">
              <a:lnSpc>
                <a:spcPct val="80000"/>
              </a:lnSpc>
            </a:pPr>
            <a:endParaRPr lang="cs-CZ" altLang="en-US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b="1"/>
              <a:t>	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927786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>
            <a:extLst>
              <a:ext uri="{FF2B5EF4-FFF2-40B4-BE49-F238E27FC236}">
                <a16:creationId xmlns:a16="http://schemas.microsoft.com/office/drawing/2014/main" id="{72DE8E01-45EF-1944-AEEF-ADADBF62650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063750" y="0"/>
            <a:ext cx="8229600" cy="1371600"/>
          </a:xfrm>
        </p:spPr>
        <p:txBody>
          <a:bodyPr/>
          <a:lstStyle/>
          <a:p>
            <a:pPr eaLnBrk="1" hangingPunct="1"/>
            <a:r>
              <a:rPr lang="cs-CZ" altLang="en-US" sz="4000"/>
              <a:t>Základní majetkové právo – </a:t>
            </a:r>
            <a:br>
              <a:rPr lang="cs-CZ" altLang="en-US" sz="4000"/>
            </a:br>
            <a:r>
              <a:rPr lang="cs-CZ" altLang="en-US" sz="4000"/>
              <a:t>dílo užít</a:t>
            </a:r>
          </a:p>
        </p:txBody>
      </p:sp>
      <p:sp>
        <p:nvSpPr>
          <p:cNvPr id="30722" name="Rectangle 3">
            <a:extLst>
              <a:ext uri="{FF2B5EF4-FFF2-40B4-BE49-F238E27FC236}">
                <a16:creationId xmlns:a16="http://schemas.microsoft.com/office/drawing/2014/main" id="{046AF622-3FC7-6345-AED3-04153E1CE0E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981200" y="1557339"/>
            <a:ext cx="8229600" cy="496728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en-US" dirty="0"/>
              <a:t>Autor má právo své dílo </a:t>
            </a:r>
            <a:r>
              <a:rPr lang="cs-CZ" altLang="en-US" b="1" u="sng" dirty="0"/>
              <a:t>užít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en-US" dirty="0"/>
              <a:t>právo na rozmnožování díla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en-US" dirty="0"/>
              <a:t>právo na rozšiřování originálu nebo rozmnoženiny díla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en-US" dirty="0"/>
              <a:t>právo na pronájem originálu nebo rozmnoženiny díla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en-US" dirty="0"/>
              <a:t>právo na půjčování originálu nebo rozmnoženiny díla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en-US" dirty="0"/>
              <a:t>právo na vystavování originálu nebo rozmnoženiny díla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en-US" dirty="0"/>
              <a:t>právo </a:t>
            </a:r>
            <a:r>
              <a:rPr lang="cs-CZ" altLang="en-US" b="1" dirty="0"/>
              <a:t>na sdělování díla veřejnosti</a:t>
            </a:r>
            <a:r>
              <a:rPr lang="cs-CZ" altLang="en-US" dirty="0"/>
              <a:t>, zejména:</a:t>
            </a:r>
          </a:p>
          <a:p>
            <a:pPr lvl="2" eaLnBrk="1" hangingPunct="1">
              <a:lnSpc>
                <a:spcPct val="80000"/>
              </a:lnSpc>
            </a:pPr>
            <a:r>
              <a:rPr lang="cs-CZ" altLang="en-US" dirty="0"/>
              <a:t>právo na provozování díla živě nebo ze záznamu a právo na</a:t>
            </a:r>
          </a:p>
          <a:p>
            <a:pPr lvl="2" eaLnBrk="1" hangingPunct="1">
              <a:lnSpc>
                <a:spcPct val="80000"/>
              </a:lnSpc>
            </a:pPr>
            <a:r>
              <a:rPr lang="cs-CZ" altLang="en-US" dirty="0"/>
              <a:t>přenos provozování díla,</a:t>
            </a:r>
          </a:p>
          <a:p>
            <a:pPr lvl="2" eaLnBrk="1" hangingPunct="1">
              <a:lnSpc>
                <a:spcPct val="80000"/>
              </a:lnSpc>
            </a:pPr>
            <a:r>
              <a:rPr lang="cs-CZ" altLang="en-US" dirty="0"/>
              <a:t>právo na vysílání díla rozhlasem či televizí,</a:t>
            </a:r>
          </a:p>
          <a:p>
            <a:pPr lvl="2" eaLnBrk="1" hangingPunct="1">
              <a:lnSpc>
                <a:spcPct val="80000"/>
              </a:lnSpc>
            </a:pPr>
            <a:r>
              <a:rPr lang="cs-CZ" altLang="en-US" dirty="0"/>
              <a:t>právo na přenos rozhlasového či televizního vysílání díla,</a:t>
            </a:r>
          </a:p>
          <a:p>
            <a:pPr lvl="2" eaLnBrk="1" hangingPunct="1">
              <a:lnSpc>
                <a:spcPct val="80000"/>
              </a:lnSpc>
            </a:pPr>
            <a:r>
              <a:rPr lang="cs-CZ" altLang="en-US" dirty="0"/>
              <a:t>právo na provozování rozhlasového či televizního vysílání díla.</a:t>
            </a:r>
          </a:p>
          <a:p>
            <a:pPr marL="914400" lvl="2" indent="0" eaLnBrk="1" hangingPunct="1">
              <a:lnSpc>
                <a:spcPct val="80000"/>
              </a:lnSpc>
              <a:buNone/>
            </a:pPr>
            <a:r>
              <a:rPr lang="cs-CZ" altLang="en-US" dirty="0"/>
              <a:t>= i užití na internetu</a:t>
            </a:r>
          </a:p>
        </p:txBody>
      </p:sp>
    </p:spTree>
    <p:extLst>
      <p:ext uri="{BB962C8B-B14F-4D97-AF65-F5344CB8AC3E}">
        <p14:creationId xmlns:p14="http://schemas.microsoft.com/office/powerpoint/2010/main" val="27204253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>
            <a:extLst>
              <a:ext uri="{FF2B5EF4-FFF2-40B4-BE49-F238E27FC236}">
                <a16:creationId xmlns:a16="http://schemas.microsoft.com/office/drawing/2014/main" id="{BB6CB35C-25B5-044D-9E34-241624E7AB8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cs-CZ" altLang="en-US"/>
              <a:t>Rozmnožování díla</a:t>
            </a:r>
          </a:p>
        </p:txBody>
      </p:sp>
      <p:sp>
        <p:nvSpPr>
          <p:cNvPr id="31746" name="Rectangle 3">
            <a:extLst>
              <a:ext uri="{FF2B5EF4-FFF2-40B4-BE49-F238E27FC236}">
                <a16:creationId xmlns:a16="http://schemas.microsoft.com/office/drawing/2014/main" id="{6E5D3ABD-BF47-104F-93AB-5689C5B47AA3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en-US" dirty="0"/>
              <a:t>Zhotovení rozmnoženin v jakékoliv formě (i elektronické, digitální, analogové)</a:t>
            </a:r>
          </a:p>
          <a:p>
            <a:pPr eaLnBrk="1" hangingPunct="1">
              <a:lnSpc>
                <a:spcPct val="90000"/>
              </a:lnSpc>
            </a:pPr>
            <a:r>
              <a:rPr lang="cs-CZ" altLang="en-US" dirty="0"/>
              <a:t>Účel: zpřístupnění díla jiné osobě než je ten, kdo rozmnožování činí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altLang="en-US" dirty="0"/>
              <a:t>	X rozmnožování pro osobní potřebu (není tedy „užitím díla“ vyhrazeným autorovi)</a:t>
            </a:r>
          </a:p>
          <a:p>
            <a:pPr eaLnBrk="1" hangingPunct="1">
              <a:lnSpc>
                <a:spcPct val="90000"/>
              </a:lnSpc>
            </a:pPr>
            <a:endParaRPr lang="cs-CZ" altLang="en-US" dirty="0"/>
          </a:p>
          <a:p>
            <a:pPr eaLnBrk="1" hangingPunct="1">
              <a:lnSpc>
                <a:spcPct val="90000"/>
              </a:lnSpc>
            </a:pPr>
            <a:r>
              <a:rPr lang="cs-CZ" altLang="en-US" dirty="0"/>
              <a:t>O rozmnožování díla nejde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en-US" dirty="0"/>
              <a:t>Umístění díla na webové stránce (jde o sdělování díla počítačovou sítí)</a:t>
            </a:r>
          </a:p>
        </p:txBody>
      </p:sp>
    </p:spTree>
    <p:extLst>
      <p:ext uri="{BB962C8B-B14F-4D97-AF65-F5344CB8AC3E}">
        <p14:creationId xmlns:p14="http://schemas.microsoft.com/office/powerpoint/2010/main" val="15368509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>
            <a:extLst>
              <a:ext uri="{FF2B5EF4-FFF2-40B4-BE49-F238E27FC236}">
                <a16:creationId xmlns:a16="http://schemas.microsoft.com/office/drawing/2014/main" id="{9168A1A1-D837-A745-A25C-2DBF17BD747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19288" y="0"/>
            <a:ext cx="8229600" cy="1371600"/>
          </a:xfrm>
          <a:noFill/>
        </p:spPr>
        <p:txBody>
          <a:bodyPr/>
          <a:lstStyle/>
          <a:p>
            <a:pPr eaLnBrk="1" hangingPunct="1"/>
            <a:r>
              <a:rPr lang="cs-CZ" altLang="en-US" sz="4000" b="1" u="sng"/>
              <a:t>Šíření</a:t>
            </a:r>
            <a:r>
              <a:rPr lang="cs-CZ" altLang="en-US" sz="4000"/>
              <a:t> prostřednictvím </a:t>
            </a:r>
            <a:r>
              <a:rPr lang="cs-CZ" altLang="en-US" sz="4000" u="sng"/>
              <a:t>hmotných </a:t>
            </a:r>
            <a:r>
              <a:rPr lang="cs-CZ" altLang="en-US" sz="4000"/>
              <a:t>rozmnoženin </a:t>
            </a:r>
          </a:p>
        </p:txBody>
      </p:sp>
      <p:sp>
        <p:nvSpPr>
          <p:cNvPr id="32770" name="Rectangle 3">
            <a:extLst>
              <a:ext uri="{FF2B5EF4-FFF2-40B4-BE49-F238E27FC236}">
                <a16:creationId xmlns:a16="http://schemas.microsoft.com/office/drawing/2014/main" id="{D3112695-D4F8-034D-98B1-E7130EECBA9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981200" y="1557338"/>
            <a:ext cx="8229600" cy="511175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cs-CZ" altLang="en-US" sz="2400" b="1"/>
              <a:t>Rozšiřování a jeho vyčerpání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en-US" sz="2000"/>
              <a:t>Dochází k převodu vlastnictví (prodej, dar)</a:t>
            </a:r>
          </a:p>
          <a:p>
            <a:pPr lvl="2" eaLnBrk="1" hangingPunct="1">
              <a:lnSpc>
                <a:spcPct val="80000"/>
              </a:lnSpc>
            </a:pPr>
            <a:r>
              <a:rPr lang="cs-CZ" altLang="en-US" sz="1800"/>
              <a:t>k hmotné rozmnoženině díla (např. kniha)</a:t>
            </a:r>
          </a:p>
          <a:p>
            <a:pPr lvl="2" eaLnBrk="1" hangingPunct="1">
              <a:lnSpc>
                <a:spcPct val="80000"/>
              </a:lnSpc>
            </a:pPr>
            <a:r>
              <a:rPr lang="cs-CZ" altLang="en-US" sz="1800"/>
              <a:t>k originálu (např. obraz)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en-US" sz="2400"/>
              <a:t>		=„distribuční právo“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en-US" sz="2000"/>
              <a:t>Vyčerpání práva na rozšiřování</a:t>
            </a:r>
          </a:p>
          <a:p>
            <a:pPr lvl="2" eaLnBrk="1" hangingPunct="1">
              <a:lnSpc>
                <a:spcPct val="80000"/>
              </a:lnSpc>
            </a:pPr>
            <a:r>
              <a:rPr lang="cs-CZ" altLang="en-US" sz="1800"/>
              <a:t>Zánik výlučného práva autora ohledně dalšího prodeje konkrétní hmotné rozmnoženiny nebo originálu</a:t>
            </a:r>
          </a:p>
          <a:p>
            <a:pPr lvl="2" eaLnBrk="1" hangingPunct="1">
              <a:lnSpc>
                <a:spcPct val="80000"/>
              </a:lnSpc>
            </a:pPr>
            <a:r>
              <a:rPr lang="cs-CZ" altLang="en-US" sz="1800"/>
              <a:t>EU – unijní vyčerpání práva</a:t>
            </a:r>
          </a:p>
          <a:p>
            <a:pPr lvl="3" eaLnBrk="1" hangingPunct="1">
              <a:lnSpc>
                <a:spcPct val="80000"/>
              </a:lnSpc>
            </a:pPr>
            <a:r>
              <a:rPr lang="cs-CZ" altLang="en-US" sz="1600"/>
              <a:t>Zajišťování jednotné cenové politiky – autor nezabrání paralelnímu dovozu do země, ve která již udělil výhradní licenci určité osobě</a:t>
            </a:r>
          </a:p>
          <a:p>
            <a:pPr eaLnBrk="1" hangingPunct="1">
              <a:lnSpc>
                <a:spcPct val="80000"/>
              </a:lnSpc>
            </a:pPr>
            <a:r>
              <a:rPr lang="cs-CZ" altLang="en-US" sz="2400" b="1"/>
              <a:t>Pronájem, půjčování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en-US" sz="2000"/>
              <a:t>Dočasné užívací práva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en-US" sz="2000"/>
              <a:t>Pronájem – za účelem hospodářského prospěchu-videopůjčovny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en-US" sz="2000"/>
              <a:t>Půjčování – knihovny</a:t>
            </a:r>
          </a:p>
          <a:p>
            <a:pPr eaLnBrk="1" hangingPunct="1">
              <a:lnSpc>
                <a:spcPct val="80000"/>
              </a:lnSpc>
            </a:pPr>
            <a:r>
              <a:rPr lang="cs-CZ" altLang="en-US" sz="2400" b="1"/>
              <a:t>Vystavování 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en-US" sz="2000"/>
              <a:t>Umožňuje veřejné shlédnutí</a:t>
            </a:r>
          </a:p>
        </p:txBody>
      </p:sp>
    </p:spTree>
    <p:extLst>
      <p:ext uri="{BB962C8B-B14F-4D97-AF65-F5344CB8AC3E}">
        <p14:creationId xmlns:p14="http://schemas.microsoft.com/office/powerpoint/2010/main" val="18607092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>
            <a:extLst>
              <a:ext uri="{FF2B5EF4-FFF2-40B4-BE49-F238E27FC236}">
                <a16:creationId xmlns:a16="http://schemas.microsoft.com/office/drawing/2014/main" id="{5F0474D8-F7BE-0C4F-B54A-027A17D80CF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cs-CZ" altLang="en-US" sz="4000" b="1" u="sng"/>
              <a:t>Šíření</a:t>
            </a:r>
            <a:r>
              <a:rPr lang="cs-CZ" altLang="en-US" sz="4000" b="1"/>
              <a:t> </a:t>
            </a:r>
            <a:r>
              <a:rPr lang="cs-CZ" altLang="en-US" sz="4000" u="sng"/>
              <a:t>nehmotné</a:t>
            </a:r>
            <a:r>
              <a:rPr lang="cs-CZ" altLang="en-US" sz="4000"/>
              <a:t> - sdělování díla veřejnosti </a:t>
            </a:r>
          </a:p>
        </p:txBody>
      </p:sp>
      <p:sp>
        <p:nvSpPr>
          <p:cNvPr id="33794" name="Rectangle 3">
            <a:extLst>
              <a:ext uri="{FF2B5EF4-FFF2-40B4-BE49-F238E27FC236}">
                <a16:creationId xmlns:a16="http://schemas.microsoft.com/office/drawing/2014/main" id="{0474634B-BD7E-E643-82FE-D0FAA4FD337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919288" y="1773238"/>
            <a:ext cx="8229600" cy="4824412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cs-CZ" altLang="en-US" sz="2000" u="sng"/>
              <a:t>Zpřístupňování v čase a místa dle volby uživatele</a:t>
            </a:r>
            <a:r>
              <a:rPr lang="cs-CZ" altLang="en-US" sz="2000"/>
              <a:t>, „</a:t>
            </a:r>
            <a:r>
              <a:rPr lang="cs-CZ" altLang="en-US" sz="2000" u="sng"/>
              <a:t>vystavení“ na webu</a:t>
            </a:r>
          </a:p>
          <a:p>
            <a:pPr eaLnBrk="1" hangingPunct="1">
              <a:lnSpc>
                <a:spcPct val="80000"/>
              </a:lnSpc>
            </a:pPr>
            <a:r>
              <a:rPr lang="cs-CZ" altLang="en-US" sz="2000" u="sng"/>
              <a:t>Živé provozování</a:t>
            </a:r>
            <a:r>
              <a:rPr lang="cs-CZ" altLang="en-US" sz="2000"/>
              <a:t> a jeho přenos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en-US" sz="1800"/>
              <a:t>Výlučné právo autora na divadelní a nedivadelní (koncerty) provozování jeho díla</a:t>
            </a:r>
          </a:p>
          <a:p>
            <a:pPr eaLnBrk="1" hangingPunct="1">
              <a:lnSpc>
                <a:spcPct val="80000"/>
              </a:lnSpc>
            </a:pPr>
            <a:r>
              <a:rPr lang="cs-CZ" altLang="en-US" sz="2000" u="sng"/>
              <a:t>Provozování ze záznamu</a:t>
            </a:r>
            <a:r>
              <a:rPr lang="cs-CZ" altLang="en-US" sz="2000"/>
              <a:t> a jeho přenos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en-US" sz="1800"/>
              <a:t>Zpřístupnění díla ze záznamu (diskotéky, kina)</a:t>
            </a:r>
          </a:p>
          <a:p>
            <a:pPr eaLnBrk="1" hangingPunct="1">
              <a:lnSpc>
                <a:spcPct val="80000"/>
              </a:lnSpc>
            </a:pPr>
            <a:endParaRPr lang="cs-CZ" altLang="en-US" sz="2000" u="sng"/>
          </a:p>
          <a:p>
            <a:pPr eaLnBrk="1" hangingPunct="1">
              <a:lnSpc>
                <a:spcPct val="80000"/>
              </a:lnSpc>
            </a:pPr>
            <a:r>
              <a:rPr lang="cs-CZ" altLang="en-US" sz="2000" u="sng"/>
              <a:t>Vysílání</a:t>
            </a:r>
            <a:r>
              <a:rPr lang="cs-CZ" altLang="en-US" sz="2000"/>
              <a:t> rozhlasem nebo televizí</a:t>
            </a:r>
          </a:p>
          <a:p>
            <a:pPr eaLnBrk="1" hangingPunct="1">
              <a:lnSpc>
                <a:spcPct val="80000"/>
              </a:lnSpc>
            </a:pPr>
            <a:r>
              <a:rPr lang="cs-CZ" altLang="en-US" sz="2000" u="sng"/>
              <a:t>Přenos </a:t>
            </a:r>
            <a:r>
              <a:rPr lang="cs-CZ" altLang="en-US" sz="2000"/>
              <a:t>rozhlasového nebo televizního vysílání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en-US" sz="1800"/>
              <a:t>jen pokud uskutečňuje jiná osoba než vysilatel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en-US" sz="1800"/>
              <a:t>kabelové přenosy – společnosti zpřístupňují soubor vysílacích kanálů, musejí mít souhlas vysílatele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en-US" sz="1800"/>
              <a:t>společné televizní antény</a:t>
            </a:r>
          </a:p>
          <a:p>
            <a:pPr eaLnBrk="1" hangingPunct="1">
              <a:lnSpc>
                <a:spcPct val="80000"/>
              </a:lnSpc>
            </a:pPr>
            <a:r>
              <a:rPr lang="cs-CZ" altLang="en-US" sz="2000" u="sng"/>
              <a:t>Provozování</a:t>
            </a:r>
            <a:r>
              <a:rPr lang="cs-CZ" altLang="en-US" sz="2000"/>
              <a:t> rozhlasového nebo televizního vysílání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en-US" sz="1800"/>
              <a:t>„veřejné předvádění díla“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en-US" sz="1800"/>
              <a:t>druhotné užití vysílání v restauracích, hotelích, dálkových autobusech</a:t>
            </a:r>
          </a:p>
        </p:txBody>
      </p:sp>
    </p:spTree>
    <p:extLst>
      <p:ext uri="{BB962C8B-B14F-4D97-AF65-F5344CB8AC3E}">
        <p14:creationId xmlns:p14="http://schemas.microsoft.com/office/powerpoint/2010/main" val="40218363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CE07FA6E-E366-1948-8BA9-22961B539A5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57350" y="260351"/>
            <a:ext cx="9010650" cy="576263"/>
          </a:xfrm>
        </p:spPr>
        <p:txBody>
          <a:bodyPr rtlCol="0">
            <a:normAutofit fontScale="90000"/>
          </a:bodyPr>
          <a:lstStyle/>
          <a:p>
            <a:pPr>
              <a:defRPr/>
            </a:pPr>
            <a:r>
              <a:rPr lang="cs-CZ" sz="3200" dirty="0"/>
              <a:t>P</a:t>
            </a:r>
            <a:r>
              <a:rPr lang="cs-CZ" sz="3600" dirty="0"/>
              <a:t>rávní úprava</a:t>
            </a:r>
          </a:p>
        </p:txBody>
      </p:sp>
      <p:sp>
        <p:nvSpPr>
          <p:cNvPr id="15362" name="Rectangle 3">
            <a:extLst>
              <a:ext uri="{FF2B5EF4-FFF2-40B4-BE49-F238E27FC236}">
                <a16:creationId xmlns:a16="http://schemas.microsoft.com/office/drawing/2014/main" id="{0C0AC946-3D82-C743-B7B4-91E2CDCB369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774825" y="1268413"/>
            <a:ext cx="8686800" cy="50419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en-US" sz="2000" b="1" dirty="0"/>
              <a:t>Definice:</a:t>
            </a:r>
            <a:r>
              <a:rPr lang="cs-CZ" altLang="en-US" sz="2000" dirty="0"/>
              <a:t>  Souhrn právních norem upravujících ochranu individuálního projevu myšlenky fyzických osob</a:t>
            </a:r>
            <a:endParaRPr lang="cs-CZ" altLang="en-US" sz="1800" dirty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en-US" sz="600" dirty="0"/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altLang="en-US" sz="2000" b="1" dirty="0"/>
              <a:t>zákon č. 121/2000 Sb., o právu autorském ve znění pozdějších předpisů (autorský zákon)</a:t>
            </a:r>
          </a:p>
          <a:p>
            <a:pPr lvl="1" eaLnBrk="1" hangingPunct="1">
              <a:lnSpc>
                <a:spcPct val="80000"/>
              </a:lnSpc>
              <a:buFontTx/>
              <a:buChar char="-"/>
            </a:pPr>
            <a:r>
              <a:rPr lang="cs-CZ" altLang="en-US" sz="1800" dirty="0"/>
              <a:t>Odráží potřeby tržní dispozice s právy</a:t>
            </a:r>
          </a:p>
          <a:p>
            <a:pPr lvl="1" eaLnBrk="1" hangingPunct="1">
              <a:lnSpc>
                <a:spcPct val="80000"/>
              </a:lnSpc>
              <a:buFontTx/>
              <a:buChar char="-"/>
            </a:pPr>
            <a:r>
              <a:rPr lang="cs-CZ" altLang="en-US" sz="1800" dirty="0"/>
              <a:t>Zahrnuje nové technické jevy</a:t>
            </a:r>
          </a:p>
          <a:p>
            <a:pPr lvl="2">
              <a:lnSpc>
                <a:spcPct val="80000"/>
              </a:lnSpc>
              <a:buFontTx/>
              <a:buChar char="-"/>
            </a:pPr>
            <a:r>
              <a:rPr lang="cs-CZ" altLang="en-US" sz="1400" dirty="0"/>
              <a:t>Do 90. let se zaměřovalo na analogovou formu užití </a:t>
            </a:r>
            <a:r>
              <a:rPr lang="cs-CZ" altLang="en-US" sz="1400" dirty="0" err="1"/>
              <a:t>aut.děl</a:t>
            </a:r>
            <a:r>
              <a:rPr lang="cs-CZ" altLang="en-US" sz="1400" dirty="0"/>
              <a:t> (magnetofonové pásky, VHS…)</a:t>
            </a:r>
          </a:p>
          <a:p>
            <a:pPr lvl="1" eaLnBrk="1" hangingPunct="1">
              <a:lnSpc>
                <a:spcPct val="80000"/>
              </a:lnSpc>
              <a:buFontTx/>
              <a:buChar char="-"/>
            </a:pPr>
            <a:r>
              <a:rPr lang="cs-CZ" altLang="en-US" sz="1800" dirty="0"/>
              <a:t>Implementuje směrnice ES i mezinárodní smlouvy</a:t>
            </a:r>
          </a:p>
          <a:p>
            <a:pPr lvl="1" eaLnBrk="1" hangingPunct="1">
              <a:lnSpc>
                <a:spcPct val="80000"/>
              </a:lnSpc>
              <a:buFontTx/>
              <a:buChar char="-"/>
            </a:pPr>
            <a:r>
              <a:rPr lang="cs-CZ" altLang="en-US" sz="1800" dirty="0"/>
              <a:t>Komplexnost:</a:t>
            </a:r>
          </a:p>
          <a:p>
            <a:pPr lvl="2" eaLnBrk="1" hangingPunct="1">
              <a:lnSpc>
                <a:spcPct val="80000"/>
              </a:lnSpc>
              <a:buFontTx/>
              <a:buChar char="-"/>
            </a:pPr>
            <a:r>
              <a:rPr lang="cs-CZ" altLang="en-US" sz="1600" dirty="0"/>
              <a:t>Autorské právo</a:t>
            </a:r>
          </a:p>
          <a:p>
            <a:pPr lvl="2" eaLnBrk="1" hangingPunct="1">
              <a:lnSpc>
                <a:spcPct val="80000"/>
              </a:lnSpc>
              <a:buFontTx/>
              <a:buChar char="-"/>
            </a:pPr>
            <a:r>
              <a:rPr lang="cs-CZ" altLang="en-US" sz="1600" dirty="0"/>
              <a:t>Práva související (umělecké výkony, televizní vysílání atd.)</a:t>
            </a:r>
          </a:p>
          <a:p>
            <a:pPr lvl="2" eaLnBrk="1" hangingPunct="1">
              <a:lnSpc>
                <a:spcPct val="80000"/>
              </a:lnSpc>
              <a:buFontTx/>
              <a:buChar char="-"/>
            </a:pPr>
            <a:r>
              <a:rPr lang="cs-CZ" altLang="en-US" sz="1600" dirty="0"/>
              <a:t>Právo k obsahu databáze</a:t>
            </a:r>
          </a:p>
          <a:p>
            <a:pPr lvl="2" eaLnBrk="1" hangingPunct="1">
              <a:lnSpc>
                <a:spcPct val="80000"/>
              </a:lnSpc>
              <a:buFontTx/>
              <a:buChar char="-"/>
            </a:pPr>
            <a:r>
              <a:rPr lang="cs-CZ" altLang="en-US" sz="1600" dirty="0"/>
              <a:t>Kolektivní správa autorských práv</a:t>
            </a:r>
          </a:p>
          <a:p>
            <a:pPr lvl="2" eaLnBrk="1" hangingPunct="1">
              <a:lnSpc>
                <a:spcPct val="80000"/>
              </a:lnSpc>
              <a:buFontTx/>
              <a:buChar char="-"/>
            </a:pPr>
            <a:r>
              <a:rPr lang="cs-CZ" altLang="en-US" sz="1600" u="sng" dirty="0"/>
              <a:t>Užití díla na internetu:  rozmnožení díla (§13), </a:t>
            </a:r>
            <a:r>
              <a:rPr lang="cs-CZ" altLang="en-US" sz="1600" u="sng" dirty="0" err="1"/>
              <a:t>slědování</a:t>
            </a:r>
            <a:r>
              <a:rPr lang="cs-CZ" altLang="en-US" sz="1600" u="sng" dirty="0"/>
              <a:t> díla veřejnosti (§ 18), volné užití díla (§30), licence pro dočasné rozmnoženiny (§ 38a)</a:t>
            </a:r>
            <a:endParaRPr lang="cs-CZ" altLang="en-US" sz="2000" u="sng" dirty="0"/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altLang="en-US" sz="2000" b="1" dirty="0"/>
              <a:t>Podpůrně: zákon č. 89/2012 Sb., občanský zákoník</a:t>
            </a:r>
          </a:p>
          <a:p>
            <a:pPr lvl="1" eaLnBrk="1" hangingPunct="1">
              <a:lnSpc>
                <a:spcPct val="80000"/>
              </a:lnSpc>
              <a:buFontTx/>
              <a:buChar char="-"/>
            </a:pPr>
            <a:r>
              <a:rPr lang="cs-CZ" altLang="en-US" sz="1600" dirty="0"/>
              <a:t>smlouva o licenci</a:t>
            </a:r>
          </a:p>
          <a:p>
            <a:pPr lvl="1" eaLnBrk="1" hangingPunct="1">
              <a:lnSpc>
                <a:spcPct val="80000"/>
              </a:lnSpc>
              <a:buFontTx/>
              <a:buChar char="-"/>
            </a:pPr>
            <a:r>
              <a:rPr lang="cs-CZ" altLang="en-US" sz="1600" dirty="0"/>
              <a:t>smlouva o dílo</a:t>
            </a:r>
          </a:p>
        </p:txBody>
      </p:sp>
    </p:spTree>
    <p:extLst>
      <p:ext uri="{BB962C8B-B14F-4D97-AF65-F5344CB8AC3E}">
        <p14:creationId xmlns:p14="http://schemas.microsoft.com/office/powerpoint/2010/main" val="1906903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A1F2FE49-E551-6D4B-B111-A121B2671A4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cs-CZ" sz="4000"/>
              <a:t> </a:t>
            </a:r>
            <a:br>
              <a:rPr lang="cs-CZ" sz="4000"/>
            </a:br>
            <a:endParaRPr lang="cs-CZ" sz="4000"/>
          </a:p>
        </p:txBody>
      </p:sp>
      <p:sp>
        <p:nvSpPr>
          <p:cNvPr id="16386" name="Rectangle 3">
            <a:extLst>
              <a:ext uri="{FF2B5EF4-FFF2-40B4-BE49-F238E27FC236}">
                <a16:creationId xmlns:a16="http://schemas.microsoft.com/office/drawing/2014/main" id="{CB190505-E2DC-514B-A628-76E0A438348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981200" y="333376"/>
            <a:ext cx="8229600" cy="5903913"/>
          </a:xfrm>
        </p:spPr>
        <p:txBody>
          <a:bodyPr>
            <a:normAutofit fontScale="92500" lnSpcReduction="10000"/>
          </a:bodyPr>
          <a:lstStyle/>
          <a:p>
            <a:pPr algn="ctr" eaLnBrk="1" hangingPunct="1">
              <a:buFont typeface="Wingdings" pitchFamily="2" charset="2"/>
              <a:buNone/>
            </a:pPr>
            <a:r>
              <a:rPr lang="cs-CZ" altLang="en-US" b="1" dirty="0"/>
              <a:t>Právní úprava mezinárodní</a:t>
            </a:r>
            <a:endParaRPr lang="cs-CZ" altLang="en-US" sz="1400" b="1" dirty="0"/>
          </a:p>
          <a:p>
            <a:pPr eaLnBrk="1" hangingPunct="1">
              <a:buFont typeface="Wingdings" pitchFamily="2" charset="2"/>
              <a:buNone/>
            </a:pPr>
            <a:endParaRPr lang="cs-CZ" altLang="en-US" dirty="0"/>
          </a:p>
          <a:p>
            <a:pPr eaLnBrk="1" hangingPunct="1">
              <a:buFontTx/>
              <a:buNone/>
            </a:pPr>
            <a:r>
              <a:rPr lang="cs-CZ" altLang="en-US" dirty="0"/>
              <a:t>   v oblasti mezinárodních smluv ucelenější než u průmyslových práv</a:t>
            </a:r>
          </a:p>
          <a:p>
            <a:pPr eaLnBrk="1" hangingPunct="1">
              <a:buFontTx/>
              <a:buNone/>
            </a:pPr>
            <a:endParaRPr lang="cs-CZ" altLang="en-US" sz="1000" dirty="0"/>
          </a:p>
          <a:p>
            <a:pPr eaLnBrk="1" hangingPunct="1">
              <a:buFontTx/>
              <a:buNone/>
            </a:pPr>
            <a:r>
              <a:rPr lang="cs-CZ" altLang="en-US" dirty="0"/>
              <a:t>   a) </a:t>
            </a:r>
            <a:r>
              <a:rPr lang="cs-CZ" altLang="en-US" b="1" dirty="0"/>
              <a:t>Bernská úmluva </a:t>
            </a:r>
            <a:r>
              <a:rPr lang="cs-CZ" altLang="en-US" dirty="0"/>
              <a:t>(1886)</a:t>
            </a:r>
            <a:endParaRPr lang="cs-CZ" altLang="en-US" sz="1000" dirty="0"/>
          </a:p>
          <a:p>
            <a:pPr eaLnBrk="1" hangingPunct="1">
              <a:buFontTx/>
              <a:buNone/>
            </a:pPr>
            <a:endParaRPr lang="cs-CZ" altLang="en-US" sz="1000" dirty="0"/>
          </a:p>
          <a:p>
            <a:pPr eaLnBrk="1" hangingPunct="1">
              <a:buFont typeface="Wingdings" pitchFamily="2" charset="2"/>
              <a:buNone/>
            </a:pPr>
            <a:r>
              <a:rPr lang="cs-CZ" altLang="en-US" dirty="0"/>
              <a:t>   b) Všeobecná úmluva o právu autorském  (</a:t>
            </a:r>
            <a:r>
              <a:rPr lang="cs-CZ" altLang="en-US" b="1" dirty="0"/>
              <a:t>Ženeva</a:t>
            </a:r>
            <a:r>
              <a:rPr lang="cs-CZ" altLang="en-US" dirty="0"/>
              <a:t>, 1955) 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en-US" dirty="0"/>
              <a:t>		</a:t>
            </a:r>
            <a:r>
              <a:rPr lang="cs-CZ" altLang="en-US" sz="2400" dirty="0"/>
              <a:t>kompromis mezi angloamerickým právem </a:t>
            </a:r>
            <a:r>
              <a:rPr lang="cs-CZ" altLang="en-US" sz="2400" b="1" dirty="0"/>
              <a:t>X</a:t>
            </a:r>
            <a:r>
              <a:rPr lang="cs-CZ" altLang="en-US" sz="2400" dirty="0"/>
              <a:t> 	kontinentálním evropským způsobem ochrany)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en-US" sz="2400" dirty="0"/>
              <a:t> 	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en-US" sz="2400" dirty="0"/>
              <a:t>	c) </a:t>
            </a:r>
            <a:r>
              <a:rPr lang="cs-CZ" altLang="en-US" sz="2600" dirty="0"/>
              <a:t>tzv. </a:t>
            </a:r>
            <a:r>
              <a:rPr lang="cs-CZ" altLang="en-US" sz="2600" b="1" dirty="0"/>
              <a:t>Internetové smlouvy </a:t>
            </a:r>
            <a:r>
              <a:rPr lang="cs-CZ" altLang="en-US" sz="2600" dirty="0"/>
              <a:t>(WIPO, 1996)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en-US" sz="2400" dirty="0"/>
              <a:t>		- Smlouva WIPO o právu autorském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en-US" sz="2400" dirty="0"/>
              <a:t>		- Smlouva WIPO o výkon umělců a zvukových záznamech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en-US" sz="2400" dirty="0"/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34802659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>
            <a:extLst>
              <a:ext uri="{FF2B5EF4-FFF2-40B4-BE49-F238E27FC236}">
                <a16:creationId xmlns:a16="http://schemas.microsoft.com/office/drawing/2014/main" id="{1E819693-2084-9F45-B341-5A267D6860A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024063" y="142875"/>
            <a:ext cx="8229600" cy="928688"/>
          </a:xfrm>
        </p:spPr>
        <p:txBody>
          <a:bodyPr/>
          <a:lstStyle/>
          <a:p>
            <a:pPr eaLnBrk="1" hangingPunct="1"/>
            <a:r>
              <a:rPr lang="cs-CZ" altLang="en-US" sz="4000"/>
              <a:t>Předmět ochrany – </a:t>
            </a:r>
            <a:r>
              <a:rPr lang="cs-CZ" altLang="en-US" sz="4000" b="1" u="sng"/>
              <a:t>Autorské dílo</a:t>
            </a:r>
          </a:p>
        </p:txBody>
      </p:sp>
      <p:sp>
        <p:nvSpPr>
          <p:cNvPr id="18434" name="Rectangle 3">
            <a:extLst>
              <a:ext uri="{FF2B5EF4-FFF2-40B4-BE49-F238E27FC236}">
                <a16:creationId xmlns:a16="http://schemas.microsoft.com/office/drawing/2014/main" id="{D20C5152-15F1-C744-91CA-C6E4F08396A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095500" y="1143001"/>
            <a:ext cx="8229600" cy="55721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en-US" sz="1600" u="sng"/>
              <a:t>§2 AutZ:</a:t>
            </a:r>
            <a:r>
              <a:rPr lang="cs-CZ" altLang="en-US" sz="1600" i="1"/>
              <a:t> Předmětem práva autorského je  </a:t>
            </a:r>
            <a:r>
              <a:rPr lang="cs-CZ" altLang="en-US" sz="1600" b="1" i="1"/>
              <a:t>1) </a:t>
            </a:r>
            <a:r>
              <a:rPr lang="cs-CZ" altLang="en-US" sz="1600" i="1"/>
              <a:t>dílo literární a jiné dílo umělecké a dílo vědecké, které je </a:t>
            </a:r>
            <a:r>
              <a:rPr lang="cs-CZ" altLang="en-US" sz="1600" b="1" i="1"/>
              <a:t>2) </a:t>
            </a:r>
            <a:r>
              <a:rPr lang="cs-CZ" altLang="en-US" sz="1600" i="1"/>
              <a:t>jedinečným výsledkem tvůrčí činnosti autora a </a:t>
            </a:r>
            <a:r>
              <a:rPr lang="cs-CZ" altLang="en-US" sz="1600" b="1" i="1"/>
              <a:t>3)</a:t>
            </a:r>
            <a:r>
              <a:rPr lang="cs-CZ" altLang="en-US" sz="1600" i="1"/>
              <a:t> je vyjádřeno v jakékoli objektivně vnímatelné podobě včetně podoby elektronické, </a:t>
            </a:r>
            <a:r>
              <a:rPr lang="cs-CZ" altLang="en-US" sz="1600" b="1" i="1"/>
              <a:t>4)</a:t>
            </a:r>
            <a:r>
              <a:rPr lang="cs-CZ" altLang="en-US" sz="1600" i="1"/>
              <a:t> trvale nebo dočasně, </a:t>
            </a:r>
            <a:r>
              <a:rPr lang="cs-CZ" altLang="en-US" sz="1600" b="1" i="1"/>
              <a:t>5)</a:t>
            </a:r>
            <a:r>
              <a:rPr lang="cs-CZ" altLang="en-US" sz="1600" i="1"/>
              <a:t> bez ohledu na jeho rozsah, účel nebo význam (dále jen „dílo“)</a:t>
            </a:r>
            <a:r>
              <a:rPr lang="cs-CZ" altLang="en-US" sz="1600"/>
              <a:t>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en-US" sz="2000" u="sng"/>
              <a:t>Podmínkou právní ochrany díla je naplnění řady kritérií: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en-US" sz="1800"/>
              <a:t>dílo literární a jiné dílo umělecké a dílo vědecké</a:t>
            </a:r>
          </a:p>
          <a:p>
            <a:pPr lvl="2" eaLnBrk="1" hangingPunct="1">
              <a:lnSpc>
                <a:spcPct val="80000"/>
              </a:lnSpc>
            </a:pPr>
            <a:r>
              <a:rPr lang="cs-CZ" altLang="en-US" sz="1600"/>
              <a:t>Různé způsoby tvorby: Umělecká fantazie, vědecká analýza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en-US" sz="1800"/>
              <a:t>jedinečný výsledek tvůrčí činnosti autora</a:t>
            </a:r>
          </a:p>
          <a:p>
            <a:pPr lvl="2" eaLnBrk="1" hangingPunct="1">
              <a:lnSpc>
                <a:spcPct val="80000"/>
              </a:lnSpc>
            </a:pPr>
            <a:r>
              <a:rPr lang="cs-CZ" altLang="en-US" sz="1600"/>
              <a:t>Jedinečný: statisticky nepravděpodobné, že stejné dílo vytvoří víc osob</a:t>
            </a:r>
          </a:p>
          <a:p>
            <a:pPr lvl="2" eaLnBrk="1" hangingPunct="1">
              <a:lnSpc>
                <a:spcPct val="80000"/>
              </a:lnSpc>
            </a:pPr>
            <a:r>
              <a:rPr lang="cs-CZ" altLang="en-US" sz="1600"/>
              <a:t>Výsledek tvůrčí činnosti – nejde o rutinní postupy (např. strojový překlad z cizího jazyka)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en-US" sz="1800"/>
              <a:t>vyjádření v objektivně vnímatelné podobě</a:t>
            </a:r>
          </a:p>
          <a:p>
            <a:pPr lvl="2" eaLnBrk="1" hangingPunct="1">
              <a:lnSpc>
                <a:spcPct val="80000"/>
              </a:lnSpc>
            </a:pPr>
            <a:r>
              <a:rPr lang="cs-CZ" altLang="en-US" sz="1600"/>
              <a:t>Nejde o myšlenku v hlavě tvůrce, musí být vyjádřena ( i když obtížněji srozumitelná, např. strojový kód počítačového programu)</a:t>
            </a:r>
          </a:p>
          <a:p>
            <a:pPr lvl="2" eaLnBrk="1" hangingPunct="1">
              <a:lnSpc>
                <a:spcPct val="80000"/>
              </a:lnSpc>
            </a:pPr>
            <a:r>
              <a:rPr lang="cs-CZ" altLang="en-US" sz="1600"/>
              <a:t>Podoba: </a:t>
            </a:r>
          </a:p>
          <a:p>
            <a:pPr lvl="3" eaLnBrk="1" hangingPunct="1">
              <a:lnSpc>
                <a:spcPct val="80000"/>
              </a:lnSpc>
            </a:pPr>
            <a:r>
              <a:rPr lang="cs-CZ" altLang="en-US" sz="1400"/>
              <a:t>hmotná (papírový dokument, obraz, socha, disketa)</a:t>
            </a:r>
          </a:p>
          <a:p>
            <a:pPr lvl="3" eaLnBrk="1" hangingPunct="1">
              <a:lnSpc>
                <a:spcPct val="80000"/>
              </a:lnSpc>
            </a:pPr>
            <a:r>
              <a:rPr lang="cs-CZ" altLang="en-US" sz="1400"/>
              <a:t>nehmotná – elektronická (v počítačové paměti, v počítačové síti)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en-US" sz="1800"/>
              <a:t>trvale nebo dočasně</a:t>
            </a:r>
          </a:p>
          <a:p>
            <a:pPr lvl="2" eaLnBrk="1" hangingPunct="1">
              <a:lnSpc>
                <a:spcPct val="80000"/>
              </a:lnSpc>
            </a:pPr>
            <a:r>
              <a:rPr lang="cs-CZ" altLang="en-US" sz="1600"/>
              <a:t>I krátkodobé vyjádření – např. operační paměť počítače, improvizace hudební skladby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en-US" sz="1800"/>
              <a:t>bez ohledu na rozsah, účel nebo význam</a:t>
            </a:r>
          </a:p>
          <a:p>
            <a:pPr lvl="2" eaLnBrk="1" hangingPunct="1">
              <a:lnSpc>
                <a:spcPct val="80000"/>
              </a:lnSpc>
            </a:pPr>
            <a:r>
              <a:rPr lang="cs-CZ" altLang="en-US" sz="1600"/>
              <a:t>reklamních slogany, návody atd.</a:t>
            </a:r>
          </a:p>
        </p:txBody>
      </p:sp>
    </p:spTree>
    <p:extLst>
      <p:ext uri="{BB962C8B-B14F-4D97-AF65-F5344CB8AC3E}">
        <p14:creationId xmlns:p14="http://schemas.microsoft.com/office/powerpoint/2010/main" val="29384922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>
            <a:extLst>
              <a:ext uri="{FF2B5EF4-FFF2-40B4-BE49-F238E27FC236}">
                <a16:creationId xmlns:a16="http://schemas.microsoft.com/office/drawing/2014/main" id="{E2A9C639-43D3-6742-8D2D-595A9011FC9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92313" y="260351"/>
            <a:ext cx="8229600" cy="720725"/>
          </a:xfrm>
        </p:spPr>
        <p:txBody>
          <a:bodyPr/>
          <a:lstStyle/>
          <a:p>
            <a:pPr eaLnBrk="1" hangingPunct="1"/>
            <a:r>
              <a:rPr lang="cs-CZ" altLang="en-US" sz="4000"/>
              <a:t> </a:t>
            </a:r>
          </a:p>
        </p:txBody>
      </p:sp>
      <p:sp>
        <p:nvSpPr>
          <p:cNvPr id="19458" name="Rectangle 3">
            <a:extLst>
              <a:ext uri="{FF2B5EF4-FFF2-40B4-BE49-F238E27FC236}">
                <a16:creationId xmlns:a16="http://schemas.microsoft.com/office/drawing/2014/main" id="{6790C730-9B7A-2548-B307-96BBC00C2BC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524001" y="333376"/>
            <a:ext cx="8964613" cy="65246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cs-CZ" altLang="en-US" sz="2400" b="1" u="sng"/>
          </a:p>
          <a:p>
            <a:pPr eaLnBrk="1" hangingPunct="1">
              <a:lnSpc>
                <a:spcPct val="80000"/>
              </a:lnSpc>
            </a:pPr>
            <a:r>
              <a:rPr lang="cs-CZ" altLang="en-US" sz="2400" b="1" u="sng"/>
              <a:t>Díla fiktivní </a:t>
            </a:r>
            <a:r>
              <a:rPr lang="cs-CZ" altLang="en-US" sz="2400" u="sng"/>
              <a:t>– jsou chráněná AutZ!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en-US" sz="2000"/>
              <a:t>Produkt vytvořený autorem, avšak </a:t>
            </a:r>
            <a:r>
              <a:rPr lang="cs-CZ" altLang="en-US" sz="2000" b="1"/>
              <a:t>nesplňující znak jedinečnosti</a:t>
            </a:r>
          </a:p>
          <a:p>
            <a:pPr lvl="2" eaLnBrk="1" hangingPunct="1">
              <a:lnSpc>
                <a:spcPct val="80000"/>
              </a:lnSpc>
            </a:pPr>
            <a:r>
              <a:rPr lang="cs-CZ" altLang="en-US" sz="1800"/>
              <a:t>Počítačový program, struktura databáze a fotografie</a:t>
            </a:r>
          </a:p>
          <a:p>
            <a:pPr lvl="1" eaLnBrk="1" hangingPunct="1">
              <a:lnSpc>
                <a:spcPct val="80000"/>
              </a:lnSpc>
            </a:pPr>
            <a:endParaRPr lang="cs-CZ" altLang="en-US" sz="2000"/>
          </a:p>
          <a:p>
            <a:pPr eaLnBrk="1" hangingPunct="1">
              <a:lnSpc>
                <a:spcPct val="80000"/>
              </a:lnSpc>
            </a:pPr>
            <a:r>
              <a:rPr lang="cs-CZ" altLang="en-US" sz="2400"/>
              <a:t>Právo autorské se vztahuje na </a:t>
            </a:r>
            <a:r>
              <a:rPr lang="cs-CZ" altLang="en-US" sz="2400" u="sng"/>
              <a:t>dílo </a:t>
            </a:r>
            <a:r>
              <a:rPr lang="cs-CZ" altLang="en-US" sz="2400" b="1" u="sng"/>
              <a:t>dokončené</a:t>
            </a:r>
            <a:r>
              <a:rPr lang="cs-CZ" altLang="en-US" sz="2400"/>
              <a:t>, i jeho jednotlivé </a:t>
            </a:r>
            <a:r>
              <a:rPr lang="cs-CZ" altLang="en-US" sz="2400" b="1" u="sng"/>
              <a:t>vývojové fáze</a:t>
            </a:r>
            <a:r>
              <a:rPr lang="cs-CZ" altLang="en-US" sz="2400" u="sng"/>
              <a:t> </a:t>
            </a:r>
            <a:r>
              <a:rPr lang="cs-CZ" altLang="en-US" sz="2400"/>
              <a:t>(např. kopie nedokončeného filmu), 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en-US" sz="2000"/>
              <a:t>včetně názvu a jmen postav, struktury díla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en-US" sz="2000"/>
              <a:t>Babička – druhové slovo X Spejbl a Hurvínek – ochrana AutZ</a:t>
            </a:r>
          </a:p>
          <a:p>
            <a:pPr lvl="1" eaLnBrk="1" hangingPunct="1">
              <a:lnSpc>
                <a:spcPct val="80000"/>
              </a:lnSpc>
            </a:pPr>
            <a:endParaRPr lang="cs-CZ" altLang="en-US" sz="2000"/>
          </a:p>
          <a:p>
            <a:pPr eaLnBrk="1" hangingPunct="1">
              <a:lnSpc>
                <a:spcPct val="80000"/>
              </a:lnSpc>
            </a:pPr>
            <a:r>
              <a:rPr lang="cs-CZ" altLang="en-US" sz="2400"/>
              <a:t>Předmětem práva autorského je také </a:t>
            </a:r>
            <a:r>
              <a:rPr lang="cs-CZ" altLang="en-US" sz="2400" b="1"/>
              <a:t>dílo vzniklé tvůrčím zpracováním díla jiného</a:t>
            </a:r>
            <a:r>
              <a:rPr lang="cs-CZ" altLang="en-US" sz="2400"/>
              <a:t>, včetně </a:t>
            </a:r>
            <a:r>
              <a:rPr lang="cs-CZ" altLang="en-US" sz="2400" u="sng"/>
              <a:t>překladu</a:t>
            </a:r>
            <a:r>
              <a:rPr lang="cs-CZ" altLang="en-US" sz="2400"/>
              <a:t> díla do jiného jazyka.</a:t>
            </a:r>
          </a:p>
          <a:p>
            <a:pPr eaLnBrk="1" hangingPunct="1">
              <a:lnSpc>
                <a:spcPct val="80000"/>
              </a:lnSpc>
            </a:pPr>
            <a:endParaRPr lang="cs-CZ" altLang="en-US" sz="2400"/>
          </a:p>
          <a:p>
            <a:pPr eaLnBrk="1" hangingPunct="1">
              <a:lnSpc>
                <a:spcPct val="80000"/>
              </a:lnSpc>
            </a:pPr>
            <a:r>
              <a:rPr lang="cs-CZ" altLang="en-US" sz="2400" u="sng"/>
              <a:t>Dílem podle AutZ </a:t>
            </a:r>
            <a:r>
              <a:rPr lang="cs-CZ" altLang="en-US" sz="2400" b="1" u="sng"/>
              <a:t>není</a:t>
            </a:r>
            <a:r>
              <a:rPr lang="cs-CZ" altLang="en-US" sz="2400" u="sng"/>
              <a:t> zejména 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en-US" sz="2000" u="sng"/>
              <a:t>námět</a:t>
            </a:r>
            <a:r>
              <a:rPr lang="cs-CZ" altLang="en-US" sz="2000"/>
              <a:t> díla sám o sobě, </a:t>
            </a:r>
            <a:r>
              <a:rPr lang="cs-CZ" altLang="en-US" sz="2000" u="sng"/>
              <a:t>běžné údaje </a:t>
            </a:r>
            <a:r>
              <a:rPr lang="cs-CZ" altLang="en-US" sz="2000"/>
              <a:t>(denní zpráva nebo jiný údaj sám o sobě), </a:t>
            </a:r>
            <a:r>
              <a:rPr lang="cs-CZ" altLang="en-US" sz="2000" u="sng"/>
              <a:t>myšlenka</a:t>
            </a:r>
            <a:r>
              <a:rPr lang="cs-CZ" altLang="en-US" sz="2000"/>
              <a:t>, </a:t>
            </a:r>
            <a:r>
              <a:rPr lang="cs-CZ" altLang="en-US" sz="2000" u="sng"/>
              <a:t>postup</a:t>
            </a:r>
            <a:r>
              <a:rPr lang="cs-CZ" altLang="en-US" sz="2000"/>
              <a:t>, </a:t>
            </a:r>
            <a:r>
              <a:rPr lang="cs-CZ" altLang="en-US" sz="2000" u="sng"/>
              <a:t>princip</a:t>
            </a:r>
            <a:r>
              <a:rPr lang="cs-CZ" altLang="en-US" sz="2000"/>
              <a:t>, </a:t>
            </a:r>
            <a:r>
              <a:rPr lang="cs-CZ" altLang="en-US" sz="2000" u="sng"/>
              <a:t>metoda</a:t>
            </a:r>
            <a:r>
              <a:rPr lang="cs-CZ" altLang="en-US" sz="2000"/>
              <a:t>, </a:t>
            </a:r>
            <a:r>
              <a:rPr lang="cs-CZ" altLang="en-US" sz="2000" u="sng"/>
              <a:t>objev</a:t>
            </a:r>
            <a:r>
              <a:rPr lang="cs-CZ" altLang="en-US" sz="2000"/>
              <a:t>, vědecká </a:t>
            </a:r>
            <a:r>
              <a:rPr lang="cs-CZ" altLang="en-US" sz="2000" u="sng"/>
              <a:t>teorie</a:t>
            </a:r>
            <a:r>
              <a:rPr lang="cs-CZ" altLang="en-US" sz="2000"/>
              <a:t>, matematický a obdobný </a:t>
            </a:r>
            <a:r>
              <a:rPr lang="cs-CZ" altLang="en-US" sz="2000" u="sng"/>
              <a:t>vzorec</a:t>
            </a:r>
            <a:r>
              <a:rPr lang="cs-CZ" altLang="en-US" sz="2000"/>
              <a:t>, statistický </a:t>
            </a:r>
            <a:r>
              <a:rPr lang="cs-CZ" altLang="en-US" sz="2000" u="sng"/>
              <a:t>graf</a:t>
            </a:r>
            <a:r>
              <a:rPr lang="cs-CZ" altLang="en-US" sz="2000"/>
              <a:t> a podobný předmět</a:t>
            </a:r>
          </a:p>
        </p:txBody>
      </p:sp>
    </p:spTree>
    <p:extLst>
      <p:ext uri="{BB962C8B-B14F-4D97-AF65-F5344CB8AC3E}">
        <p14:creationId xmlns:p14="http://schemas.microsoft.com/office/powerpoint/2010/main" val="799406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7E104E91-5D32-4F4B-B392-CC15A7B9E07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cs-CZ" sz="4000" dirty="0"/>
              <a:t>Výjimky z ochrany </a:t>
            </a:r>
            <a:r>
              <a:rPr lang="cs-CZ" sz="4000" dirty="0" err="1"/>
              <a:t>AutZ</a:t>
            </a:r>
            <a:r>
              <a:rPr lang="cs-CZ" sz="4000" dirty="0"/>
              <a:t> ve veřejném zájmu</a:t>
            </a:r>
          </a:p>
        </p:txBody>
      </p:sp>
      <p:sp>
        <p:nvSpPr>
          <p:cNvPr id="21506" name="Rectangle 3">
            <a:extLst>
              <a:ext uri="{FF2B5EF4-FFF2-40B4-BE49-F238E27FC236}">
                <a16:creationId xmlns:a16="http://schemas.microsoft.com/office/drawing/2014/main" id="{8652A524-5D8A-AC41-A1E5-B827EC1E26CD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cs-CZ" altLang="en-US"/>
              <a:t>Znaky autorské díla splňují, ale nejsou chráněny AutZ</a:t>
            </a:r>
          </a:p>
          <a:p>
            <a:pPr lvl="1" eaLnBrk="1" hangingPunct="1">
              <a:buFontTx/>
              <a:buChar char="-"/>
            </a:pPr>
            <a:r>
              <a:rPr lang="cs-CZ" altLang="en-US" b="1" u="sng"/>
              <a:t>úřední dílo</a:t>
            </a:r>
          </a:p>
          <a:p>
            <a:pPr lvl="3" eaLnBrk="1" hangingPunct="1">
              <a:buFontTx/>
              <a:buChar char="-"/>
            </a:pPr>
            <a:r>
              <a:rPr lang="cs-CZ" altLang="en-US"/>
              <a:t>Právní předpis, rozhodnutí, veř. rejstřík, sbírka listin, městský znak, vlajka</a:t>
            </a:r>
          </a:p>
          <a:p>
            <a:pPr lvl="1" eaLnBrk="1" hangingPunct="1">
              <a:buFontTx/>
              <a:buChar char="-"/>
            </a:pPr>
            <a:r>
              <a:rPr lang="cs-CZ" altLang="en-US" b="1" u="sng"/>
              <a:t>výtvory tradiční lidové kultury </a:t>
            </a:r>
            <a:r>
              <a:rPr lang="cs-CZ" altLang="en-US"/>
              <a:t>-  není známo pravé jméno autora</a:t>
            </a:r>
          </a:p>
          <a:p>
            <a:pPr eaLnBrk="1" hangingPunct="1">
              <a:buFontTx/>
              <a:buChar char="-"/>
            </a:pPr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40743124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>
            <a:extLst>
              <a:ext uri="{FF2B5EF4-FFF2-40B4-BE49-F238E27FC236}">
                <a16:creationId xmlns:a16="http://schemas.microsoft.com/office/drawing/2014/main" id="{B90145B5-FB21-A448-9D78-4962DE9EAF9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en-US" sz="4000"/>
              <a:t>Autor </a:t>
            </a:r>
          </a:p>
        </p:txBody>
      </p:sp>
      <p:sp>
        <p:nvSpPr>
          <p:cNvPr id="22530" name="Rectangle 3">
            <a:extLst>
              <a:ext uri="{FF2B5EF4-FFF2-40B4-BE49-F238E27FC236}">
                <a16:creationId xmlns:a16="http://schemas.microsoft.com/office/drawing/2014/main" id="{1F173557-5E8B-D247-9554-1288DE89504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981200" y="1412876"/>
            <a:ext cx="8229600" cy="4683125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endParaRPr lang="cs-CZ" altLang="en-US" sz="900" b="1"/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cs-CZ" altLang="en-US" sz="2400" b="1" u="sng"/>
              <a:t>fyzická osoba</a:t>
            </a:r>
            <a:r>
              <a:rPr lang="cs-CZ" altLang="en-US" sz="2400"/>
              <a:t>, která dílo vytvořila a je způsobilá k právům a povinnostem</a:t>
            </a:r>
          </a:p>
          <a:p>
            <a:pPr lvl="2" eaLnBrk="1" hangingPunct="1">
              <a:lnSpc>
                <a:spcPct val="90000"/>
              </a:lnSpc>
              <a:buFontTx/>
              <a:buChar char="-"/>
            </a:pPr>
            <a:r>
              <a:rPr lang="cs-CZ" altLang="en-US" sz="1800"/>
              <a:t>I když dílo vytvořeno např. počítačovým programem – autorem je </a:t>
            </a:r>
            <a:r>
              <a:rPr lang="cs-CZ" altLang="en-US" sz="1800" u="sng"/>
              <a:t>uživatel</a:t>
            </a:r>
            <a:r>
              <a:rPr lang="cs-CZ" altLang="en-US" sz="1800"/>
              <a:t> počítačového programu (např. grafické aplikace)</a:t>
            </a:r>
          </a:p>
          <a:p>
            <a:pPr lvl="3" eaLnBrk="1" hangingPunct="1">
              <a:lnSpc>
                <a:spcPct val="90000"/>
              </a:lnSpc>
              <a:buFontTx/>
              <a:buChar char="-"/>
            </a:pPr>
            <a:r>
              <a:rPr lang="cs-CZ" altLang="en-US" sz="1600"/>
              <a:t>Pokud jde o rutinní práci (např. strojový překlad) nejde o aut.dílo</a:t>
            </a:r>
          </a:p>
          <a:p>
            <a:pPr lvl="2" eaLnBrk="1" hangingPunct="1">
              <a:lnSpc>
                <a:spcPct val="90000"/>
              </a:lnSpc>
              <a:buFontTx/>
              <a:buNone/>
            </a:pPr>
            <a:r>
              <a:rPr lang="cs-CZ" altLang="en-US" sz="1800"/>
              <a:t>X Computer generated works (v některých právních řádech)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en-US" sz="2400"/>
              <a:t> 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en-US" sz="2400" b="1" u="sng"/>
              <a:t>nemůže</a:t>
            </a:r>
            <a:r>
              <a:rPr lang="cs-CZ" altLang="en-US" sz="2400" u="sng"/>
              <a:t> </a:t>
            </a:r>
            <a:r>
              <a:rPr lang="cs-CZ" altLang="en-US" sz="2400" b="1" u="sng"/>
              <a:t>být osoba právnická</a:t>
            </a:r>
            <a:r>
              <a:rPr lang="cs-CZ" altLang="en-US" sz="2400"/>
              <a:t>, může však získat oprávnění k využívání díla (získat tzv. majetková práva autorská)</a:t>
            </a:r>
          </a:p>
        </p:txBody>
      </p:sp>
    </p:spTree>
    <p:extLst>
      <p:ext uri="{BB962C8B-B14F-4D97-AF65-F5344CB8AC3E}">
        <p14:creationId xmlns:p14="http://schemas.microsoft.com/office/powerpoint/2010/main" val="40299459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>
            <a:extLst>
              <a:ext uri="{FF2B5EF4-FFF2-40B4-BE49-F238E27FC236}">
                <a16:creationId xmlns:a16="http://schemas.microsoft.com/office/drawing/2014/main" id="{6EF471AE-3A8F-4446-9565-137AB0FF3AB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en-US"/>
              <a:t>Zákonná domněnka </a:t>
            </a:r>
          </a:p>
        </p:txBody>
      </p:sp>
      <p:sp>
        <p:nvSpPr>
          <p:cNvPr id="23554" name="Rectangle 3">
            <a:extLst>
              <a:ext uri="{FF2B5EF4-FFF2-40B4-BE49-F238E27FC236}">
                <a16:creationId xmlns:a16="http://schemas.microsoft.com/office/drawing/2014/main" id="{0B0AC0CC-6800-A548-AAAB-5AE76F08AA92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>
              <a:buNone/>
            </a:pPr>
            <a:r>
              <a:rPr lang="en-US" altLang="en-US"/>
              <a:t>§</a:t>
            </a:r>
            <a:r>
              <a:rPr lang="cs-CZ" altLang="en-US"/>
              <a:t> 6 AutZ tzv. </a:t>
            </a:r>
            <a:r>
              <a:rPr lang="cs-CZ" altLang="en-US" b="1" u="sng"/>
              <a:t>právní domněnka autorství</a:t>
            </a:r>
            <a:r>
              <a:rPr lang="cs-CZ" altLang="en-US"/>
              <a:t>:</a:t>
            </a:r>
          </a:p>
          <a:p>
            <a:pPr marL="609600" indent="-609600">
              <a:buNone/>
            </a:pPr>
            <a:r>
              <a:rPr lang="cs-CZ" altLang="en-US" i="1"/>
              <a:t>     autorem díla je fyzická osoba, jejíž pravé jméno je </a:t>
            </a:r>
            <a:r>
              <a:rPr lang="cs-CZ" altLang="en-US" b="1" i="1"/>
              <a:t>uvedeno na díle </a:t>
            </a:r>
            <a:r>
              <a:rPr lang="cs-CZ" altLang="en-US" i="1"/>
              <a:t>nebo je u díla uvedeno v rejstříku předmětů ochrany vedeném příslušným kolektivním správcem</a:t>
            </a:r>
            <a:r>
              <a:rPr lang="en-US" altLang="en-US" i="1"/>
              <a:t>; </a:t>
            </a:r>
            <a:endParaRPr lang="cs-CZ" altLang="en-US" i="1"/>
          </a:p>
          <a:p>
            <a:pPr marL="609600" indent="-609600">
              <a:buNone/>
            </a:pPr>
            <a:endParaRPr lang="cs-CZ" altLang="en-US"/>
          </a:p>
          <a:p>
            <a:pPr lvl="1" eaLnBrk="1" hangingPunct="1">
              <a:buFontTx/>
              <a:buChar char="•"/>
            </a:pPr>
            <a:r>
              <a:rPr lang="cs-CZ" altLang="en-US" b="1"/>
              <a:t>domněnka je vyvratitelná</a:t>
            </a:r>
            <a:r>
              <a:rPr lang="cs-CZ" altLang="en-US"/>
              <a:t>, tj. důkaz opaku: skutečným autorem</a:t>
            </a:r>
            <a:endParaRPr lang="en-US" altLang="en-US"/>
          </a:p>
          <a:p>
            <a:pPr marL="609600" indent="-609600">
              <a:buNone/>
            </a:pPr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21514872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>
            <a:extLst>
              <a:ext uri="{FF2B5EF4-FFF2-40B4-BE49-F238E27FC236}">
                <a16:creationId xmlns:a16="http://schemas.microsoft.com/office/drawing/2014/main" id="{E5E44948-296B-EE4D-B125-2D5C0B15140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en-US"/>
              <a:t>Vznik práva autorského</a:t>
            </a:r>
          </a:p>
        </p:txBody>
      </p:sp>
      <p:sp>
        <p:nvSpPr>
          <p:cNvPr id="25602" name="Rectangle 3">
            <a:extLst>
              <a:ext uri="{FF2B5EF4-FFF2-40B4-BE49-F238E27FC236}">
                <a16:creationId xmlns:a16="http://schemas.microsoft.com/office/drawing/2014/main" id="{78C75963-DBC8-3347-A44A-2A4E4308B7D6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en-US" b="1"/>
              <a:t>Neformální</a:t>
            </a:r>
            <a:r>
              <a:rPr lang="cs-CZ" altLang="en-US"/>
              <a:t> vznik</a:t>
            </a:r>
          </a:p>
          <a:p>
            <a:pPr eaLnBrk="1" hangingPunct="1">
              <a:lnSpc>
                <a:spcPct val="90000"/>
              </a:lnSpc>
            </a:pPr>
            <a:r>
              <a:rPr lang="cs-CZ" altLang="en-US"/>
              <a:t>Právo autorské (osobnostní i majetkové) k dílu </a:t>
            </a:r>
            <a:r>
              <a:rPr lang="cs-CZ" altLang="en-US" u="sng"/>
              <a:t>vzniká okamžikem, kdy je dílo vyjádřeno </a:t>
            </a:r>
            <a:r>
              <a:rPr lang="cs-CZ" altLang="en-US"/>
              <a:t>v jakékoliv </a:t>
            </a:r>
            <a:r>
              <a:rPr lang="cs-CZ" altLang="en-US" u="sng"/>
              <a:t>objektivně vnímatelné podobě</a:t>
            </a:r>
            <a:r>
              <a:rPr lang="cs-CZ" altLang="en-US"/>
              <a:t>.</a:t>
            </a:r>
          </a:p>
          <a:p>
            <a:pPr eaLnBrk="1" hangingPunct="1">
              <a:lnSpc>
                <a:spcPct val="90000"/>
              </a:lnSpc>
            </a:pPr>
            <a:endParaRPr lang="cs-CZ" altLang="en-US"/>
          </a:p>
          <a:p>
            <a:pPr eaLnBrk="1" hangingPunct="1">
              <a:lnSpc>
                <a:spcPct val="90000"/>
              </a:lnSpc>
            </a:pPr>
            <a:r>
              <a:rPr lang="cs-CZ" altLang="en-US"/>
              <a:t>Žádná registrace – </a:t>
            </a:r>
            <a:r>
              <a:rPr lang="cs-CZ" altLang="en-US" u="sng"/>
              <a:t>problémy s dokazováním </a:t>
            </a:r>
            <a:r>
              <a:rPr lang="cs-CZ" altLang="en-US"/>
              <a:t>(notářská úschova, výpověď svědků, zaslání doporučeného dopisu sobě, zaslání el. záznamu soukromoprávní osobě)</a:t>
            </a:r>
          </a:p>
        </p:txBody>
      </p:sp>
    </p:spTree>
    <p:extLst>
      <p:ext uri="{BB962C8B-B14F-4D97-AF65-F5344CB8AC3E}">
        <p14:creationId xmlns:p14="http://schemas.microsoft.com/office/powerpoint/2010/main" val="69359284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</TotalTime>
  <Words>1489</Words>
  <Application>Microsoft Macintosh PowerPoint</Application>
  <PresentationFormat>Širokoúhlá obrazovka</PresentationFormat>
  <Paragraphs>181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2" baseType="lpstr">
      <vt:lpstr>Arial</vt:lpstr>
      <vt:lpstr>Calibri</vt:lpstr>
      <vt:lpstr>Calibri Light</vt:lpstr>
      <vt:lpstr>Wingdings</vt:lpstr>
      <vt:lpstr>Motiv Office</vt:lpstr>
      <vt:lpstr>Internetové právo</vt:lpstr>
      <vt:lpstr>Právní úprava</vt:lpstr>
      <vt:lpstr>  </vt:lpstr>
      <vt:lpstr>Předmět ochrany – Autorské dílo</vt:lpstr>
      <vt:lpstr> </vt:lpstr>
      <vt:lpstr>Výjimky z ochrany AutZ ve veřejném zájmu</vt:lpstr>
      <vt:lpstr>Autor </vt:lpstr>
      <vt:lpstr>Zákonná domněnka </vt:lpstr>
      <vt:lpstr>Vznik práva autorského</vt:lpstr>
      <vt:lpstr>Registrační princip   ©</vt:lpstr>
      <vt:lpstr>Osobnostní práva </vt:lpstr>
      <vt:lpstr>Druhy osobnostních práv </vt:lpstr>
      <vt:lpstr> Majetková práva</vt:lpstr>
      <vt:lpstr>Základní majetkové právo –  dílo užít</vt:lpstr>
      <vt:lpstr>Rozmnožování díla</vt:lpstr>
      <vt:lpstr>Šíření prostřednictvím hmotných rozmnoženin </vt:lpstr>
      <vt:lpstr>Šíření nehmotné - sdělování díla veřejnosti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Internetové právo</dc:title>
  <dc:creator>Tomáš Gongol</dc:creator>
  <cp:lastModifiedBy>Tomáš Gongol</cp:lastModifiedBy>
  <cp:revision>9</cp:revision>
  <dcterms:created xsi:type="dcterms:W3CDTF">2018-10-17T17:08:27Z</dcterms:created>
  <dcterms:modified xsi:type="dcterms:W3CDTF">2020-11-13T12:58:35Z</dcterms:modified>
</cp:coreProperties>
</file>