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39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17" r:id="rId32"/>
    <p:sldId id="335" r:id="rId33"/>
    <p:sldId id="336" r:id="rId34"/>
    <p:sldId id="337" r:id="rId35"/>
    <p:sldId id="33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A07B2-E247-3242-B428-A1FB2F430C01}" v="2" dt="2022-01-12T13:39:16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82"/>
    <p:restoredTop sz="94688"/>
  </p:normalViewPr>
  <p:slideViewPr>
    <p:cSldViewPr snapToGrid="0" snapToObjects="1">
      <p:cViewPr varScale="1">
        <p:scale>
          <a:sx n="94" d="100"/>
          <a:sy n="94" d="100"/>
        </p:scale>
        <p:origin x="208" y="2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6004f809-8ea5-41b2-b378-ad4f0af6f059" providerId="ADAL" clId="{031A07B2-E247-3242-B428-A1FB2F430C01}"/>
    <pc:docChg chg="undo custSel modSld">
      <pc:chgData name="Tomáš Gongol" userId="6004f809-8ea5-41b2-b378-ad4f0af6f059" providerId="ADAL" clId="{031A07B2-E247-3242-B428-A1FB2F430C01}" dt="2022-01-12T13:39:16.144" v="3"/>
      <pc:docMkLst>
        <pc:docMk/>
      </pc:docMkLst>
      <pc:sldChg chg="modSp mod">
        <pc:chgData name="Tomáš Gongol" userId="6004f809-8ea5-41b2-b378-ad4f0af6f059" providerId="ADAL" clId="{031A07B2-E247-3242-B428-A1FB2F430C01}" dt="2022-01-12T13:39:16.144" v="3"/>
        <pc:sldMkLst>
          <pc:docMk/>
          <pc:sldMk cId="3354442602" sldId="314"/>
        </pc:sldMkLst>
        <pc:spChg chg="mod">
          <ac:chgData name="Tomáš Gongol" userId="6004f809-8ea5-41b2-b378-ad4f0af6f059" providerId="ADAL" clId="{031A07B2-E247-3242-B428-A1FB2F430C01}" dt="2022-01-12T13:39:16.144" v="3"/>
          <ac:spMkLst>
            <pc:docMk/>
            <pc:sldMk cId="3354442602" sldId="314"/>
            <ac:spMk id="3" creationId="{F15047C1-9F51-C742-BBC0-742CC6923713}"/>
          </ac:spMkLst>
        </pc:spChg>
      </pc:sldChg>
    </pc:docChg>
  </pc:docChgLst>
  <pc:docChgLst>
    <pc:chgData name="Tomáš Gongol" userId="c1965aaece8197df" providerId="LiveId" clId="{B06758DD-23D0-754C-B8EB-A660880DF881}"/>
    <pc:docChg chg="undo redo custSel modSld">
      <pc:chgData name="Tomáš Gongol" userId="c1965aaece8197df" providerId="LiveId" clId="{B06758DD-23D0-754C-B8EB-A660880DF881}" dt="2018-11-28T20:24:40.860" v="440" actId="20577"/>
      <pc:docMkLst>
        <pc:docMk/>
      </pc:docMkLst>
      <pc:sldChg chg="modSp">
        <pc:chgData name="Tomáš Gongol" userId="c1965aaece8197df" providerId="LiveId" clId="{B06758DD-23D0-754C-B8EB-A660880DF881}" dt="2018-11-28T19:40:54.209" v="3" actId="20577"/>
        <pc:sldMkLst>
          <pc:docMk/>
          <pc:sldMk cId="294202246" sldId="307"/>
        </pc:sldMkLst>
        <pc:spChg chg="mod">
          <ac:chgData name="Tomáš Gongol" userId="c1965aaece8197df" providerId="LiveId" clId="{B06758DD-23D0-754C-B8EB-A660880DF881}" dt="2018-11-28T19:40:54.209" v="3" actId="20577"/>
          <ac:spMkLst>
            <pc:docMk/>
            <pc:sldMk cId="294202246" sldId="307"/>
            <ac:spMk id="3" creationId="{DA6D2897-BED0-884E-828B-34BD72534CD6}"/>
          </ac:spMkLst>
        </pc:spChg>
      </pc:sldChg>
      <pc:sldChg chg="modSp">
        <pc:chgData name="Tomáš Gongol" userId="c1965aaece8197df" providerId="LiveId" clId="{B06758DD-23D0-754C-B8EB-A660880DF881}" dt="2018-11-28T19:41:09.014" v="5" actId="20577"/>
        <pc:sldMkLst>
          <pc:docMk/>
          <pc:sldMk cId="3008473099" sldId="308"/>
        </pc:sldMkLst>
        <pc:spChg chg="mod">
          <ac:chgData name="Tomáš Gongol" userId="c1965aaece8197df" providerId="LiveId" clId="{B06758DD-23D0-754C-B8EB-A660880DF881}" dt="2018-11-28T19:41:09.014" v="5" actId="20577"/>
          <ac:spMkLst>
            <pc:docMk/>
            <pc:sldMk cId="3008473099" sldId="308"/>
            <ac:spMk id="3" creationId="{8227D9ED-41E8-9D41-AABD-F90E79B32890}"/>
          </ac:spMkLst>
        </pc:spChg>
      </pc:sldChg>
      <pc:sldChg chg="modSp">
        <pc:chgData name="Tomáš Gongol" userId="c1965aaece8197df" providerId="LiveId" clId="{B06758DD-23D0-754C-B8EB-A660880DF881}" dt="2018-11-28T19:42:17.214" v="7" actId="113"/>
        <pc:sldMkLst>
          <pc:docMk/>
          <pc:sldMk cId="579739156" sldId="309"/>
        </pc:sldMkLst>
        <pc:spChg chg="mod">
          <ac:chgData name="Tomáš Gongol" userId="c1965aaece8197df" providerId="LiveId" clId="{B06758DD-23D0-754C-B8EB-A660880DF881}" dt="2018-11-28T19:42:17.214" v="7" actId="113"/>
          <ac:spMkLst>
            <pc:docMk/>
            <pc:sldMk cId="579739156" sldId="309"/>
            <ac:spMk id="3" creationId="{F5C6B4BE-E7AA-5A44-BBF4-CB7817774E43}"/>
          </ac:spMkLst>
        </pc:spChg>
      </pc:sldChg>
      <pc:sldChg chg="modSp">
        <pc:chgData name="Tomáš Gongol" userId="c1965aaece8197df" providerId="LiveId" clId="{B06758DD-23D0-754C-B8EB-A660880DF881}" dt="2018-11-28T19:45:05.177" v="11" actId="27636"/>
        <pc:sldMkLst>
          <pc:docMk/>
          <pc:sldMk cId="2419049133" sldId="312"/>
        </pc:sldMkLst>
        <pc:spChg chg="mod">
          <ac:chgData name="Tomáš Gongol" userId="c1965aaece8197df" providerId="LiveId" clId="{B06758DD-23D0-754C-B8EB-A660880DF881}" dt="2018-11-28T19:45:05.177" v="11" actId="27636"/>
          <ac:spMkLst>
            <pc:docMk/>
            <pc:sldMk cId="2419049133" sldId="312"/>
            <ac:spMk id="3" creationId="{D29A795E-F571-C849-9A84-B4669EE81ED9}"/>
          </ac:spMkLst>
        </pc:spChg>
      </pc:sldChg>
      <pc:sldChg chg="modSp">
        <pc:chgData name="Tomáš Gongol" userId="c1965aaece8197df" providerId="LiveId" clId="{B06758DD-23D0-754C-B8EB-A660880DF881}" dt="2018-11-28T19:46:59.518" v="126" actId="20577"/>
        <pc:sldMkLst>
          <pc:docMk/>
          <pc:sldMk cId="394402119" sldId="313"/>
        </pc:sldMkLst>
        <pc:spChg chg="mod">
          <ac:chgData name="Tomáš Gongol" userId="c1965aaece8197df" providerId="LiveId" clId="{B06758DD-23D0-754C-B8EB-A660880DF881}" dt="2018-11-28T19:46:59.518" v="126" actId="20577"/>
          <ac:spMkLst>
            <pc:docMk/>
            <pc:sldMk cId="394402119" sldId="313"/>
            <ac:spMk id="3" creationId="{57F14445-DB88-324C-BF78-EDC33D15BAE5}"/>
          </ac:spMkLst>
        </pc:spChg>
      </pc:sldChg>
      <pc:sldChg chg="modSp">
        <pc:chgData name="Tomáš Gongol" userId="c1965aaece8197df" providerId="LiveId" clId="{B06758DD-23D0-754C-B8EB-A660880DF881}" dt="2018-11-28T19:48:08.210" v="135" actId="20577"/>
        <pc:sldMkLst>
          <pc:docMk/>
          <pc:sldMk cId="3354442602" sldId="314"/>
        </pc:sldMkLst>
        <pc:spChg chg="mod">
          <ac:chgData name="Tomáš Gongol" userId="c1965aaece8197df" providerId="LiveId" clId="{B06758DD-23D0-754C-B8EB-A660880DF881}" dt="2018-11-28T19:48:08.210" v="135" actId="20577"/>
          <ac:spMkLst>
            <pc:docMk/>
            <pc:sldMk cId="3354442602" sldId="314"/>
            <ac:spMk id="3" creationId="{F15047C1-9F51-C742-BBC0-742CC6923713}"/>
          </ac:spMkLst>
        </pc:spChg>
      </pc:sldChg>
      <pc:sldChg chg="modSp">
        <pc:chgData name="Tomáš Gongol" userId="c1965aaece8197df" providerId="LiveId" clId="{B06758DD-23D0-754C-B8EB-A660880DF881}" dt="2018-11-28T19:49:50.125" v="136" actId="20577"/>
        <pc:sldMkLst>
          <pc:docMk/>
          <pc:sldMk cId="3735407683" sldId="315"/>
        </pc:sldMkLst>
        <pc:spChg chg="mod">
          <ac:chgData name="Tomáš Gongol" userId="c1965aaece8197df" providerId="LiveId" clId="{B06758DD-23D0-754C-B8EB-A660880DF881}" dt="2018-11-28T19:49:50.125" v="136" actId="20577"/>
          <ac:spMkLst>
            <pc:docMk/>
            <pc:sldMk cId="3735407683" sldId="315"/>
            <ac:spMk id="3" creationId="{64598B65-A984-EF4F-BC4A-2EEFC0340AF7}"/>
          </ac:spMkLst>
        </pc:spChg>
      </pc:sldChg>
      <pc:sldChg chg="modSp">
        <pc:chgData name="Tomáš Gongol" userId="c1965aaece8197df" providerId="LiveId" clId="{B06758DD-23D0-754C-B8EB-A660880DF881}" dt="2018-11-28T19:54:57.695" v="343" actId="20577"/>
        <pc:sldMkLst>
          <pc:docMk/>
          <pc:sldMk cId="193903608" sldId="316"/>
        </pc:sldMkLst>
        <pc:spChg chg="mod">
          <ac:chgData name="Tomáš Gongol" userId="c1965aaece8197df" providerId="LiveId" clId="{B06758DD-23D0-754C-B8EB-A660880DF881}" dt="2018-11-28T19:54:57.695" v="343" actId="20577"/>
          <ac:spMkLst>
            <pc:docMk/>
            <pc:sldMk cId="193903608" sldId="316"/>
            <ac:spMk id="3" creationId="{049A8CA0-EAC5-FC47-804A-85408719AEB0}"/>
          </ac:spMkLst>
        </pc:spChg>
      </pc:sldChg>
      <pc:sldChg chg="modSp">
        <pc:chgData name="Tomáš Gongol" userId="c1965aaece8197df" providerId="LiveId" clId="{B06758DD-23D0-754C-B8EB-A660880DF881}" dt="2018-11-28T20:03:38.909" v="367" actId="5793"/>
        <pc:sldMkLst>
          <pc:docMk/>
          <pc:sldMk cId="4199346088" sldId="318"/>
        </pc:sldMkLst>
        <pc:spChg chg="mod">
          <ac:chgData name="Tomáš Gongol" userId="c1965aaece8197df" providerId="LiveId" clId="{B06758DD-23D0-754C-B8EB-A660880DF881}" dt="2018-11-28T20:03:38.909" v="367" actId="5793"/>
          <ac:spMkLst>
            <pc:docMk/>
            <pc:sldMk cId="4199346088" sldId="318"/>
            <ac:spMk id="3" creationId="{E073B977-295B-7340-B72C-F6F69F82EF8A}"/>
          </ac:spMkLst>
        </pc:spChg>
      </pc:sldChg>
      <pc:sldChg chg="modSp">
        <pc:chgData name="Tomáš Gongol" userId="c1965aaece8197df" providerId="LiveId" clId="{B06758DD-23D0-754C-B8EB-A660880DF881}" dt="2018-11-28T20:04:27.811" v="379" actId="115"/>
        <pc:sldMkLst>
          <pc:docMk/>
          <pc:sldMk cId="1023831640" sldId="319"/>
        </pc:sldMkLst>
        <pc:spChg chg="mod">
          <ac:chgData name="Tomáš Gongol" userId="c1965aaece8197df" providerId="LiveId" clId="{B06758DD-23D0-754C-B8EB-A660880DF881}" dt="2018-11-28T20:04:27.811" v="379" actId="115"/>
          <ac:spMkLst>
            <pc:docMk/>
            <pc:sldMk cId="1023831640" sldId="319"/>
            <ac:spMk id="3" creationId="{F312F006-71F1-8643-A9A5-62CA9034FCA3}"/>
          </ac:spMkLst>
        </pc:spChg>
      </pc:sldChg>
      <pc:sldChg chg="modSp">
        <pc:chgData name="Tomáš Gongol" userId="c1965aaece8197df" providerId="LiveId" clId="{B06758DD-23D0-754C-B8EB-A660880DF881}" dt="2018-11-28T20:05:47.245" v="389" actId="20577"/>
        <pc:sldMkLst>
          <pc:docMk/>
          <pc:sldMk cId="189641407" sldId="320"/>
        </pc:sldMkLst>
        <pc:spChg chg="mod">
          <ac:chgData name="Tomáš Gongol" userId="c1965aaece8197df" providerId="LiveId" clId="{B06758DD-23D0-754C-B8EB-A660880DF881}" dt="2018-11-28T20:05:47.245" v="389" actId="20577"/>
          <ac:spMkLst>
            <pc:docMk/>
            <pc:sldMk cId="189641407" sldId="320"/>
            <ac:spMk id="3" creationId="{A6D4786C-EF44-2A40-AA07-68132649964E}"/>
          </ac:spMkLst>
        </pc:spChg>
      </pc:sldChg>
      <pc:sldChg chg="modSp">
        <pc:chgData name="Tomáš Gongol" userId="c1965aaece8197df" providerId="LiveId" clId="{B06758DD-23D0-754C-B8EB-A660880DF881}" dt="2018-11-28T20:06:22.268" v="390" actId="20577"/>
        <pc:sldMkLst>
          <pc:docMk/>
          <pc:sldMk cId="2554629326" sldId="321"/>
        </pc:sldMkLst>
        <pc:spChg chg="mod">
          <ac:chgData name="Tomáš Gongol" userId="c1965aaece8197df" providerId="LiveId" clId="{B06758DD-23D0-754C-B8EB-A660880DF881}" dt="2018-11-28T20:06:22.268" v="390" actId="20577"/>
          <ac:spMkLst>
            <pc:docMk/>
            <pc:sldMk cId="2554629326" sldId="321"/>
            <ac:spMk id="3" creationId="{1A28D8CA-DE9C-7345-8411-F5DF7BE8DA6F}"/>
          </ac:spMkLst>
        </pc:spChg>
      </pc:sldChg>
      <pc:sldChg chg="modSp">
        <pc:chgData name="Tomáš Gongol" userId="c1965aaece8197df" providerId="LiveId" clId="{B06758DD-23D0-754C-B8EB-A660880DF881}" dt="2018-11-28T20:06:34.293" v="391" actId="20577"/>
        <pc:sldMkLst>
          <pc:docMk/>
          <pc:sldMk cId="721883196" sldId="322"/>
        </pc:sldMkLst>
        <pc:spChg chg="mod">
          <ac:chgData name="Tomáš Gongol" userId="c1965aaece8197df" providerId="LiveId" clId="{B06758DD-23D0-754C-B8EB-A660880DF881}" dt="2018-11-28T20:06:34.293" v="391" actId="20577"/>
          <ac:spMkLst>
            <pc:docMk/>
            <pc:sldMk cId="721883196" sldId="322"/>
            <ac:spMk id="3" creationId="{8DE2B0BD-40D1-7345-849E-2C49436B1752}"/>
          </ac:spMkLst>
        </pc:spChg>
      </pc:sldChg>
      <pc:sldChg chg="modSp">
        <pc:chgData name="Tomáš Gongol" userId="c1965aaece8197df" providerId="LiveId" clId="{B06758DD-23D0-754C-B8EB-A660880DF881}" dt="2018-11-28T20:08:36.086" v="392" actId="20577"/>
        <pc:sldMkLst>
          <pc:docMk/>
          <pc:sldMk cId="260554691" sldId="323"/>
        </pc:sldMkLst>
        <pc:spChg chg="mod">
          <ac:chgData name="Tomáš Gongol" userId="c1965aaece8197df" providerId="LiveId" clId="{B06758DD-23D0-754C-B8EB-A660880DF881}" dt="2018-11-28T20:08:36.086" v="392" actId="20577"/>
          <ac:spMkLst>
            <pc:docMk/>
            <pc:sldMk cId="260554691" sldId="323"/>
            <ac:spMk id="3" creationId="{B5AC5FB5-CA10-E740-9BAD-D5CF083758D1}"/>
          </ac:spMkLst>
        </pc:spChg>
      </pc:sldChg>
      <pc:sldChg chg="modSp">
        <pc:chgData name="Tomáš Gongol" userId="c1965aaece8197df" providerId="LiveId" clId="{B06758DD-23D0-754C-B8EB-A660880DF881}" dt="2018-11-28T20:09:40.638" v="393" actId="20577"/>
        <pc:sldMkLst>
          <pc:docMk/>
          <pc:sldMk cId="1247000243" sldId="325"/>
        </pc:sldMkLst>
        <pc:spChg chg="mod">
          <ac:chgData name="Tomáš Gongol" userId="c1965aaece8197df" providerId="LiveId" clId="{B06758DD-23D0-754C-B8EB-A660880DF881}" dt="2018-11-28T20:09:40.638" v="393" actId="20577"/>
          <ac:spMkLst>
            <pc:docMk/>
            <pc:sldMk cId="1247000243" sldId="325"/>
            <ac:spMk id="3" creationId="{D759F036-302B-B64D-B7A0-9D4363936A3C}"/>
          </ac:spMkLst>
        </pc:spChg>
      </pc:sldChg>
      <pc:sldChg chg="modSp">
        <pc:chgData name="Tomáš Gongol" userId="c1965aaece8197df" providerId="LiveId" clId="{B06758DD-23D0-754C-B8EB-A660880DF881}" dt="2018-11-28T20:14:04.135" v="399" actId="20577"/>
        <pc:sldMkLst>
          <pc:docMk/>
          <pc:sldMk cId="2579269783" sldId="328"/>
        </pc:sldMkLst>
        <pc:spChg chg="mod">
          <ac:chgData name="Tomáš Gongol" userId="c1965aaece8197df" providerId="LiveId" clId="{B06758DD-23D0-754C-B8EB-A660880DF881}" dt="2018-11-28T20:14:04.135" v="399" actId="20577"/>
          <ac:spMkLst>
            <pc:docMk/>
            <pc:sldMk cId="2579269783" sldId="328"/>
            <ac:spMk id="3" creationId="{6CD47B2B-504B-CE41-A0B9-6EDD5AECBB41}"/>
          </ac:spMkLst>
        </pc:spChg>
      </pc:sldChg>
      <pc:sldChg chg="modSp">
        <pc:chgData name="Tomáš Gongol" userId="c1965aaece8197df" providerId="LiveId" clId="{B06758DD-23D0-754C-B8EB-A660880DF881}" dt="2018-11-28T20:17:22.224" v="438" actId="20577"/>
        <pc:sldMkLst>
          <pc:docMk/>
          <pc:sldMk cId="46676542" sldId="330"/>
        </pc:sldMkLst>
        <pc:spChg chg="mod">
          <ac:chgData name="Tomáš Gongol" userId="c1965aaece8197df" providerId="LiveId" clId="{B06758DD-23D0-754C-B8EB-A660880DF881}" dt="2018-11-28T20:17:22.224" v="438" actId="20577"/>
          <ac:spMkLst>
            <pc:docMk/>
            <pc:sldMk cId="46676542" sldId="330"/>
            <ac:spMk id="3" creationId="{D886C324-45B3-3E44-8FB8-EDEB8DB7A90F}"/>
          </ac:spMkLst>
        </pc:spChg>
      </pc:sldChg>
      <pc:sldChg chg="modSp">
        <pc:chgData name="Tomáš Gongol" userId="c1965aaece8197df" providerId="LiveId" clId="{B06758DD-23D0-754C-B8EB-A660880DF881}" dt="2018-11-28T20:16:12.716" v="430" actId="115"/>
        <pc:sldMkLst>
          <pc:docMk/>
          <pc:sldMk cId="1473576017" sldId="332"/>
        </pc:sldMkLst>
        <pc:spChg chg="mod">
          <ac:chgData name="Tomáš Gongol" userId="c1965aaece8197df" providerId="LiveId" clId="{B06758DD-23D0-754C-B8EB-A660880DF881}" dt="2018-11-28T20:16:12.716" v="430" actId="115"/>
          <ac:spMkLst>
            <pc:docMk/>
            <pc:sldMk cId="1473576017" sldId="332"/>
            <ac:spMk id="3" creationId="{9F988FFB-F21F-2E43-856F-916BE3CF9046}"/>
          </ac:spMkLst>
        </pc:spChg>
      </pc:sldChg>
      <pc:sldChg chg="modSp">
        <pc:chgData name="Tomáš Gongol" userId="c1965aaece8197df" providerId="LiveId" clId="{B06758DD-23D0-754C-B8EB-A660880DF881}" dt="2018-11-28T20:24:17.314" v="439" actId="20577"/>
        <pc:sldMkLst>
          <pc:docMk/>
          <pc:sldMk cId="1702732832" sldId="333"/>
        </pc:sldMkLst>
        <pc:spChg chg="mod">
          <ac:chgData name="Tomáš Gongol" userId="c1965aaece8197df" providerId="LiveId" clId="{B06758DD-23D0-754C-B8EB-A660880DF881}" dt="2018-11-28T20:24:17.314" v="439" actId="20577"/>
          <ac:spMkLst>
            <pc:docMk/>
            <pc:sldMk cId="1702732832" sldId="333"/>
            <ac:spMk id="3" creationId="{9C012969-E16A-AD4A-8482-68BA1A1FA47B}"/>
          </ac:spMkLst>
        </pc:spChg>
      </pc:sldChg>
      <pc:sldChg chg="modSp">
        <pc:chgData name="Tomáš Gongol" userId="c1965aaece8197df" providerId="LiveId" clId="{B06758DD-23D0-754C-B8EB-A660880DF881}" dt="2018-11-28T20:24:40.860" v="440" actId="20577"/>
        <pc:sldMkLst>
          <pc:docMk/>
          <pc:sldMk cId="1133972234" sldId="334"/>
        </pc:sldMkLst>
        <pc:spChg chg="mod">
          <ac:chgData name="Tomáš Gongol" userId="c1965aaece8197df" providerId="LiveId" clId="{B06758DD-23D0-754C-B8EB-A660880DF881}" dt="2018-11-28T20:24:40.860" v="440" actId="20577"/>
          <ac:spMkLst>
            <pc:docMk/>
            <pc:sldMk cId="1133972234" sldId="334"/>
            <ac:spMk id="3" creationId="{4698ED2D-2CE1-B040-93BD-8F06A7844064}"/>
          </ac:spMkLst>
        </pc:spChg>
      </pc:sldChg>
    </pc:docChg>
  </pc:docChgLst>
  <pc:docChgLst>
    <pc:chgData name="Tomáš Gongol" userId="6004f809-8ea5-41b2-b378-ad4f0af6f059" providerId="ADAL" clId="{FD211D10-AD02-2744-9C3E-7D295B8F7AE3}"/>
    <pc:docChg chg="undo custSel addSld delSld modSld modShowInfo">
      <pc:chgData name="Tomáš Gongol" userId="6004f809-8ea5-41b2-b378-ad4f0af6f059" providerId="ADAL" clId="{FD211D10-AD02-2744-9C3E-7D295B8F7AE3}" dt="2020-11-12T06:59:55.511" v="131" actId="20577"/>
      <pc:docMkLst>
        <pc:docMk/>
      </pc:docMkLst>
      <pc:sldChg chg="modSp mod">
        <pc:chgData name="Tomáš Gongol" userId="6004f809-8ea5-41b2-b378-ad4f0af6f059" providerId="ADAL" clId="{FD211D10-AD02-2744-9C3E-7D295B8F7AE3}" dt="2020-11-12T06:59:55.511" v="131" actId="20577"/>
        <pc:sldMkLst>
          <pc:docMk/>
          <pc:sldMk cId="2109103730" sldId="305"/>
        </pc:sldMkLst>
        <pc:spChg chg="mod">
          <ac:chgData name="Tomáš Gongol" userId="6004f809-8ea5-41b2-b378-ad4f0af6f059" providerId="ADAL" clId="{FD211D10-AD02-2744-9C3E-7D295B8F7AE3}" dt="2020-11-12T06:59:55.511" v="131" actId="20577"/>
          <ac:spMkLst>
            <pc:docMk/>
            <pc:sldMk cId="2109103730" sldId="305"/>
            <ac:spMk id="3" creationId="{781DAE52-5DB4-BF4B-9C17-571222DB0E37}"/>
          </ac:spMkLst>
        </pc:spChg>
      </pc:sldChg>
      <pc:sldChg chg="modSp">
        <pc:chgData name="Tomáš Gongol" userId="6004f809-8ea5-41b2-b378-ad4f0af6f059" providerId="ADAL" clId="{FD211D10-AD02-2744-9C3E-7D295B8F7AE3}" dt="2020-11-11T15:28:01.034" v="0" actId="20578"/>
        <pc:sldMkLst>
          <pc:docMk/>
          <pc:sldMk cId="3354442602" sldId="314"/>
        </pc:sldMkLst>
        <pc:spChg chg="mod">
          <ac:chgData name="Tomáš Gongol" userId="6004f809-8ea5-41b2-b378-ad4f0af6f059" providerId="ADAL" clId="{FD211D10-AD02-2744-9C3E-7D295B8F7AE3}" dt="2020-11-11T15:28:01.034" v="0" actId="20578"/>
          <ac:spMkLst>
            <pc:docMk/>
            <pc:sldMk cId="3354442602" sldId="314"/>
            <ac:spMk id="3" creationId="{F15047C1-9F51-C742-BBC0-742CC6923713}"/>
          </ac:spMkLst>
        </pc:spChg>
      </pc:sldChg>
      <pc:sldChg chg="modSp add mod">
        <pc:chgData name="Tomáš Gongol" userId="6004f809-8ea5-41b2-b378-ad4f0af6f059" providerId="ADAL" clId="{FD211D10-AD02-2744-9C3E-7D295B8F7AE3}" dt="2020-11-11T15:56:07.383" v="120" actId="20577"/>
        <pc:sldMkLst>
          <pc:docMk/>
          <pc:sldMk cId="398299171" sldId="317"/>
        </pc:sldMkLst>
        <pc:spChg chg="mod">
          <ac:chgData name="Tomáš Gongol" userId="6004f809-8ea5-41b2-b378-ad4f0af6f059" providerId="ADAL" clId="{FD211D10-AD02-2744-9C3E-7D295B8F7AE3}" dt="2020-11-11T15:55:14.231" v="69" actId="20577"/>
          <ac:spMkLst>
            <pc:docMk/>
            <pc:sldMk cId="398299171" sldId="317"/>
            <ac:spMk id="2" creationId="{3A559D26-C1A6-D146-A634-C23B9096A1E1}"/>
          </ac:spMkLst>
        </pc:spChg>
        <pc:spChg chg="mod">
          <ac:chgData name="Tomáš Gongol" userId="6004f809-8ea5-41b2-b378-ad4f0af6f059" providerId="ADAL" clId="{FD211D10-AD02-2744-9C3E-7D295B8F7AE3}" dt="2020-11-11T15:56:07.383" v="120" actId="20577"/>
          <ac:spMkLst>
            <pc:docMk/>
            <pc:sldMk cId="398299171" sldId="317"/>
            <ac:spMk id="3" creationId="{B36EADE0-7D07-B44B-99C7-7EAD259E31AF}"/>
          </ac:spMkLst>
        </pc:spChg>
      </pc:sldChg>
      <pc:sldChg chg="modSp mod">
        <pc:chgData name="Tomáš Gongol" userId="6004f809-8ea5-41b2-b378-ad4f0af6f059" providerId="ADAL" clId="{FD211D10-AD02-2744-9C3E-7D295B8F7AE3}" dt="2020-11-11T15:43:15.121" v="6" actId="20577"/>
        <pc:sldMkLst>
          <pc:docMk/>
          <pc:sldMk cId="721883196" sldId="322"/>
        </pc:sldMkLst>
        <pc:spChg chg="mod">
          <ac:chgData name="Tomáš Gongol" userId="6004f809-8ea5-41b2-b378-ad4f0af6f059" providerId="ADAL" clId="{FD211D10-AD02-2744-9C3E-7D295B8F7AE3}" dt="2020-11-11T15:43:15.121" v="6" actId="20577"/>
          <ac:spMkLst>
            <pc:docMk/>
            <pc:sldMk cId="721883196" sldId="322"/>
            <ac:spMk id="3" creationId="{8DE2B0BD-40D1-7345-849E-2C49436B1752}"/>
          </ac:spMkLst>
        </pc:spChg>
      </pc:sldChg>
      <pc:sldChg chg="modSp mod">
        <pc:chgData name="Tomáš Gongol" userId="6004f809-8ea5-41b2-b378-ad4f0af6f059" providerId="ADAL" clId="{FD211D10-AD02-2744-9C3E-7D295B8F7AE3}" dt="2020-11-11T15:51:55.548" v="17" actId="20577"/>
        <pc:sldMkLst>
          <pc:docMk/>
          <pc:sldMk cId="1568528508" sldId="329"/>
        </pc:sldMkLst>
        <pc:spChg chg="mod">
          <ac:chgData name="Tomáš Gongol" userId="6004f809-8ea5-41b2-b378-ad4f0af6f059" providerId="ADAL" clId="{FD211D10-AD02-2744-9C3E-7D295B8F7AE3}" dt="2020-11-11T15:51:55.548" v="17" actId="20577"/>
          <ac:spMkLst>
            <pc:docMk/>
            <pc:sldMk cId="1568528508" sldId="329"/>
            <ac:spMk id="3" creationId="{B642C4C7-FB24-CC4F-BBC2-5325492F252C}"/>
          </ac:spMkLst>
        </pc:spChg>
      </pc:sldChg>
      <pc:sldChg chg="modSp mod">
        <pc:chgData name="Tomáš Gongol" userId="6004f809-8ea5-41b2-b378-ad4f0af6f059" providerId="ADAL" clId="{FD211D10-AD02-2744-9C3E-7D295B8F7AE3}" dt="2020-11-11T15:52:25.784" v="19" actId="113"/>
        <pc:sldMkLst>
          <pc:docMk/>
          <pc:sldMk cId="505634459" sldId="331"/>
        </pc:sldMkLst>
        <pc:spChg chg="mod">
          <ac:chgData name="Tomáš Gongol" userId="6004f809-8ea5-41b2-b378-ad4f0af6f059" providerId="ADAL" clId="{FD211D10-AD02-2744-9C3E-7D295B8F7AE3}" dt="2020-11-11T15:52:25.784" v="19" actId="113"/>
          <ac:spMkLst>
            <pc:docMk/>
            <pc:sldMk cId="505634459" sldId="331"/>
            <ac:spMk id="3" creationId="{846E3C7E-EE82-AA4E-A6BD-722F6344B440}"/>
          </ac:spMkLst>
        </pc:spChg>
      </pc:sldChg>
      <pc:sldChg chg="modSp mod">
        <pc:chgData name="Tomáš Gongol" userId="6004f809-8ea5-41b2-b378-ad4f0af6f059" providerId="ADAL" clId="{FD211D10-AD02-2744-9C3E-7D295B8F7AE3}" dt="2020-11-11T15:53:37.643" v="22" actId="115"/>
        <pc:sldMkLst>
          <pc:docMk/>
          <pc:sldMk cId="1473576017" sldId="332"/>
        </pc:sldMkLst>
        <pc:spChg chg="mod">
          <ac:chgData name="Tomáš Gongol" userId="6004f809-8ea5-41b2-b378-ad4f0af6f059" providerId="ADAL" clId="{FD211D10-AD02-2744-9C3E-7D295B8F7AE3}" dt="2020-11-11T15:53:37.643" v="22" actId="115"/>
          <ac:spMkLst>
            <pc:docMk/>
            <pc:sldMk cId="1473576017" sldId="332"/>
            <ac:spMk id="3" creationId="{9F988FFB-F21F-2E43-856F-916BE3CF9046}"/>
          </ac:spMkLst>
        </pc:spChg>
      </pc:sldChg>
      <pc:sldChg chg="modSp mod">
        <pc:chgData name="Tomáš Gongol" userId="6004f809-8ea5-41b2-b378-ad4f0af6f059" providerId="ADAL" clId="{FD211D10-AD02-2744-9C3E-7D295B8F7AE3}" dt="2020-11-11T15:54:18.224" v="27" actId="5793"/>
        <pc:sldMkLst>
          <pc:docMk/>
          <pc:sldMk cId="1133972234" sldId="334"/>
        </pc:sldMkLst>
        <pc:spChg chg="mod">
          <ac:chgData name="Tomáš Gongol" userId="6004f809-8ea5-41b2-b378-ad4f0af6f059" providerId="ADAL" clId="{FD211D10-AD02-2744-9C3E-7D295B8F7AE3}" dt="2020-11-11T15:54:18.224" v="27" actId="5793"/>
          <ac:spMkLst>
            <pc:docMk/>
            <pc:sldMk cId="1133972234" sldId="334"/>
            <ac:spMk id="3" creationId="{4698ED2D-2CE1-B040-93BD-8F06A7844064}"/>
          </ac:spMkLst>
        </pc:spChg>
      </pc:sldChg>
      <pc:sldChg chg="modSp add mod">
        <pc:chgData name="Tomáš Gongol" userId="6004f809-8ea5-41b2-b378-ad4f0af6f059" providerId="ADAL" clId="{FD211D10-AD02-2744-9C3E-7D295B8F7AE3}" dt="2020-11-11T15:50:12.874" v="16" actId="20577"/>
        <pc:sldMkLst>
          <pc:docMk/>
          <pc:sldMk cId="1116098757" sldId="339"/>
        </pc:sldMkLst>
        <pc:spChg chg="mod">
          <ac:chgData name="Tomáš Gongol" userId="6004f809-8ea5-41b2-b378-ad4f0af6f059" providerId="ADAL" clId="{FD211D10-AD02-2744-9C3E-7D295B8F7AE3}" dt="2020-11-11T15:50:12.874" v="16" actId="20577"/>
          <ac:spMkLst>
            <pc:docMk/>
            <pc:sldMk cId="1116098757" sldId="339"/>
            <ac:spMk id="3" creationId="{23A306EB-2E1D-F241-B28C-898DDFCF6206}"/>
          </ac:spMkLst>
        </pc:spChg>
      </pc:sldChg>
      <pc:sldChg chg="new del">
        <pc:chgData name="Tomáš Gongol" userId="6004f809-8ea5-41b2-b378-ad4f0af6f059" providerId="ADAL" clId="{FD211D10-AD02-2744-9C3E-7D295B8F7AE3}" dt="2020-11-11T15:49:51.855" v="12" actId="680"/>
        <pc:sldMkLst>
          <pc:docMk/>
          <pc:sldMk cId="4213442230" sldId="339"/>
        </pc:sldMkLst>
      </pc:sldChg>
      <pc:sldChg chg="modSp add del mod">
        <pc:chgData name="Tomáš Gongol" userId="6004f809-8ea5-41b2-b378-ad4f0af6f059" providerId="ADAL" clId="{FD211D10-AD02-2744-9C3E-7D295B8F7AE3}" dt="2020-11-11T15:49:49.123" v="11"/>
        <pc:sldMkLst>
          <pc:docMk/>
          <pc:sldMk cId="1216675252" sldId="340"/>
        </pc:sldMkLst>
        <pc:spChg chg="mod">
          <ac:chgData name="Tomáš Gongol" userId="6004f809-8ea5-41b2-b378-ad4f0af6f059" providerId="ADAL" clId="{FD211D10-AD02-2744-9C3E-7D295B8F7AE3}" dt="2020-11-11T15:49:49.123" v="11"/>
          <ac:spMkLst>
            <pc:docMk/>
            <pc:sldMk cId="1216675252" sldId="340"/>
            <ac:spMk id="3" creationId="{1171A00F-DB73-E849-A090-303580B8BC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7A0FB-7CAE-CB43-90D0-B77220550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CB6F38-F3E5-E541-80BF-7D2203664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87FE0-DF79-064C-B7B5-B7DAA792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41EB6-A3A0-AD44-97D8-B2C94DED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505BC-09D1-EB41-BA57-1EF03065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6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F145D-5180-D647-883A-4FDC7F87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E5A315-7E64-E54A-A472-1F0CE07EB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22D3CC-D796-FB4C-BEEB-F33DE547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DABB55-CD01-EA4C-B9A5-07F005A0D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321053-FD10-6C4D-A6B7-F507324A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BFCA1-5980-3747-868F-09CBE909E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52A157-839D-1C42-8E8E-18B41852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630967-9E53-E441-960B-AA96870C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4560B5-4FEC-F946-8A3B-D183A730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6617B3-C9C8-DE45-8FA8-029E5119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41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4551C-C6FD-034A-8474-41B8F6F1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BB0F5-9138-7342-A044-5164BC49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35A71-5608-874F-BA3F-ACBF3D9B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D108FE-A3C5-B041-8A2A-2BFD3B3A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4DAAB6-E4C3-3B4B-AFDA-D79470D4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2C62C-4554-4B46-8237-B31418B7D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B22B15-CE88-8C4D-A1F5-321E56BED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4024BA-EBE8-8C45-8AD0-91D870F7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6051C2-DC8F-2C49-8540-08515644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55A5D1-1A7C-5245-A48B-4A1BE1D2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70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62C29-B925-D54A-A798-B57E8D63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C18723-16F4-C949-8584-AF97D8E20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F6C203-9383-4240-A746-2785FBF21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30248A-2AE3-A441-8071-8EE9195E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520035-D213-EE47-9AC0-DD7C67E77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1BC88A-6679-534E-A4DC-0777DEC0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36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AC9F3-52FB-3240-BD41-D6ED93BC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E312A7-C39E-1840-A680-38AFE464E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DCBE16-FD0D-3F47-8F94-5151E2A0F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7D92743-5111-A14B-B70D-34F88FEFF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5691C56-CA19-F744-8035-0755949B2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699E37-BA7B-2449-BBD7-71AC2779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870343-FBA6-584D-A3CA-A0F6DBFB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6665EF-A2DD-8143-9037-154EDDEF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4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ACA00-EC3B-C145-ADA6-4342DD20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71AACD-346F-C949-8783-859281E0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9FA351-11C7-3643-BF54-5CE781A0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03BEEE-B741-5F48-ACF9-12D3501F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06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43614-4614-B843-87AC-19726292B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ED5100-C50D-F346-8056-9260E1F3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7323F9-CBE9-AC4E-9E69-0CC82068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85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7C929-1884-7A41-B8A1-089FC852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F729D-1623-564C-A4C5-3FA65620B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F2A5A98-A495-6A4D-A543-59E0B7184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BB7DEE-E5AC-CF45-B64D-E18E1975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13AB2C-F802-034C-A55A-F5E0C8C3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731976-985B-E641-9A42-9F945F8A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1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23399-B9A8-AA40-AC1B-64AE1A80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F9E94E-233A-6A47-9AB5-22256880B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5DA0280-73AA-8944-A278-591FA80F2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E6FBEB-5D8B-CE4A-9E0C-278BE379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8F2A66-551D-1B4B-BCBC-D044ADF4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8E2884-B855-9C48-B7AF-A8FF7BF5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99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4591BA-2D00-AE49-9205-2F671DC2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37B398-765C-C145-9164-06F14207B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65F0FE-7C64-7B4F-9505-6AC487EFC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3F6D-9CA5-1A41-AD3A-698A66341C3A}" type="datetimeFigureOut">
              <a:rPr lang="cs-CZ" smtClean="0"/>
              <a:t>12.01.2022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2A027-1E9A-264B-9E94-83603630B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50C5A-784A-2643-AA54-2ED51FD7D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0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EF133-2BCA-A347-AB4A-CC9AD45A34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1DAE52-5DB4-BF4B-9C17-571222DB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Ochrana osobních údajů</a:t>
            </a:r>
          </a:p>
          <a:p>
            <a:r>
              <a:rPr lang="cs-CZ" dirty="0"/>
              <a:t>Nařízení GDPR</a:t>
            </a:r>
          </a:p>
          <a:p>
            <a:endParaRPr lang="cs-CZ" dirty="0"/>
          </a:p>
          <a:p>
            <a:r>
              <a:rPr lang="cs-CZ"/>
              <a:t>doc</a:t>
            </a:r>
            <a:r>
              <a:rPr lang="cs-CZ" dirty="0"/>
              <a:t>. 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210910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CFA5D-22A7-5E4A-B994-53C9BA1E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5047C1-9F51-C742-BBC0-742CC692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zákonnost, korektnost a transparentnost</a:t>
            </a:r>
          </a:p>
          <a:p>
            <a:pPr lvl="1"/>
            <a:r>
              <a:rPr lang="cs-CZ" dirty="0"/>
              <a:t>zpracování musí probíhat na základě legálního právního titulu</a:t>
            </a:r>
          </a:p>
          <a:p>
            <a:pPr lvl="1"/>
            <a:r>
              <a:rPr lang="cs-CZ" dirty="0"/>
              <a:t>subjekty údajů musejí </a:t>
            </a:r>
            <a:r>
              <a:rPr lang="cs-CZ" dirty="0" err="1"/>
              <a:t>být</a:t>
            </a:r>
            <a:r>
              <a:rPr lang="cs-CZ" dirty="0"/>
              <a:t> informovány o zpracování v rozsahu dle GDPR</a:t>
            </a:r>
          </a:p>
          <a:p>
            <a:r>
              <a:rPr lang="cs-CZ" b="1" dirty="0"/>
              <a:t>účelové omezení</a:t>
            </a:r>
          </a:p>
          <a:p>
            <a:pPr lvl="1"/>
            <a:r>
              <a:rPr lang="cs-CZ" dirty="0"/>
              <a:t>shromažďování a zpracování osobních údajů je možné jen pro určité, </a:t>
            </a:r>
            <a:r>
              <a:rPr lang="cs-CZ" dirty="0" err="1"/>
              <a:t>výslovně</a:t>
            </a:r>
            <a:r>
              <a:rPr lang="cs-CZ" dirty="0"/>
              <a:t> vyjádřené a legitimní účely</a:t>
            </a:r>
          </a:p>
          <a:p>
            <a:pPr lvl="1"/>
            <a:r>
              <a:rPr lang="cs-CZ" dirty="0"/>
              <a:t>stanovený účel je pro správce vodítkem pro nastavení celého zpracování</a:t>
            </a:r>
          </a:p>
          <a:p>
            <a:r>
              <a:rPr lang="cs-CZ" b="1" dirty="0"/>
              <a:t>minimalizace údajů</a:t>
            </a:r>
          </a:p>
          <a:p>
            <a:pPr lvl="1"/>
            <a:r>
              <a:rPr lang="cs-CZ" dirty="0"/>
              <a:t>přiměřený a minimální rozsah osobních údajů pro účely zpracování je zcela </a:t>
            </a:r>
            <a:r>
              <a:rPr lang="cs-CZ" dirty="0" err="1"/>
              <a:t>nezbytny</a:t>
            </a:r>
            <a:r>
              <a:rPr lang="cs-CZ" dirty="0"/>
              <a:t>́</a:t>
            </a:r>
          </a:p>
          <a:p>
            <a:pPr lvl="1"/>
            <a:r>
              <a:rPr lang="cs-CZ" dirty="0"/>
              <a:t>je tedy možné zpracovávat jen ty osobní údaje, které jsou opravdu pro daný účel třeba</a:t>
            </a:r>
          </a:p>
        </p:txBody>
      </p:sp>
    </p:spTree>
    <p:extLst>
      <p:ext uri="{BB962C8B-B14F-4D97-AF65-F5344CB8AC3E}">
        <p14:creationId xmlns:p14="http://schemas.microsoft.com/office/powerpoint/2010/main" val="335444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71144-EEEB-E74F-BE9F-F6D33281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98B65-A984-EF4F-BC4A-2EEFC034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přesnost</a:t>
            </a:r>
          </a:p>
          <a:p>
            <a:pPr lvl="1"/>
            <a:r>
              <a:rPr lang="cs-CZ" dirty="0"/>
              <a:t>je dovoleno zpracování pouze </a:t>
            </a:r>
            <a:r>
              <a:rPr lang="cs-CZ" dirty="0" err="1"/>
              <a:t>přesných</a:t>
            </a:r>
            <a:r>
              <a:rPr lang="cs-CZ" dirty="0"/>
              <a:t> a v případě potřeby </a:t>
            </a:r>
            <a:r>
              <a:rPr lang="cs-CZ" dirty="0" err="1"/>
              <a:t>aktualizovaných</a:t>
            </a:r>
            <a:r>
              <a:rPr lang="cs-CZ" dirty="0"/>
              <a:t> údajů</a:t>
            </a:r>
          </a:p>
          <a:p>
            <a:r>
              <a:rPr lang="cs-CZ" dirty="0"/>
              <a:t>omezení uložení</a:t>
            </a:r>
          </a:p>
          <a:p>
            <a:pPr lvl="1"/>
            <a:r>
              <a:rPr lang="cs-CZ" dirty="0"/>
              <a:t>uložení údajů je možné jen po nezbytně dlouhou dobu pro účely zpracování</a:t>
            </a:r>
          </a:p>
          <a:p>
            <a:pPr lvl="1"/>
            <a:r>
              <a:rPr lang="cs-CZ" dirty="0"/>
              <a:t>následně musí </a:t>
            </a:r>
            <a:r>
              <a:rPr lang="cs-CZ" dirty="0" err="1"/>
              <a:t>být</a:t>
            </a:r>
            <a:r>
              <a:rPr lang="cs-CZ" dirty="0"/>
              <a:t> osobní údaje vymazány</a:t>
            </a:r>
          </a:p>
          <a:p>
            <a:r>
              <a:rPr lang="cs-CZ" dirty="0"/>
              <a:t>integrita a důvěrnost</a:t>
            </a:r>
          </a:p>
          <a:p>
            <a:pPr lvl="1"/>
            <a:r>
              <a:rPr lang="cs-CZ" dirty="0"/>
              <a:t>je třeba dbát na odpovídající úroveň zajištění zabezpečení osobních údajů</a:t>
            </a:r>
          </a:p>
          <a:p>
            <a:r>
              <a:rPr lang="cs-CZ" dirty="0"/>
              <a:t>odpovědnost správce</a:t>
            </a:r>
          </a:p>
          <a:p>
            <a:pPr lvl="1"/>
            <a:r>
              <a:rPr lang="cs-CZ" dirty="0"/>
              <a:t>správce musí </a:t>
            </a:r>
            <a:r>
              <a:rPr lang="cs-CZ" dirty="0" err="1"/>
              <a:t>být</a:t>
            </a:r>
            <a:r>
              <a:rPr lang="cs-CZ" dirty="0"/>
              <a:t> vždy schopen doložit soulad s GDPR</a:t>
            </a:r>
          </a:p>
        </p:txBody>
      </p:sp>
    </p:spTree>
    <p:extLst>
      <p:ext uri="{BB962C8B-B14F-4D97-AF65-F5344CB8AC3E}">
        <p14:creationId xmlns:p14="http://schemas.microsoft.com/office/powerpoint/2010/main" val="3735407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D1337-DC90-1540-A11E-4A90506A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A8CA0-EAC5-FC47-804A-85408719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princip odpovědnosti správce za dodržení zásad zpracování a povinností dle GDPR</a:t>
            </a:r>
          </a:p>
          <a:p>
            <a:pPr lvl="1"/>
            <a:r>
              <a:rPr lang="cs-CZ" dirty="0"/>
              <a:t>správce musí </a:t>
            </a:r>
            <a:r>
              <a:rPr lang="cs-CZ" dirty="0" err="1"/>
              <a:t>být</a:t>
            </a:r>
            <a:r>
              <a:rPr lang="cs-CZ" dirty="0"/>
              <a:t> vždy schopen doložit dodržování zásad zpracování a povinností podle GDPR</a:t>
            </a:r>
          </a:p>
          <a:p>
            <a:r>
              <a:rPr lang="cs-CZ" dirty="0"/>
              <a:t>princip přístupu založeném na riziku</a:t>
            </a:r>
          </a:p>
          <a:p>
            <a:pPr lvl="1"/>
            <a:r>
              <a:rPr lang="cs-CZ" dirty="0"/>
              <a:t>při zavádění opatření souladu s GDPR je třeba posuzovat rizika </a:t>
            </a:r>
            <a:r>
              <a:rPr lang="cs-CZ" dirty="0" err="1"/>
              <a:t>jednotlivých</a:t>
            </a:r>
            <a:r>
              <a:rPr lang="cs-CZ" dirty="0"/>
              <a:t> procesů zpracování osobních údajů (</a:t>
            </a:r>
            <a:r>
              <a:rPr lang="cs-CZ" dirty="0" err="1"/>
              <a:t>facebook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malý </a:t>
            </a:r>
            <a:r>
              <a:rPr lang="cs-CZ" dirty="0" err="1"/>
              <a:t>eshop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vhodné zavést určité postupy pro identifikaci </a:t>
            </a:r>
            <a:r>
              <a:rPr lang="cs-CZ" dirty="0" err="1"/>
              <a:t>možných</a:t>
            </a:r>
            <a:r>
              <a:rPr lang="cs-CZ" dirty="0"/>
              <a:t> rizik, jejichž posuzování a vyhodnocování z pohledu pravděpodobnosti a závažnosti</a:t>
            </a:r>
          </a:p>
          <a:p>
            <a:pPr lvl="1"/>
            <a:r>
              <a:rPr lang="cs-CZ" dirty="0"/>
              <a:t>záměrná ochrana (</a:t>
            </a:r>
            <a:r>
              <a:rPr lang="cs-CZ" dirty="0" err="1"/>
              <a:t>Privacy</a:t>
            </a:r>
            <a:r>
              <a:rPr lang="cs-CZ" dirty="0"/>
              <a:t> by Design) a standardní ochrana (</a:t>
            </a:r>
            <a:r>
              <a:rPr lang="cs-CZ" dirty="0" err="1"/>
              <a:t>Privacy</a:t>
            </a:r>
            <a:r>
              <a:rPr lang="cs-CZ" dirty="0"/>
              <a:t> by Default)</a:t>
            </a:r>
          </a:p>
          <a:p>
            <a:pPr lvl="2"/>
            <a:r>
              <a:rPr lang="cs-CZ" dirty="0"/>
              <a:t>správce musí přemýšlet nad ochranou </a:t>
            </a:r>
            <a:r>
              <a:rPr lang="cs-CZ" dirty="0" err="1"/>
              <a:t>os.údajů</a:t>
            </a:r>
            <a:r>
              <a:rPr lang="cs-CZ" dirty="0"/>
              <a:t> již při tvorbě systémů (záměrná ochrana)</a:t>
            </a:r>
          </a:p>
          <a:p>
            <a:pPr lvl="2"/>
            <a:r>
              <a:rPr lang="cs-CZ" dirty="0"/>
              <a:t>Zpracovávat jen údaje nutné k dosažení účelu (standardní ochrana)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0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9BF3A-7695-7048-8896-E9D377C4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73B977-295B-7340-B72C-F6F69F82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vhodny</a:t>
            </a:r>
            <a:r>
              <a:rPr lang="cs-CZ" dirty="0"/>
              <a:t>́ právní titul se bude zjišťovat podle účelu zpracování</a:t>
            </a:r>
          </a:p>
          <a:p>
            <a:r>
              <a:rPr lang="cs-CZ" dirty="0"/>
              <a:t>nezbytné, aby správce vždy stanovil účel a podle něj také určil způsob a prostředky zpracování</a:t>
            </a:r>
          </a:p>
          <a:p>
            <a:r>
              <a:rPr lang="cs-CZ" dirty="0"/>
              <a:t>Šest právních titulů podle GDPR</a:t>
            </a:r>
          </a:p>
          <a:p>
            <a:pPr lvl="1"/>
            <a:r>
              <a:rPr lang="cs-CZ" dirty="0"/>
              <a:t>v praxi jsou využívány především první 4</a:t>
            </a:r>
          </a:p>
          <a:p>
            <a:pPr lvl="2"/>
            <a:r>
              <a:rPr lang="cs-CZ" dirty="0"/>
              <a:t>splnění právní (zákonné) povinnosti správce</a:t>
            </a:r>
          </a:p>
          <a:p>
            <a:pPr lvl="2"/>
            <a:r>
              <a:rPr lang="cs-CZ" dirty="0"/>
              <a:t>splnění smlouvy se subjektem údajů či opatření před uzavřením smlouvy na žádost subjektu</a:t>
            </a:r>
          </a:p>
          <a:p>
            <a:pPr lvl="2"/>
            <a:r>
              <a:rPr lang="cs-CZ" dirty="0"/>
              <a:t>oprávněné zájmy správce nebo třetí strany</a:t>
            </a:r>
          </a:p>
          <a:p>
            <a:pPr lvl="2"/>
            <a:r>
              <a:rPr lang="cs-CZ" dirty="0"/>
              <a:t>souhlas subjektu údajů se zpracováním</a:t>
            </a:r>
          </a:p>
          <a:p>
            <a:pPr lvl="2"/>
            <a:r>
              <a:rPr lang="cs-CZ" dirty="0"/>
              <a:t>ochrana životně </a:t>
            </a:r>
            <a:r>
              <a:rPr lang="cs-CZ" dirty="0" err="1"/>
              <a:t>důležitých</a:t>
            </a:r>
            <a:r>
              <a:rPr lang="cs-CZ" dirty="0"/>
              <a:t> zájmů</a:t>
            </a:r>
          </a:p>
          <a:p>
            <a:pPr lvl="2"/>
            <a:r>
              <a:rPr lang="cs-CZ" dirty="0"/>
              <a:t>úkoly prováděné ve veřejné zájmu nebo při </a:t>
            </a:r>
            <a:r>
              <a:rPr lang="cs-CZ" dirty="0" err="1"/>
              <a:t>výkonu</a:t>
            </a:r>
            <a:r>
              <a:rPr lang="cs-CZ" dirty="0"/>
              <a:t>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4199346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5E6AE-AFDB-B34E-9826-78446856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12F006-71F1-8643-A9A5-62CA9034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latin typeface="Arial" panose="020B0604020202020204" pitchFamily="34" charset="0"/>
              </a:rPr>
              <a:t>splnění právní (zákonné) povinnosti správce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zpravidla se jedná o situace plnění povinností vůči orgánům státní správy v souvislosti se zaměstnáváním fyzických osob</a:t>
            </a:r>
          </a:p>
          <a:p>
            <a:endParaRPr lang="cs-CZ" b="1" dirty="0">
              <a:latin typeface="Trebuchet MS" panose="020B0703020202090204" pitchFamily="34" charset="0"/>
            </a:endParaRPr>
          </a:p>
          <a:p>
            <a:r>
              <a:rPr lang="cs-CZ" b="1" dirty="0">
                <a:latin typeface="Trebuchet MS" panose="020B0703020202090204" pitchFamily="34" charset="0"/>
              </a:rPr>
              <a:t>splnění smlouvy se subjektem údajů či opatření před uzavřením smlouvy na žádost subjektu</a:t>
            </a:r>
            <a:endParaRPr lang="cs-CZ" dirty="0">
              <a:latin typeface="Trebuchet MS" panose="020B0703020202090204" pitchFamily="34" charset="0"/>
            </a:endParaRP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typickou situací je například případ prodeje produktů fyzické osobě přes e-</a:t>
            </a:r>
            <a:r>
              <a:rPr lang="cs-CZ" dirty="0" err="1">
                <a:latin typeface="Trebuchet MS" panose="020B0703020202090204" pitchFamily="34" charset="0"/>
              </a:rPr>
              <a:t>shop</a:t>
            </a:r>
            <a:r>
              <a:rPr lang="cs-CZ" dirty="0">
                <a:latin typeface="Trebuchet MS" panose="020B0703020202090204" pitchFamily="34" charset="0"/>
              </a:rPr>
              <a:t> nebo jinou cestou, uzavírání pracovní smlouvy s potenciálním zaměstnancem</a:t>
            </a:r>
          </a:p>
          <a:p>
            <a:endParaRPr lang="cs-CZ" b="1" dirty="0">
              <a:latin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</a:rPr>
              <a:t>oprávněné zájmy správce nebo třetí strany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takový zájem může spočívat například v ochraně majetku – např. kamerové systémy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je třeba provést tzv. balanční test (nebo také </a:t>
            </a:r>
            <a:r>
              <a:rPr lang="cs-CZ" u="sng" dirty="0">
                <a:latin typeface="Trebuchet MS" panose="020B0703020202090204" pitchFamily="34" charset="0"/>
              </a:rPr>
              <a:t>test proporcionality</a:t>
            </a:r>
            <a:r>
              <a:rPr lang="cs-CZ" dirty="0">
                <a:latin typeface="Trebuchet MS" panose="020B0703020202090204" pitchFamily="34" charset="0"/>
              </a:rPr>
              <a:t>), tedy posouzení a vyhodnocení zájmů obou stran s ohledem na vhodnost, nezbytnost a přiměřenost zvolených prostředků a způsobu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83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8308B-A221-5B4E-8B7E-EE72A815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4786C-EF44-2A40-AA07-681326499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457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Arial" panose="020B0604020202020204" pitchFamily="34" charset="0"/>
              </a:rPr>
              <a:t>souhlas subjektu údajů se zpracováním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projev vůle subjektu údajů spočívající v jednoznačném svolení se zpracováním pro konkrétní účel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konkrétní </a:t>
            </a:r>
            <a:r>
              <a:rPr lang="cs-CZ" dirty="0">
                <a:latin typeface="Trebuchet MS" panose="020B0703020202090204" pitchFamily="34" charset="0"/>
              </a:rPr>
              <a:t>(výslovně vyjádřený a dostatečně určitý účel zpracování)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jednoznačný </a:t>
            </a:r>
            <a:r>
              <a:rPr lang="cs-CZ" dirty="0">
                <a:latin typeface="Trebuchet MS" panose="020B0703020202090204" pitchFamily="34" charset="0"/>
              </a:rPr>
              <a:t>a udělen </a:t>
            </a:r>
            <a:r>
              <a:rPr lang="cs-CZ" b="1" dirty="0">
                <a:latin typeface="Trebuchet MS" panose="020B0703020202090204" pitchFamily="34" charset="0"/>
              </a:rPr>
              <a:t>aktivním jednáním subjektu údajů</a:t>
            </a:r>
            <a:r>
              <a:rPr lang="cs-CZ" dirty="0">
                <a:latin typeface="Trebuchet MS" panose="020B0703020202090204" pitchFamily="34" charset="0"/>
              </a:rPr>
              <a:t>(„</a:t>
            </a:r>
            <a:r>
              <a:rPr lang="cs-CZ" u="sng" dirty="0" err="1">
                <a:latin typeface="Trebuchet MS" panose="020B0703020202090204" pitchFamily="34" charset="0"/>
              </a:rPr>
              <a:t>předzaškrtnutá</a:t>
            </a:r>
            <a:r>
              <a:rPr lang="cs-CZ" u="sng" dirty="0">
                <a:latin typeface="Trebuchet MS" panose="020B0703020202090204" pitchFamily="34" charset="0"/>
              </a:rPr>
              <a:t>“ okénka na webu nejsou akceptovatelná</a:t>
            </a:r>
            <a:r>
              <a:rPr lang="cs-CZ" dirty="0">
                <a:latin typeface="Trebuchet MS" panose="020B0703020202090204" pitchFamily="34" charset="0"/>
              </a:rPr>
              <a:t>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svobodný</a:t>
            </a:r>
            <a:r>
              <a:rPr lang="cs-CZ" dirty="0">
                <a:latin typeface="Trebuchet MS" panose="020B0703020202090204" pitchFamily="34" charset="0"/>
              </a:rPr>
              <a:t>(nelze jej „směňovat“ za nějaké protiplnění ani nemůže být subjekt údajů do jeho poskytnutí nucen, nelze např. podmiňovat uskutečnění objednávky v e-</a:t>
            </a:r>
            <a:r>
              <a:rPr lang="cs-CZ" dirty="0" err="1">
                <a:latin typeface="Trebuchet MS" panose="020B0703020202090204" pitchFamily="34" charset="0"/>
              </a:rPr>
              <a:t>shopu</a:t>
            </a:r>
            <a:r>
              <a:rPr lang="cs-CZ" dirty="0">
                <a:latin typeface="Trebuchet MS" panose="020B0703020202090204" pitchFamily="34" charset="0"/>
              </a:rPr>
              <a:t> udělením souhlasu pro markentingové účely)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je vždy </a:t>
            </a:r>
            <a:r>
              <a:rPr lang="cs-CZ" b="1" dirty="0">
                <a:latin typeface="Trebuchet MS" panose="020B0703020202090204" pitchFamily="34" charset="0"/>
              </a:rPr>
              <a:t>odvolatelný </a:t>
            </a:r>
            <a:r>
              <a:rPr lang="cs-CZ" dirty="0">
                <a:latin typeface="Trebuchet MS" panose="020B0703020202090204" pitchFamily="34" charset="0"/>
              </a:rPr>
              <a:t>(odvolání musí být stejně snadné jako jeho udělení)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informovaný </a:t>
            </a:r>
            <a:r>
              <a:rPr lang="cs-CZ" dirty="0">
                <a:latin typeface="Trebuchet MS" panose="020B0703020202090204" pitchFamily="34" charset="0"/>
              </a:rPr>
              <a:t>(subjekt údajů musí být při udělení souhlasu prokazatelně informován nejen o účelu zpracování, ale i o totožnosti správce, rozsahu zpracování a příjemcích osobních údajů a i o možnosti souhlas kdykoliv odvolat)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odlišitelný </a:t>
            </a:r>
            <a:r>
              <a:rPr lang="cs-CZ" dirty="0">
                <a:latin typeface="Trebuchet MS" panose="020B0703020202090204" pitchFamily="34" charset="0"/>
              </a:rPr>
              <a:t>(nelze jej zakomponovat do smlouvy či všeobecných podmínek)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použije se zpravidla pro věrnostní programy, zasílání </a:t>
            </a:r>
            <a:r>
              <a:rPr lang="cs-CZ" dirty="0" err="1">
                <a:latin typeface="Trebuchet MS" panose="020B0703020202090204" pitchFamily="34" charset="0"/>
              </a:rPr>
              <a:t>newsletterů</a:t>
            </a:r>
            <a:r>
              <a:rPr lang="cs-CZ" dirty="0">
                <a:latin typeface="Trebuchet MS" panose="020B0703020202090204" pitchFamily="34" charset="0"/>
              </a:rPr>
              <a:t> apod.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souhlas nesmí být užíván tam, kde existuje jiný právní titul zpracování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1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785DD-268A-1845-9F13-C2AFBC74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28D8CA-DE9C-7345-8411-F5DF7BE8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sz="3200" b="1" dirty="0"/>
              <a:t>právo na informace o zpracování osobních údajů</a:t>
            </a:r>
          </a:p>
          <a:p>
            <a:pPr lvl="1"/>
            <a:r>
              <a:rPr lang="cs-CZ" sz="2800" dirty="0"/>
              <a:t>vyjádření zásady transparentnosti</a:t>
            </a:r>
          </a:p>
          <a:p>
            <a:pPr lvl="1"/>
            <a:r>
              <a:rPr lang="cs-CZ" sz="2800" dirty="0"/>
              <a:t>nezbytné subjekty údajů o zpracování osobních údajů vždy řádně informovat</a:t>
            </a:r>
          </a:p>
          <a:p>
            <a:pPr lvl="1"/>
            <a:r>
              <a:rPr lang="cs-CZ" sz="2800" dirty="0"/>
              <a:t>informace o zpracování osobních údajů by měly být subjektu údajů poskytnuty v okamžiku jejich shromáždění (např. </a:t>
            </a:r>
            <a:r>
              <a:rPr lang="cs-CZ" sz="2800" i="1" dirty="0"/>
              <a:t>při provedení nákupu na e-</a:t>
            </a:r>
            <a:r>
              <a:rPr lang="cs-CZ" sz="2800" i="1" dirty="0" err="1"/>
              <a:t>shopu</a:t>
            </a:r>
            <a:r>
              <a:rPr lang="cs-CZ" sz="2800" i="1" dirty="0"/>
              <a:t> či uzavření pracovního poměru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pokud jsou osobní údaje získány z jiných zdrojů než od subjektu údajů (např. </a:t>
            </a:r>
            <a:r>
              <a:rPr lang="cs-CZ" sz="2800" i="1" dirty="0"/>
              <a:t>od personální agentury</a:t>
            </a:r>
            <a:r>
              <a:rPr lang="cs-CZ" sz="2800" dirty="0"/>
              <a:t>), měly být poskytnuty v přiměřené lhůtě</a:t>
            </a:r>
          </a:p>
          <a:p>
            <a:pPr lvl="1"/>
            <a:r>
              <a:rPr lang="cs-CZ" sz="2800" dirty="0"/>
              <a:t>písemně či elektronicky</a:t>
            </a:r>
          </a:p>
        </p:txBody>
      </p:sp>
    </p:spTree>
    <p:extLst>
      <p:ext uri="{BB962C8B-B14F-4D97-AF65-F5344CB8AC3E}">
        <p14:creationId xmlns:p14="http://schemas.microsoft.com/office/powerpoint/2010/main" val="255462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5E14C-35A6-AC49-9102-B04387DA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E2B0BD-40D1-7345-849E-2C49436B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35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právo na informace o zpracování osobních údajů</a:t>
            </a:r>
          </a:p>
          <a:p>
            <a:pPr lvl="1"/>
            <a:r>
              <a:rPr lang="cs-CZ" dirty="0"/>
              <a:t>základní rozsah informací o zpracování:</a:t>
            </a:r>
          </a:p>
          <a:p>
            <a:pPr lvl="2"/>
            <a:r>
              <a:rPr lang="cs-CZ" dirty="0"/>
              <a:t>totožnost a kontaktní údaje správce</a:t>
            </a:r>
          </a:p>
          <a:p>
            <a:pPr lvl="2"/>
            <a:r>
              <a:rPr lang="cs-CZ" dirty="0"/>
              <a:t>účel(</a:t>
            </a:r>
            <a:r>
              <a:rPr lang="cs-CZ" dirty="0" err="1"/>
              <a:t>y</a:t>
            </a:r>
            <a:r>
              <a:rPr lang="cs-CZ" dirty="0"/>
              <a:t>) a právní důvod(</a:t>
            </a:r>
            <a:r>
              <a:rPr lang="cs-CZ" dirty="0" err="1"/>
              <a:t>y</a:t>
            </a:r>
            <a:r>
              <a:rPr lang="cs-CZ" dirty="0"/>
              <a:t>) zpracování</a:t>
            </a:r>
          </a:p>
          <a:p>
            <a:pPr lvl="2"/>
            <a:r>
              <a:rPr lang="cs-CZ" dirty="0"/>
              <a:t>oprávněné zájmy správce či třetí strany (je-li to třeba)</a:t>
            </a:r>
          </a:p>
          <a:p>
            <a:pPr lvl="2"/>
            <a:r>
              <a:rPr lang="cs-CZ" dirty="0"/>
              <a:t>identifikace případných příjemců osobních údajů</a:t>
            </a:r>
          </a:p>
          <a:p>
            <a:pPr lvl="2"/>
            <a:r>
              <a:rPr lang="cs-CZ" dirty="0"/>
              <a:t>informace o úmyslu předat osobní údaje do třetích zemí (mimo EU)</a:t>
            </a:r>
          </a:p>
          <a:p>
            <a:pPr lvl="2"/>
            <a:r>
              <a:rPr lang="cs-CZ" dirty="0"/>
              <a:t>kategorie zpracovávaných osobních údajů</a:t>
            </a:r>
          </a:p>
          <a:p>
            <a:pPr lvl="1"/>
            <a:r>
              <a:rPr lang="cs-CZ" dirty="0"/>
              <a:t>další informace o zpracování:</a:t>
            </a:r>
          </a:p>
          <a:p>
            <a:pPr lvl="2"/>
            <a:r>
              <a:rPr lang="cs-CZ" dirty="0"/>
              <a:t>doba, po kterou budou osobní údaje uloženy či způsob jejího určení</a:t>
            </a:r>
          </a:p>
          <a:p>
            <a:pPr lvl="2"/>
            <a:r>
              <a:rPr lang="cs-CZ" dirty="0"/>
              <a:t>je-li zpracování založeno na souhlasu, tak informovat o existenci práva kdykoli odvolat souhlas</a:t>
            </a:r>
          </a:p>
          <a:p>
            <a:pPr lvl="2"/>
            <a:r>
              <a:rPr lang="cs-CZ" dirty="0"/>
              <a:t>informace o právech subjektů údajů</a:t>
            </a:r>
          </a:p>
          <a:p>
            <a:pPr lvl="2"/>
            <a:r>
              <a:rPr lang="cs-CZ" dirty="0"/>
              <a:t>skutečnost, zda poskytování osobních údajů je zákonným či smluvním požadavkem a důsledky neposkytnutí</a:t>
            </a:r>
          </a:p>
          <a:p>
            <a:pPr lvl="2"/>
            <a:r>
              <a:rPr lang="cs-CZ" dirty="0"/>
              <a:t>skutečnost, zda dochází k automatizovanému zpracování osobních údajů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88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25194-DC4D-B442-8939-A1E5B9A2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AC5FB5-CA10-E740-9BAD-D5CF08375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na přístup subjektu k osobním údajům</a:t>
            </a:r>
          </a:p>
          <a:p>
            <a:pPr lvl="1"/>
            <a:r>
              <a:rPr lang="cs-CZ" dirty="0"/>
              <a:t>povinnost dát subjektu údajů na jeho žádost potvrzení o tom, zda jsou jeho osobní údaje zpracovávány</a:t>
            </a:r>
          </a:p>
          <a:p>
            <a:pPr lvl="1"/>
            <a:r>
              <a:rPr lang="cs-CZ" dirty="0"/>
              <a:t>povinnosti poskytnout subjektu údajů zpracovávané osobní údaje v běžně používaném elektronickém formátu (např. formát </a:t>
            </a:r>
            <a:r>
              <a:rPr lang="cs-CZ" i="1" dirty="0"/>
              <a:t>.doc </a:t>
            </a:r>
            <a:r>
              <a:rPr lang="cs-CZ" dirty="0"/>
              <a:t>či </a:t>
            </a:r>
            <a:r>
              <a:rPr lang="cs-CZ" i="1" dirty="0"/>
              <a:t>.</a:t>
            </a:r>
            <a:r>
              <a:rPr lang="cs-CZ" i="1" dirty="0" err="1"/>
              <a:t>pdf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subjekt údajů může požádat také o kopii svých zpracovávaných osobních údajů</a:t>
            </a:r>
          </a:p>
          <a:p>
            <a:r>
              <a:rPr lang="cs-CZ" b="1" dirty="0"/>
              <a:t>právo na přenositelnost osobních údajů</a:t>
            </a:r>
          </a:p>
          <a:p>
            <a:pPr lvl="1"/>
            <a:r>
              <a:rPr lang="cs-CZ" dirty="0"/>
              <a:t>ve strukturovaném běžně používaném formátu a předání jinému správci</a:t>
            </a:r>
          </a:p>
          <a:p>
            <a:pPr lvl="1"/>
            <a:r>
              <a:rPr lang="cs-CZ" dirty="0"/>
              <a:t>vztahuje se pouze na automatizovaná zpracování, tedy prováděná za pomoci automatizovaných informačních systémů na základě smlouvy či souhlasu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54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F827D-B731-6E48-A530-0590D3A8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9C6986-5266-0D42-A185-97F5838FC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právo na opravu</a:t>
            </a:r>
          </a:p>
          <a:p>
            <a:pPr lvl="1"/>
            <a:r>
              <a:rPr lang="cs-CZ" dirty="0"/>
              <a:t>subjekt údajů, jehož osobní údaje jsou zpracovávány, má právo kdykoliv požádat o opravu svých osobních údajů</a:t>
            </a:r>
          </a:p>
          <a:p>
            <a:pPr lvl="1"/>
            <a:r>
              <a:rPr lang="cs-CZ" dirty="0"/>
              <a:t>v případě, že jsou jeho osobní údaje nepřesné či neúplné</a:t>
            </a:r>
          </a:p>
          <a:p>
            <a:pPr lvl="1"/>
            <a:r>
              <a:rPr lang="cs-CZ" dirty="0"/>
              <a:t>správce po takovéto žádosti musí bez zbytečného odkladu údaje opravit či aktualizovat </a:t>
            </a:r>
          </a:p>
          <a:p>
            <a:r>
              <a:rPr lang="cs-CZ" b="1" dirty="0"/>
              <a:t>právo na výmaz („právo být zapomenut“)</a:t>
            </a:r>
          </a:p>
          <a:p>
            <a:pPr lvl="1"/>
            <a:r>
              <a:rPr lang="cs-CZ" dirty="0"/>
              <a:t>není-li zde legitimní důvod zpracování</a:t>
            </a:r>
          </a:p>
          <a:p>
            <a:pPr lvl="1"/>
            <a:r>
              <a:rPr lang="cs-CZ" dirty="0"/>
              <a:t>pokud bude žádost subjektu údajů o výmaz důvodná, měl by správce výmaz zajistit</a:t>
            </a:r>
          </a:p>
          <a:p>
            <a:pPr lvl="1"/>
            <a:r>
              <a:rPr lang="cs-CZ" dirty="0"/>
              <a:t>důvodná bude žádost např. pokud již bylo dosaženo účelu zpracování, subjekt odvolal souhlas apod.</a:t>
            </a:r>
          </a:p>
          <a:p>
            <a:pPr lvl="1"/>
            <a:r>
              <a:rPr lang="cs-CZ" dirty="0"/>
              <a:t>dopadá pouze na zveřejněné osobní údaje a spočívá v tom, že správce přijme opatření k tomu, aby byly vymazané veškeré odkazy na osobní údaje a jejich kopie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33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7D851-CE5B-0648-BF91-234A120F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služeb informační společnosti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922E98-22C3-F94D-8686-D678526BF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Nařízení </a:t>
            </a:r>
            <a:r>
              <a:rPr lang="cs-CZ" dirty="0"/>
              <a:t>Evropského parlamentu a Rady (EU) 2016/679 o ochraně fyzických osob v souvislosti se zpracováním osobních údajů a o volném pohybu těchto údajů (GDPR)</a:t>
            </a:r>
          </a:p>
          <a:p>
            <a:pPr lvl="1"/>
            <a:r>
              <a:rPr lang="cs-CZ" b="1" dirty="0"/>
              <a:t>přímo použitelný </a:t>
            </a:r>
            <a:r>
              <a:rPr lang="cs-CZ" dirty="0"/>
              <a:t>právní předpis Evropské unie</a:t>
            </a:r>
          </a:p>
          <a:p>
            <a:pPr lvl="1"/>
            <a:r>
              <a:rPr lang="cs-CZ" dirty="0"/>
              <a:t>použitelnost (účinnost) </a:t>
            </a:r>
            <a:r>
              <a:rPr lang="cs-CZ" b="1" dirty="0"/>
              <a:t>25. května 2018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Zákon č.110/2019 Sb., o zpracování osobních údajů</a:t>
            </a:r>
          </a:p>
          <a:p>
            <a:pPr lvl="1"/>
            <a:r>
              <a:rPr lang="cs-CZ" dirty="0"/>
              <a:t>Navazuje na nařízení, zapracovávání příslušné předpisy</a:t>
            </a:r>
          </a:p>
          <a:p>
            <a:pPr lvl="2"/>
            <a:r>
              <a:rPr lang="cs-CZ" dirty="0"/>
              <a:t>Z pohledu internetu důležitý např.  § 7 </a:t>
            </a:r>
            <a:r>
              <a:rPr lang="cs-CZ" i="1" dirty="0"/>
              <a:t>Dítě nabývá způsobilosti k udělení souhlasu se zpracováním osobních údajů v souvislosti s nabídkou služeb informační společnosti přímo jemu dovršením patnáctého roku věku.</a:t>
            </a:r>
          </a:p>
          <a:p>
            <a:endParaRPr lang="cs-CZ" dirty="0"/>
          </a:p>
          <a:p>
            <a:r>
              <a:rPr lang="cs-CZ" dirty="0"/>
              <a:t>V přípravě: Nařízení </a:t>
            </a:r>
            <a:r>
              <a:rPr lang="cs-CZ" dirty="0" err="1"/>
              <a:t>ePrivacy</a:t>
            </a:r>
            <a:r>
              <a:rPr lang="cs-CZ" dirty="0"/>
              <a:t> (problematika </a:t>
            </a:r>
            <a:r>
              <a:rPr lang="cs-CZ" dirty="0" err="1"/>
              <a:t>cookies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6955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F839C-729B-B64F-925D-BF9F44C2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SDEU C-131/12 Google </a:t>
            </a:r>
            <a:r>
              <a:rPr lang="cs-CZ" dirty="0" err="1"/>
              <a:t>Spain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A306EB-2E1D-F241-B28C-898DDFCF6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Google </a:t>
            </a:r>
            <a:r>
              <a:rPr lang="cs-CZ" dirty="0" err="1"/>
              <a:t>Spain</a:t>
            </a:r>
            <a:r>
              <a:rPr lang="cs-CZ" dirty="0"/>
              <a:t> SL, Google Inc. proti </a:t>
            </a:r>
            <a:r>
              <a:rPr lang="cs-CZ" dirty="0" err="1"/>
              <a:t>Agencia</a:t>
            </a:r>
            <a:r>
              <a:rPr lang="cs-CZ" dirty="0"/>
              <a:t> </a:t>
            </a:r>
            <a:r>
              <a:rPr lang="cs-CZ" dirty="0" err="1"/>
              <a:t>Española</a:t>
            </a:r>
            <a:r>
              <a:rPr lang="cs-CZ" dirty="0"/>
              <a:t> de </a:t>
            </a:r>
            <a:r>
              <a:rPr lang="cs-CZ" dirty="0" err="1"/>
              <a:t>Protección</a:t>
            </a:r>
            <a:r>
              <a:rPr lang="cs-CZ" dirty="0"/>
              <a:t> de </a:t>
            </a:r>
            <a:r>
              <a:rPr lang="cs-CZ" dirty="0" err="1"/>
              <a:t>Datos</a:t>
            </a:r>
            <a:r>
              <a:rPr lang="cs-CZ" dirty="0"/>
              <a:t> (AEPD), Mario </a:t>
            </a:r>
            <a:r>
              <a:rPr lang="cs-CZ" dirty="0" err="1"/>
              <a:t>Costeja</a:t>
            </a:r>
            <a:r>
              <a:rPr lang="cs-CZ" dirty="0"/>
              <a:t> </a:t>
            </a:r>
            <a:r>
              <a:rPr lang="cs-CZ" dirty="0" err="1"/>
              <a:t>González</a:t>
            </a:r>
            <a:endParaRPr lang="cs-CZ" dirty="0"/>
          </a:p>
          <a:p>
            <a:pPr lvl="1"/>
            <a:r>
              <a:rPr lang="cs-CZ" dirty="0" err="1"/>
              <a:t>González</a:t>
            </a:r>
            <a:r>
              <a:rPr lang="cs-CZ" dirty="0"/>
              <a:t> si přál vymazat informaci z roku 1998, kdy byla v tisku zveřejněna informace o nuceném prodeji jeho nemovitosti z důvodu nesplaceného dluhu na sociálním pojištění</a:t>
            </a:r>
          </a:p>
          <a:p>
            <a:pPr lvl="1"/>
            <a:r>
              <a:rPr lang="cs-CZ" dirty="0"/>
              <a:t>Žádost na společnost Google Inc., aby přijala opatření nezbytná k odstranění osobních údajů ze svého indexu a zabránila přístupu k těmto údajům v budoucnosti</a:t>
            </a:r>
          </a:p>
          <a:p>
            <a:pPr lvl="1"/>
            <a:r>
              <a:rPr lang="cs-CZ" dirty="0"/>
              <a:t>Dle SDEU hraje vyhledávač hlavní roli při globálním šíření uvedených údajů – jinak by uživatelé inkriminované stránky (noviny) neviděli</a:t>
            </a:r>
          </a:p>
        </p:txBody>
      </p:sp>
    </p:spTree>
    <p:extLst>
      <p:ext uri="{BB962C8B-B14F-4D97-AF65-F5344CB8AC3E}">
        <p14:creationId xmlns:p14="http://schemas.microsoft.com/office/powerpoint/2010/main" val="1116098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8E6C0-65E1-8248-85C4-5CB66A62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9F036-302B-B64D-B7A0-9D436393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právo na omezení zpracování</a:t>
            </a:r>
          </a:p>
          <a:p>
            <a:pPr lvl="1"/>
            <a:r>
              <a:rPr lang="cs-CZ" dirty="0"/>
              <a:t>projev zásady přesnosti a minimalizace</a:t>
            </a:r>
          </a:p>
          <a:p>
            <a:pPr lvl="1"/>
            <a:r>
              <a:rPr lang="cs-CZ" dirty="0"/>
              <a:t>ve stanovených případech může subjekt údajů správce požádat o označení určitých osobních údajů, které pak správce až na výjimečné případy zpracovávat nebude</a:t>
            </a:r>
          </a:p>
          <a:p>
            <a:r>
              <a:rPr lang="cs-CZ" b="1" dirty="0"/>
              <a:t>právo vznést námitku</a:t>
            </a:r>
          </a:p>
          <a:p>
            <a:pPr lvl="1"/>
            <a:r>
              <a:rPr lang="cs-CZ" dirty="0"/>
              <a:t>v případě zpracování osobních údajů na základě oprávněného zájmu (např. kamerové systémy)</a:t>
            </a:r>
          </a:p>
          <a:p>
            <a:pPr lvl="1"/>
            <a:r>
              <a:rPr lang="cs-CZ" dirty="0"/>
              <a:t>na základě námitky se zpracování zastaví či omezí do té doby, než bude o námitce rozhodnuto</a:t>
            </a:r>
          </a:p>
          <a:p>
            <a:r>
              <a:rPr lang="cs-CZ" b="1" dirty="0"/>
              <a:t>právo nebýt předmětem automatizovaného rozhodování (profilování)</a:t>
            </a:r>
          </a:p>
          <a:p>
            <a:pPr lvl="1"/>
            <a:r>
              <a:rPr lang="cs-CZ" dirty="0"/>
              <a:t>subjekt údajů má právo namítnout, že nechce být předmětem automatizovaného rozhodování či profilování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000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B530C-7DC5-134A-9ECC-D19A8B4D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7EB05-81F8-AD45-B974-E2E19D45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obecného posouzení zpracování a jejich rizik</a:t>
            </a:r>
          </a:p>
          <a:p>
            <a:pPr lvl="1"/>
            <a:r>
              <a:rPr lang="cs-CZ" dirty="0"/>
              <a:t>zjištění:</a:t>
            </a:r>
          </a:p>
          <a:p>
            <a:pPr lvl="2"/>
            <a:r>
              <a:rPr lang="cs-CZ" dirty="0"/>
              <a:t>jaké procesy zpracování v podniku probíhají?</a:t>
            </a:r>
          </a:p>
          <a:p>
            <a:pPr lvl="2"/>
            <a:r>
              <a:rPr lang="cs-CZ" dirty="0"/>
              <a:t>jaké osobní údaje jsou zpracovávány?</a:t>
            </a:r>
          </a:p>
          <a:p>
            <a:pPr lvl="2"/>
            <a:r>
              <a:rPr lang="cs-CZ" dirty="0"/>
              <a:t>za jakým účelem jsou zpracovávány?</a:t>
            </a:r>
          </a:p>
          <a:p>
            <a:pPr lvl="2"/>
            <a:r>
              <a:rPr lang="cs-CZ" dirty="0"/>
              <a:t>jaké subjekty údajů jsou zpracováním dotčeny?</a:t>
            </a:r>
          </a:p>
          <a:p>
            <a:pPr lvl="2"/>
            <a:r>
              <a:rPr lang="cs-CZ" dirty="0"/>
              <a:t>zda existuje legitimní právní titul takového zpracování? </a:t>
            </a:r>
          </a:p>
          <a:p>
            <a:pPr lvl="2"/>
            <a:r>
              <a:rPr lang="cs-CZ" dirty="0"/>
              <a:t>jak je s osobními údaji nakládáno?</a:t>
            </a:r>
          </a:p>
          <a:p>
            <a:pPr lvl="2"/>
            <a:r>
              <a:rPr lang="cs-CZ" dirty="0"/>
              <a:t>zda jsou plněna práva subjektů údajů?</a:t>
            </a:r>
          </a:p>
          <a:p>
            <a:pPr lvl="2"/>
            <a:r>
              <a:rPr lang="cs-CZ" dirty="0"/>
              <a:t>a další</a:t>
            </a:r>
          </a:p>
          <a:p>
            <a:pPr lvl="1"/>
            <a:r>
              <a:rPr lang="cs-CZ" b="1" dirty="0"/>
              <a:t>posouzení rizika s přihlédnutím k různým aspektům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96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9F933-DC8C-AC4E-B5BE-3B9E773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E65068-9305-454B-BC4F-BDA8C5EA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zavedení vhodných technických a organizačních opatření</a:t>
            </a:r>
          </a:p>
          <a:p>
            <a:pPr lvl="1"/>
            <a:r>
              <a:rPr lang="cs-CZ" dirty="0"/>
              <a:t>zajištění odpovídajícího zabezpečení osobních údajů, uplatní se přístup založený na riziku</a:t>
            </a:r>
          </a:p>
          <a:p>
            <a:pPr lvl="1"/>
            <a:r>
              <a:rPr lang="cs-CZ" dirty="0"/>
              <a:t>jedním z nejdůležitějších požadavků GDPR</a:t>
            </a:r>
          </a:p>
          <a:p>
            <a:pPr lvl="1"/>
            <a:r>
              <a:rPr lang="cs-CZ" dirty="0"/>
              <a:t>jedná se především o posouzení a zavedení (i) interní procesů–</a:t>
            </a:r>
            <a:r>
              <a:rPr lang="cs-CZ" i="1" dirty="0"/>
              <a:t>směrnice a pravidla a jejich kontrola</a:t>
            </a:r>
            <a:r>
              <a:rPr lang="cs-CZ" dirty="0"/>
              <a:t>, (</a:t>
            </a:r>
            <a:r>
              <a:rPr lang="cs-CZ" dirty="0" err="1"/>
              <a:t>ii</a:t>
            </a:r>
            <a:r>
              <a:rPr lang="cs-CZ" dirty="0"/>
              <a:t>) užívaných technologií–</a:t>
            </a:r>
            <a:r>
              <a:rPr lang="cs-CZ" i="1" dirty="0"/>
              <a:t>antivirus, firewall, šifrování, </a:t>
            </a:r>
            <a:r>
              <a:rPr lang="cs-CZ" i="1" dirty="0" err="1"/>
              <a:t>pseudonymizace</a:t>
            </a:r>
            <a:r>
              <a:rPr lang="cs-CZ" i="1" dirty="0"/>
              <a:t>, zálohování</a:t>
            </a:r>
            <a:r>
              <a:rPr lang="cs-CZ" dirty="0"/>
              <a:t>, a (</a:t>
            </a:r>
            <a:r>
              <a:rPr lang="cs-CZ" dirty="0" err="1"/>
              <a:t>iii</a:t>
            </a:r>
            <a:r>
              <a:rPr lang="cs-CZ" dirty="0"/>
              <a:t>) fyzického zabezpečení–</a:t>
            </a:r>
            <a:r>
              <a:rPr lang="cs-CZ" i="1" dirty="0"/>
              <a:t>EZS, pravidla zamykání, omezení přístupu apod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38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46222-AD6D-5841-91DF-32051D92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47B2B-504B-CE41-A0B9-6EDD5AECB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povinnost zajištění a doložení souladu zpracování s GDPR</a:t>
            </a:r>
          </a:p>
          <a:p>
            <a:pPr lvl="1"/>
            <a:r>
              <a:rPr lang="cs-CZ" dirty="0"/>
              <a:t>dodržování základních zásad a povinností GDPR</a:t>
            </a:r>
          </a:p>
          <a:p>
            <a:pPr lvl="1"/>
            <a:r>
              <a:rPr lang="cs-CZ" dirty="0"/>
              <a:t>prostředky doložení souladu:</a:t>
            </a:r>
          </a:p>
          <a:p>
            <a:pPr lvl="2"/>
            <a:r>
              <a:rPr lang="cs-CZ" dirty="0"/>
              <a:t>souhrn přijatých opatření</a:t>
            </a:r>
          </a:p>
          <a:p>
            <a:pPr lvl="2"/>
            <a:r>
              <a:rPr lang="cs-CZ" dirty="0"/>
              <a:t>interní směrnice</a:t>
            </a:r>
          </a:p>
          <a:p>
            <a:pPr lvl="2"/>
            <a:r>
              <a:rPr lang="cs-CZ" dirty="0"/>
              <a:t>popis interních procesů (informování subjektů, získání souhlasů, naplňování práv subjektů údajů, likvidace a výmazu apod.)</a:t>
            </a:r>
          </a:p>
          <a:p>
            <a:pPr lvl="2"/>
            <a:r>
              <a:rPr lang="cs-CZ" dirty="0"/>
              <a:t>vzorové dokumenty (informační dokumenty, souhlasy, formuláře, </a:t>
            </a:r>
            <a:r>
              <a:rPr lang="cs-CZ" dirty="0" err="1"/>
              <a:t>Privacy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 </a:t>
            </a:r>
            <a:r>
              <a:rPr lang="cs-CZ" dirty="0" err="1"/>
              <a:t>Cookie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na webu apod.)</a:t>
            </a:r>
          </a:p>
          <a:p>
            <a:pPr lvl="2"/>
            <a:r>
              <a:rPr lang="cs-CZ" dirty="0"/>
              <a:t>školení zaměstnanců</a:t>
            </a:r>
          </a:p>
          <a:p>
            <a:pPr lvl="2"/>
            <a:r>
              <a:rPr lang="cs-CZ" dirty="0"/>
              <a:t>nastavení webu</a:t>
            </a:r>
          </a:p>
          <a:p>
            <a:pPr lvl="2"/>
            <a:r>
              <a:rPr lang="cs-CZ" dirty="0"/>
              <a:t>záznamy o činnostech zpracování</a:t>
            </a:r>
          </a:p>
          <a:p>
            <a:pPr lvl="2"/>
            <a:r>
              <a:rPr lang="cs-CZ" dirty="0"/>
              <a:t>a další</a:t>
            </a:r>
          </a:p>
          <a:p>
            <a:r>
              <a:rPr lang="cs-CZ" b="1" dirty="0"/>
              <a:t>povinnost revize a aktualizace přijatých opatření</a:t>
            </a:r>
          </a:p>
          <a:p>
            <a:pPr lvl="1"/>
            <a:r>
              <a:rPr lang="cs-CZ" dirty="0"/>
              <a:t>pravidelná a systematická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69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CA38E-27E9-5D46-88E0-983DDB0A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2C4C7-FB24-CC4F-BBC2-5325492F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0669"/>
          </a:xfrm>
        </p:spPr>
        <p:txBody>
          <a:bodyPr>
            <a:normAutofit/>
          </a:bodyPr>
          <a:lstStyle/>
          <a:p>
            <a:r>
              <a:rPr lang="cs-CZ" b="1" dirty="0"/>
              <a:t>povinnost vést záznamy o činnostech zpracování</a:t>
            </a:r>
          </a:p>
          <a:p>
            <a:pPr lvl="1"/>
            <a:r>
              <a:rPr lang="cs-CZ" dirty="0"/>
              <a:t>musí být písemné (možné i elektronicky)a dostupné na vyžádání</a:t>
            </a:r>
          </a:p>
          <a:p>
            <a:pPr lvl="1"/>
            <a:r>
              <a:rPr lang="cs-CZ" dirty="0"/>
              <a:t>nevztahuje se na podnik s méně než 250 zaměstnanci, avšak existují zde výjimky</a:t>
            </a:r>
          </a:p>
          <a:p>
            <a:pPr lvl="2"/>
            <a:r>
              <a:rPr lang="cs-CZ" dirty="0"/>
              <a:t>zpracování, která nejsou pouze příležitostná</a:t>
            </a:r>
          </a:p>
          <a:p>
            <a:pPr lvl="2"/>
            <a:r>
              <a:rPr lang="cs-CZ" dirty="0"/>
              <a:t>zpracování pravděpodobně představující riziko pro práva a svobody subjektu údajů </a:t>
            </a:r>
          </a:p>
          <a:p>
            <a:pPr lvl="2"/>
            <a:r>
              <a:rPr lang="cs-CZ" dirty="0"/>
              <a:t>zpracování zvláštních kategorií údajů či osobních údajů týkajících se rozsudku v trestních věcech a trestních činů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28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056EC-C232-E349-94AA-40C14A28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86C324-45B3-3E44-8FB8-EDEB8DB7A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vést záznamy o činnostech zpracování</a:t>
            </a:r>
          </a:p>
          <a:p>
            <a:pPr lvl="1"/>
            <a:r>
              <a:rPr lang="cs-CZ" dirty="0"/>
              <a:t>záznamy by měly pro každý jednotlivý proces zpracování obsahovat:</a:t>
            </a:r>
          </a:p>
          <a:p>
            <a:pPr lvl="2"/>
            <a:r>
              <a:rPr lang="cs-CZ" dirty="0"/>
              <a:t>identifikaci a kontaktní údaje správce</a:t>
            </a:r>
          </a:p>
          <a:p>
            <a:pPr lvl="2"/>
            <a:r>
              <a:rPr lang="cs-CZ" dirty="0"/>
              <a:t>účely zpracování</a:t>
            </a:r>
          </a:p>
          <a:p>
            <a:pPr lvl="2"/>
            <a:r>
              <a:rPr lang="cs-CZ" dirty="0"/>
              <a:t>kategorie subjektů údajů</a:t>
            </a:r>
          </a:p>
          <a:p>
            <a:pPr lvl="2"/>
            <a:r>
              <a:rPr lang="cs-CZ" dirty="0"/>
              <a:t>kategorie osobních údajů</a:t>
            </a:r>
          </a:p>
          <a:p>
            <a:pPr lvl="2"/>
            <a:r>
              <a:rPr lang="cs-CZ" dirty="0"/>
              <a:t>lhůty pro výmaz či způsoby jejich určení</a:t>
            </a:r>
          </a:p>
          <a:p>
            <a:pPr lvl="2"/>
            <a:r>
              <a:rPr lang="cs-CZ" dirty="0"/>
              <a:t>technická a organizační opatření</a:t>
            </a:r>
          </a:p>
          <a:p>
            <a:pPr lvl="2"/>
            <a:r>
              <a:rPr lang="cs-CZ" dirty="0"/>
              <a:t>kategorie příjemců</a:t>
            </a:r>
          </a:p>
          <a:p>
            <a:pPr lvl="2"/>
            <a:r>
              <a:rPr lang="cs-CZ" dirty="0"/>
              <a:t>informace o případné předání do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6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0F545-63A0-264E-A091-23336366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6E3C7E-EE82-AA4E-A6BD-722F6344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7222"/>
          </a:xfrm>
        </p:spPr>
        <p:txBody>
          <a:bodyPr>
            <a:normAutofit/>
          </a:bodyPr>
          <a:lstStyle/>
          <a:p>
            <a:r>
              <a:rPr lang="cs-CZ" b="1" dirty="0"/>
              <a:t>povinnost hlášení bezpečnostních incidentů (data </a:t>
            </a:r>
            <a:r>
              <a:rPr lang="cs-CZ" b="1" dirty="0" err="1"/>
              <a:t>breaches</a:t>
            </a:r>
            <a:r>
              <a:rPr lang="cs-CZ" b="1" dirty="0"/>
              <a:t>)</a:t>
            </a:r>
            <a:endParaRPr lang="cs-CZ" dirty="0"/>
          </a:p>
          <a:p>
            <a:pPr lvl="1"/>
            <a:r>
              <a:rPr lang="cs-CZ" dirty="0"/>
              <a:t>porušení zabezpečení, které vede k náhodnému nebo protiprávnímu zničení, ztrátě, změně nebo neoprávněnému poskytnutí nebo zpřístupnění přenášených, uložených nebo jinak zpracovávaných osobních údajů</a:t>
            </a:r>
          </a:p>
          <a:p>
            <a:pPr lvl="1"/>
            <a:r>
              <a:rPr lang="cs-CZ" dirty="0"/>
              <a:t>pokud dojde k porušení zabezpečení osobních údajů, měl by správce zvážit, zdali nejde o okolnost, kterou je nutné ohlásit dozorovému úřadu, resp. oznámit subjektu údajů </a:t>
            </a:r>
          </a:p>
          <a:p>
            <a:pPr lvl="2"/>
            <a:r>
              <a:rPr lang="cs-CZ" dirty="0"/>
              <a:t>tyto povinnosti nastanou tehdy, </a:t>
            </a:r>
            <a:r>
              <a:rPr lang="cs-CZ" b="1" dirty="0"/>
              <a:t>pokud porušení zabezpečení představuje riziko, resp. vysoké riziko pro práva a svobody fyzických osob</a:t>
            </a:r>
          </a:p>
          <a:p>
            <a:pPr lvl="2"/>
            <a:r>
              <a:rPr lang="cs-CZ" dirty="0"/>
              <a:t>oznámit do 72 hodin, nebyla-li provedena taková opatření, která rizika dostatečně zmírní</a:t>
            </a:r>
          </a:p>
          <a:p>
            <a:pPr lvl="1"/>
            <a:r>
              <a:rPr lang="cs-CZ" dirty="0"/>
              <a:t>povinnost narušení řádně zdokumentovat</a:t>
            </a:r>
          </a:p>
          <a:p>
            <a:pPr lvl="1"/>
            <a:r>
              <a:rPr lang="cs-CZ" dirty="0"/>
              <a:t>zpracovatel má povinnost takové narušení na své straně nahlásit správci, a to bez zbytečného odkladu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634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C25BD-50A8-7441-826B-F0E198D2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988FFB-F21F-2E43-856F-916BE3CF9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>
            <a:normAutofit/>
          </a:bodyPr>
          <a:lstStyle/>
          <a:p>
            <a:r>
              <a:rPr lang="cs-CZ" b="1" dirty="0"/>
              <a:t>povinnost provést posouzení vlivu na ochranu osobních údajů (DPIA)</a:t>
            </a:r>
          </a:p>
          <a:p>
            <a:pPr lvl="1"/>
            <a:r>
              <a:rPr lang="cs-CZ" dirty="0"/>
              <a:t>v případě, že je prováděno zpracování osobních údajů, které by mohlo představovat </a:t>
            </a:r>
            <a:r>
              <a:rPr lang="cs-CZ" u="sng" dirty="0"/>
              <a:t>vysoké riziko </a:t>
            </a:r>
            <a:r>
              <a:rPr lang="cs-CZ" dirty="0"/>
              <a:t>pro práva a svobody dotčených osob, zejména:</a:t>
            </a:r>
          </a:p>
          <a:p>
            <a:pPr lvl="2"/>
            <a:r>
              <a:rPr lang="cs-CZ" u="sng" dirty="0"/>
              <a:t>systematické a rozsáhlé vyhodnocování osobních aspektů založeno na automatizovaném zpracování, vč. profilování</a:t>
            </a:r>
            <a:r>
              <a:rPr lang="cs-CZ" dirty="0"/>
              <a:t>, které má právní účinky nebo obdobně závažný dopad na dotčené osoby (např. </a:t>
            </a:r>
            <a:r>
              <a:rPr lang="cs-CZ" i="1" dirty="0"/>
              <a:t>docházkový systém využívající otisky prstů zaměstnanců</a:t>
            </a:r>
            <a:r>
              <a:rPr lang="cs-CZ" dirty="0"/>
              <a:t>)</a:t>
            </a:r>
          </a:p>
          <a:p>
            <a:pPr lvl="2"/>
            <a:r>
              <a:rPr lang="cs-CZ" u="sng" dirty="0"/>
              <a:t>rozsáhlé zpracovávání zvláštních kategorií </a:t>
            </a:r>
            <a:r>
              <a:rPr lang="cs-CZ" dirty="0"/>
              <a:t>osobních údajů a údajů týkajících se rozsudků v trestních věcech a trestních činů</a:t>
            </a:r>
          </a:p>
          <a:p>
            <a:pPr lvl="2"/>
            <a:r>
              <a:rPr lang="cs-CZ" u="sng" dirty="0"/>
              <a:t>rozsáhlé a systematické monitorování veřejných prostranství </a:t>
            </a:r>
            <a:r>
              <a:rPr lang="cs-CZ" dirty="0"/>
              <a:t>(např. </a:t>
            </a:r>
            <a:r>
              <a:rPr lang="cs-CZ" i="1" dirty="0"/>
              <a:t>kamerový systém s velkým zásahem do veřejného prost</a:t>
            </a:r>
            <a:r>
              <a:rPr lang="cs-CZ" dirty="0"/>
              <a:t>oru)</a:t>
            </a:r>
          </a:p>
          <a:p>
            <a:pPr lvl="1"/>
            <a:r>
              <a:rPr lang="cs-CZ" dirty="0"/>
              <a:t>souvisí s principem a povinností posuzování rizika zpracování a účelem je především minimalizace rizik pro dotčené osoby (subjekty údajů)</a:t>
            </a:r>
          </a:p>
          <a:p>
            <a:pPr lvl="1"/>
            <a:r>
              <a:rPr lang="cs-CZ" dirty="0"/>
              <a:t>případně konzultovat s dozorovým úřadem(při velmi vysokém riziku)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76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CF5B3-0459-E844-8186-6ED3D815C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12969-E16A-AD4A-8482-68BA1A1F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 jmenovat pověřence pro ochranu osobních údajů (DPO)</a:t>
            </a:r>
          </a:p>
          <a:p>
            <a:pPr lvl="1"/>
            <a:r>
              <a:rPr lang="cs-CZ" dirty="0"/>
              <a:t>někteří správci a zpracovatelé mají podle GDPR povinnost jmenovat tzv. pověřence pro ochranu osobních údajů (DPO –Data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Officer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osoba, která bude soulad činností správce s GDPR nezávisle monitorovat a při zajišťování souladu s GDPR mu bude nápomocná</a:t>
            </a:r>
          </a:p>
          <a:p>
            <a:pPr lvl="1"/>
            <a:r>
              <a:rPr lang="cs-CZ" dirty="0"/>
              <a:t>doporučuje se však vždy provést interní analýzu potřebnosti DPO</a:t>
            </a:r>
          </a:p>
        </p:txBody>
      </p:sp>
    </p:spTree>
    <p:extLst>
      <p:ext uri="{BB962C8B-B14F-4D97-AF65-F5344CB8AC3E}">
        <p14:creationId xmlns:p14="http://schemas.microsoft.com/office/powerpoint/2010/main" val="170273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57094-6896-8C45-9108-F664F1A6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přináší?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6D2897-BED0-884E-828B-34BD72534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rEVOLUCE</a:t>
            </a:r>
            <a:r>
              <a:rPr lang="cs-CZ" dirty="0"/>
              <a:t>–přináší propracovanější právní úpravu ochrany osobních údajů</a:t>
            </a:r>
          </a:p>
          <a:p>
            <a:r>
              <a:rPr lang="cs-CZ" b="1" dirty="0"/>
              <a:t>posilování a precizace stávajících práva</a:t>
            </a:r>
            <a:r>
              <a:rPr lang="cs-CZ" dirty="0"/>
              <a:t> </a:t>
            </a:r>
          </a:p>
          <a:p>
            <a:r>
              <a:rPr lang="cs-CZ" b="1" dirty="0"/>
              <a:t>nová práva </a:t>
            </a:r>
            <a:r>
              <a:rPr lang="cs-CZ" dirty="0"/>
              <a:t>subjektů údajů a </a:t>
            </a:r>
            <a:r>
              <a:rPr lang="cs-CZ" b="1" dirty="0"/>
              <a:t>náročnější administrace </a:t>
            </a:r>
            <a:r>
              <a:rPr lang="cs-CZ" dirty="0"/>
              <a:t>a </a:t>
            </a:r>
            <a:r>
              <a:rPr lang="cs-CZ" b="1" dirty="0"/>
              <a:t>nové povinnosti </a:t>
            </a:r>
            <a:r>
              <a:rPr lang="cs-CZ" dirty="0"/>
              <a:t>pro správce a zpracovatele</a:t>
            </a:r>
          </a:p>
          <a:p>
            <a:r>
              <a:rPr lang="cs-CZ" dirty="0"/>
              <a:t>oblasti, které přináší nejzásadnější změny:</a:t>
            </a:r>
          </a:p>
          <a:p>
            <a:pPr lvl="1"/>
            <a:r>
              <a:rPr lang="cs-CZ" dirty="0"/>
              <a:t>bezpečnost osobních údajů</a:t>
            </a:r>
          </a:p>
          <a:p>
            <a:pPr lvl="1"/>
            <a:r>
              <a:rPr lang="cs-CZ" dirty="0"/>
              <a:t>práva subjektů údajů</a:t>
            </a:r>
          </a:p>
          <a:p>
            <a:pPr lvl="1"/>
            <a:r>
              <a:rPr lang="cs-CZ" dirty="0"/>
              <a:t>ohlašovací povinnost</a:t>
            </a:r>
          </a:p>
          <a:p>
            <a:pPr lvl="1"/>
            <a:r>
              <a:rPr lang="cs-CZ" dirty="0"/>
              <a:t>pokuty</a:t>
            </a:r>
          </a:p>
          <a:p>
            <a:pPr lvl="1"/>
            <a:r>
              <a:rPr lang="cs-CZ" dirty="0"/>
              <a:t>pověřenec pro ochranu osobních údajů (DPO)</a:t>
            </a:r>
          </a:p>
          <a:p>
            <a:pPr lvl="1"/>
            <a:r>
              <a:rPr lang="cs-CZ" dirty="0"/>
              <a:t>povinnosti správce a zpracovatele</a:t>
            </a:r>
          </a:p>
          <a:p>
            <a:pPr lvl="1"/>
            <a:r>
              <a:rPr lang="cs-CZ" dirty="0"/>
              <a:t>právní základy zpracování </a:t>
            </a:r>
          </a:p>
          <a:p>
            <a:pPr lvl="1"/>
            <a:r>
              <a:rPr lang="cs-CZ" dirty="0"/>
              <a:t>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02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F4BF1-FFDC-AF49-8814-4A199D092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98ED2D-2CE1-B040-93BD-8F06A784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předávání osobních údajů do třetích zemí (mimo EU)</a:t>
            </a:r>
          </a:p>
          <a:p>
            <a:pPr lvl="1"/>
            <a:r>
              <a:rPr lang="cs-CZ" dirty="0"/>
              <a:t>předávání musí probíhat v souladu s GDPR, předávání v rámci EU je v zásadě povoleno</a:t>
            </a:r>
          </a:p>
          <a:p>
            <a:pPr lvl="1"/>
            <a:r>
              <a:rPr lang="cs-CZ" dirty="0"/>
              <a:t>Pouze tehdy, pokud jsou v závislosti na dalších ustanoveních splněny podmínky pro vysokou úroveň ochrany osobních údajů, a to na základě (i) rozhodnutí Evropské komise o odpovídající úrovni ochrany v příslušné třetí zemi, (</a:t>
            </a:r>
            <a:r>
              <a:rPr lang="cs-CZ" dirty="0" err="1"/>
              <a:t>ii</a:t>
            </a:r>
            <a:r>
              <a:rPr lang="cs-CZ" dirty="0"/>
              <a:t>) zajištění vhodných záruk–smluvní doložky, Business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, a (</a:t>
            </a:r>
            <a:r>
              <a:rPr lang="cs-CZ" dirty="0" err="1"/>
              <a:t>iii</a:t>
            </a:r>
            <a:r>
              <a:rPr lang="cs-CZ" dirty="0"/>
              <a:t>) výjimek pro specifické situace</a:t>
            </a:r>
          </a:p>
        </p:txBody>
      </p:sp>
    </p:spTree>
    <p:extLst>
      <p:ext uri="{BB962C8B-B14F-4D97-AF65-F5344CB8AC3E}">
        <p14:creationId xmlns:p14="http://schemas.microsoft.com/office/powerpoint/2010/main" val="1133972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59D26-C1A6-D146-A634-C23B9096A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EADE0-7D07-B44B-99C7-7EAD259E3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předávání osobních údajů do zahraničí</a:t>
            </a:r>
          </a:p>
          <a:p>
            <a:pPr lvl="1"/>
            <a:r>
              <a:rPr lang="cs-CZ" dirty="0"/>
              <a:t>V rámci EU volné předávání osobních údajů</a:t>
            </a:r>
          </a:p>
          <a:p>
            <a:pPr lvl="2"/>
            <a:r>
              <a:rPr lang="cs-CZ" dirty="0"/>
              <a:t>Podobně na základě mezinárodní smlouvy </a:t>
            </a:r>
          </a:p>
          <a:p>
            <a:pPr lvl="1"/>
            <a:r>
              <a:rPr lang="cs-CZ" dirty="0"/>
              <a:t>Mimo EU</a:t>
            </a:r>
          </a:p>
          <a:p>
            <a:pPr lvl="2"/>
            <a:r>
              <a:rPr lang="cs-CZ" dirty="0"/>
              <a:t>Pokud je poskytována v daném státě odpovídající úroveň ochrany</a:t>
            </a:r>
          </a:p>
          <a:p>
            <a:pPr lvl="2"/>
            <a:r>
              <a:rPr lang="cs-CZ" dirty="0"/>
              <a:t>Viz spor Max </a:t>
            </a:r>
            <a:r>
              <a:rPr lang="cs-CZ" dirty="0" err="1"/>
              <a:t>Schrems</a:t>
            </a:r>
            <a:r>
              <a:rPr lang="cs-CZ" dirty="0"/>
              <a:t> v. FB</a:t>
            </a:r>
          </a:p>
          <a:p>
            <a:pPr lvl="3"/>
            <a:r>
              <a:rPr lang="cs-CZ" dirty="0"/>
              <a:t>Zpochybněno předávání </a:t>
            </a:r>
            <a:r>
              <a:rPr lang="cs-CZ" dirty="0" err="1"/>
              <a:t>os.údajů</a:t>
            </a:r>
            <a:r>
              <a:rPr lang="cs-CZ" dirty="0"/>
              <a:t> do USA (</a:t>
            </a:r>
            <a:r>
              <a:rPr lang="cs-CZ" dirty="0" err="1"/>
              <a:t>safe</a:t>
            </a:r>
            <a:r>
              <a:rPr lang="cs-CZ" dirty="0"/>
              <a:t> </a:t>
            </a:r>
            <a:r>
              <a:rPr lang="cs-CZ" dirty="0" err="1"/>
              <a:t>harbour</a:t>
            </a:r>
            <a:r>
              <a:rPr lang="cs-CZ" dirty="0"/>
              <a:t>)- viz PRISM</a:t>
            </a:r>
          </a:p>
          <a:p>
            <a:pPr lvl="4"/>
            <a:r>
              <a:rPr lang="cs-CZ" dirty="0"/>
              <a:t>Pokud se společnost registrovala do programu, byla považována za bezpečnou</a:t>
            </a:r>
          </a:p>
          <a:p>
            <a:pPr lvl="3"/>
            <a:r>
              <a:rPr lang="cs-CZ" dirty="0"/>
              <a:t>SDEU zrušil rozhodnutí Evropské komise – zrušení principu </a:t>
            </a:r>
            <a:r>
              <a:rPr lang="cs-CZ" dirty="0" err="1"/>
              <a:t>Safe</a:t>
            </a:r>
            <a:r>
              <a:rPr lang="cs-CZ" dirty="0"/>
              <a:t> </a:t>
            </a:r>
            <a:r>
              <a:rPr lang="cs-CZ" dirty="0" err="1"/>
              <a:t>Harbour</a:t>
            </a:r>
            <a:endParaRPr lang="cs-CZ" dirty="0"/>
          </a:p>
          <a:p>
            <a:pPr lvl="2"/>
            <a:r>
              <a:rPr lang="cs-CZ" dirty="0"/>
              <a:t>NOVĚ: </a:t>
            </a:r>
            <a:r>
              <a:rPr lang="cs-CZ" b="1" dirty="0" err="1"/>
              <a:t>Privacy</a:t>
            </a:r>
            <a:r>
              <a:rPr lang="cs-CZ" b="1" dirty="0"/>
              <a:t> </a:t>
            </a:r>
            <a:r>
              <a:rPr lang="cs-CZ" b="1" dirty="0" err="1"/>
              <a:t>Shield</a:t>
            </a:r>
            <a:r>
              <a:rPr lang="cs-CZ" dirty="0"/>
              <a:t> – prohlášení o souladu s principy ochrany, ale povinnost ověřovat jestli jsou skutečně plněny (v USA dohlíží Federální ministerstvo obchodu), prováděn každoroční audit za účasti Evropské komise, zřízen nezávislý ombudsman</a:t>
            </a:r>
          </a:p>
          <a:p>
            <a:pPr lvl="3"/>
            <a:r>
              <a:rPr lang="cs-CZ" dirty="0"/>
              <a:t>I </a:t>
            </a:r>
            <a:r>
              <a:rPr lang="cs-CZ" dirty="0" err="1"/>
              <a:t>Privacy</a:t>
            </a:r>
            <a:r>
              <a:rPr lang="cs-CZ" dirty="0"/>
              <a:t> </a:t>
            </a:r>
            <a:r>
              <a:rPr lang="cs-CZ" dirty="0" err="1"/>
              <a:t>Shiled</a:t>
            </a:r>
            <a:r>
              <a:rPr lang="cs-CZ" dirty="0"/>
              <a:t> je zpochybňován jako nedostatečný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99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F1778-F54A-6F4E-B01E-CC75B1C8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5AD5C5-6F2E-4D44-9089-89CACD4C2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spolupráce mezi správci a zpracovateli</a:t>
            </a:r>
          </a:p>
          <a:p>
            <a:pPr lvl="1"/>
            <a:r>
              <a:rPr lang="cs-CZ" dirty="0"/>
              <a:t>správce osobních údajů může do zpracování osobních údajů zapojit i jiný subjekt(např. zpracovatel mezd, poskytovatel </a:t>
            </a:r>
            <a:r>
              <a:rPr lang="cs-CZ" dirty="0" err="1"/>
              <a:t>cloudového</a:t>
            </a:r>
            <a:r>
              <a:rPr lang="cs-CZ" dirty="0"/>
              <a:t> úložiště či mailingové služby apod.), který bude zpravidla považován za zpracovatele osobních údajů</a:t>
            </a:r>
          </a:p>
          <a:p>
            <a:pPr lvl="1"/>
            <a:r>
              <a:rPr lang="cs-CZ" dirty="0"/>
              <a:t>správce obecně může využít pouze takového zpracovatele, který poskytuje dostatečné záruky zavedení vhodných technických a organizačních opatření k zajištění souladu s GDPR</a:t>
            </a:r>
          </a:p>
          <a:p>
            <a:pPr lvl="1"/>
            <a:r>
              <a:rPr lang="cs-CZ" dirty="0"/>
              <a:t>určité povinnosti mezi správcem a zpracovatelem musí být podle GDPR upraveny písemnou smlouvou, která by měla řešit alespoň následující oblasti:</a:t>
            </a:r>
          </a:p>
          <a:p>
            <a:pPr lvl="2"/>
            <a:r>
              <a:rPr lang="cs-CZ" dirty="0"/>
              <a:t>základní informace o správci a zpracovateli</a:t>
            </a:r>
          </a:p>
          <a:p>
            <a:pPr lvl="2"/>
            <a:r>
              <a:rPr lang="cs-CZ" dirty="0"/>
              <a:t>informace o zpracování</a:t>
            </a:r>
          </a:p>
          <a:p>
            <a:pPr lvl="2"/>
            <a:r>
              <a:rPr lang="cs-CZ" dirty="0"/>
              <a:t>povinnosti vázanosti pokyny správce</a:t>
            </a:r>
          </a:p>
          <a:p>
            <a:pPr lvl="2"/>
            <a:r>
              <a:rPr lang="cs-CZ" dirty="0"/>
              <a:t>zajištění technických a organizačních opatření</a:t>
            </a:r>
          </a:p>
          <a:p>
            <a:pPr lvl="2"/>
            <a:r>
              <a:rPr lang="cs-CZ" dirty="0"/>
              <a:t>pravidla užití dalších zpracovatelů (řetězení)</a:t>
            </a:r>
          </a:p>
          <a:p>
            <a:pPr lvl="2"/>
            <a:r>
              <a:rPr lang="cs-CZ" dirty="0"/>
              <a:t>povinnost součinnosti zpracovatele a mlčenlivost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105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70BB8-47E0-4B4D-AC8F-54EA1F7A1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735B2A-6261-4B42-A618-1FD5D842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Úřad pro ochranu osobních údajů (ÚOOÚ)</a:t>
            </a:r>
          </a:p>
          <a:p>
            <a:pPr lvl="1"/>
            <a:r>
              <a:rPr lang="cs-CZ" dirty="0"/>
              <a:t>provádí dozor nad dodržováním povinností při zpracování osobních údajů</a:t>
            </a:r>
          </a:p>
          <a:p>
            <a:pPr lvl="1"/>
            <a:r>
              <a:rPr lang="cs-CZ" dirty="0"/>
              <a:t>přijímá podněty a stížnosti občanů na porušení povinností při zpracování osobních údajů</a:t>
            </a:r>
          </a:p>
          <a:p>
            <a:pPr lvl="1"/>
            <a:r>
              <a:rPr lang="cs-CZ" dirty="0"/>
              <a:t>poskytuje konzultace v oblasti ochrany osobních údajů</a:t>
            </a:r>
          </a:p>
          <a:p>
            <a:pPr lvl="1"/>
            <a:r>
              <a:rPr lang="cs-CZ" dirty="0"/>
              <a:t>https://</a:t>
            </a:r>
            <a:r>
              <a:rPr lang="cs-CZ" dirty="0" err="1"/>
              <a:t>www.uoou.cz</a:t>
            </a:r>
            <a:r>
              <a:rPr lang="cs-CZ" dirty="0"/>
              <a:t>/a https://</a:t>
            </a:r>
            <a:r>
              <a:rPr lang="cs-CZ" dirty="0" err="1"/>
              <a:t>gdpr.uoou.cz</a:t>
            </a:r>
            <a:r>
              <a:rPr lang="cs-CZ" dirty="0"/>
              <a:t>/</a:t>
            </a:r>
          </a:p>
          <a:p>
            <a:endParaRPr lang="cs-CZ" dirty="0"/>
          </a:p>
          <a:p>
            <a:r>
              <a:rPr lang="cs-CZ" b="1" dirty="0"/>
              <a:t>Evropský sbor pro ochranu osobních údajů</a:t>
            </a:r>
          </a:p>
          <a:p>
            <a:pPr lvl="1"/>
            <a:r>
              <a:rPr lang="cs-CZ" dirty="0"/>
              <a:t>orgán EU, který má na starosti uplatňování obecného nařízení o ochraně osobních údajů</a:t>
            </a:r>
          </a:p>
          <a:p>
            <a:pPr lvl="1"/>
            <a:r>
              <a:rPr lang="cs-CZ" dirty="0"/>
              <a:t>https://</a:t>
            </a:r>
            <a:r>
              <a:rPr lang="cs-CZ" dirty="0" err="1"/>
              <a:t>edps.europa.eu</a:t>
            </a:r>
            <a:r>
              <a:rPr lang="cs-CZ" dirty="0"/>
              <a:t>/</a:t>
            </a:r>
          </a:p>
          <a:p>
            <a:pPr lvl="1"/>
            <a:r>
              <a:rPr lang="cs-CZ" dirty="0"/>
              <a:t>koordinace spolupráce v rámci celé EU, snaha o jednotný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095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2B343-53E4-A24B-B225-8450BCF7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Nápravná opatření a sankce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8D8B1B-1CEC-4C4D-9F4A-187720983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varování, napomenutí, pozastavení zpracování údajů</a:t>
            </a:r>
          </a:p>
          <a:p>
            <a:pPr lvl="1"/>
            <a:r>
              <a:rPr lang="cs-CZ" dirty="0"/>
              <a:t>opatření, která může dozorový úřad nařídit</a:t>
            </a:r>
          </a:p>
          <a:p>
            <a:pPr lvl="1"/>
            <a:r>
              <a:rPr lang="cs-CZ" dirty="0"/>
              <a:t>mohou mít vliv na obchodní činnost podniku a dobré jméno</a:t>
            </a:r>
          </a:p>
          <a:p>
            <a:r>
              <a:rPr lang="cs-CZ" dirty="0"/>
              <a:t>udělování pokut</a:t>
            </a:r>
          </a:p>
          <a:p>
            <a:pPr lvl="1"/>
            <a:r>
              <a:rPr lang="cs-CZ" dirty="0"/>
              <a:t>v každém jednotlivém případě by měly být účinné, přiměřené a odrazující</a:t>
            </a:r>
          </a:p>
          <a:p>
            <a:pPr lvl="1"/>
            <a:r>
              <a:rPr lang="cs-CZ" dirty="0"/>
              <a:t>posuzuje se závažnost porušení, délka trvání, povaha, rozsah a účel zpracování</a:t>
            </a:r>
          </a:p>
          <a:p>
            <a:pPr lvl="1"/>
            <a:r>
              <a:rPr lang="cs-CZ" dirty="0"/>
              <a:t>přitěžující a polehčující okolnosti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méně závažné porušení</a:t>
            </a:r>
          </a:p>
          <a:p>
            <a:pPr lvl="2"/>
            <a:r>
              <a:rPr lang="cs-CZ" dirty="0"/>
              <a:t>až 10 mil. EUR nebo až 2 % z celosvětového obratu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závažné porušení</a:t>
            </a:r>
          </a:p>
          <a:p>
            <a:pPr lvl="2"/>
            <a:r>
              <a:rPr lang="cs-CZ" dirty="0"/>
              <a:t>až 20 mil. EUR nebo až 4 % z celosvětového obratu</a:t>
            </a:r>
          </a:p>
          <a:p>
            <a:pPr lvl="2"/>
            <a:r>
              <a:rPr lang="cs-CZ" dirty="0"/>
              <a:t>zejména porušení základních zásad zpracování a pravidel mezinárodního předávání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381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C7D9E-D6E8-6B4B-9352-ABDA6B1A3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Implementace opatření souladu GDPR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06473-EA5A-FF4A-A17C-44DC9876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90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1.příprava projektu implementace GDPR</a:t>
            </a:r>
            <a:endParaRPr lang="cs-CZ" dirty="0"/>
          </a:p>
          <a:p>
            <a:pPr lvl="1"/>
            <a:r>
              <a:rPr lang="cs-CZ" dirty="0"/>
              <a:t>stanovení rozsahu a kompetencí, rozdělení úkolů -právo, IT, procesy, HR, výroba, marketing</a:t>
            </a:r>
          </a:p>
          <a:p>
            <a:r>
              <a:rPr lang="cs-CZ" b="1" dirty="0"/>
              <a:t>2.školení klíčových osob</a:t>
            </a:r>
            <a:endParaRPr lang="cs-CZ" dirty="0"/>
          </a:p>
          <a:p>
            <a:r>
              <a:rPr lang="cs-CZ" b="1" dirty="0"/>
              <a:t>3.posouzení souladu aktuálních procesů zpracování s GDPR</a:t>
            </a:r>
            <a:endParaRPr lang="cs-CZ" dirty="0"/>
          </a:p>
          <a:p>
            <a:pPr lvl="1"/>
            <a:r>
              <a:rPr lang="cs-CZ" dirty="0"/>
              <a:t>data </a:t>
            </a:r>
            <a:r>
              <a:rPr lang="cs-CZ" dirty="0" err="1"/>
              <a:t>mining</a:t>
            </a:r>
            <a:r>
              <a:rPr lang="cs-CZ" dirty="0"/>
              <a:t> -&gt; audit -&gt; analýza -&gt; identifikace porušení/nesouladu</a:t>
            </a:r>
          </a:p>
          <a:p>
            <a:r>
              <a:rPr lang="cs-CZ" b="1" dirty="0"/>
              <a:t>4.posouzení rizik zpracování osobních údajů</a:t>
            </a:r>
            <a:endParaRPr lang="cs-CZ" dirty="0"/>
          </a:p>
          <a:p>
            <a:pPr lvl="1"/>
            <a:r>
              <a:rPr lang="cs-CZ" dirty="0"/>
              <a:t>obecné </a:t>
            </a:r>
            <a:r>
              <a:rPr lang="cs-CZ" dirty="0" err="1"/>
              <a:t>x</a:t>
            </a:r>
            <a:r>
              <a:rPr lang="cs-CZ" dirty="0"/>
              <a:t> DPIA; </a:t>
            </a:r>
            <a:r>
              <a:rPr lang="cs-CZ" dirty="0" err="1"/>
              <a:t>prioritizace</a:t>
            </a:r>
            <a:endParaRPr lang="cs-CZ" dirty="0"/>
          </a:p>
          <a:p>
            <a:r>
              <a:rPr lang="cs-CZ" b="1" dirty="0"/>
              <a:t>5.návrh, příprava a implementace vhodných opatření</a:t>
            </a:r>
            <a:endParaRPr lang="cs-CZ" dirty="0"/>
          </a:p>
          <a:p>
            <a:pPr lvl="1"/>
            <a:r>
              <a:rPr lang="cs-CZ" dirty="0"/>
              <a:t>interní směrnice a </a:t>
            </a:r>
            <a:r>
              <a:rPr lang="cs-CZ" dirty="0" err="1"/>
              <a:t>compliance</a:t>
            </a:r>
            <a:r>
              <a:rPr lang="cs-CZ" dirty="0"/>
              <a:t> programy (ISO, certifikace,…), zabezpečení, nastavení interních procesů </a:t>
            </a:r>
          </a:p>
          <a:p>
            <a:pPr lvl="1"/>
            <a:r>
              <a:rPr lang="cs-CZ" dirty="0"/>
              <a:t>revize a příprava dokumentace (informační dokumenty, souhlasy, odběratelsko-dodavatelská, zaměstnanecká, interní, marketingová,…)</a:t>
            </a:r>
          </a:p>
          <a:p>
            <a:r>
              <a:rPr lang="cs-CZ" b="1" dirty="0"/>
              <a:t>6.následné </a:t>
            </a:r>
            <a:r>
              <a:rPr lang="cs-CZ" b="1" i="1" dirty="0"/>
              <a:t>ad hoc </a:t>
            </a:r>
            <a:r>
              <a:rPr lang="cs-CZ" b="1" dirty="0"/>
              <a:t>konzultace a kontroly souladu (udržitelnost opatření)</a:t>
            </a:r>
            <a:endParaRPr lang="cs-CZ" dirty="0"/>
          </a:p>
          <a:p>
            <a:pPr lvl="1"/>
            <a:r>
              <a:rPr lang="cs-CZ" dirty="0"/>
              <a:t>aktualizace, revize, audity, školení,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80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56FC9-BD3A-4747-A094-21E583FC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údaj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27D9ED-41E8-9D41-AABD-F90E79B32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= veškeré informace o identifikované nebo identifikovatelné fyzické osobě (= subjekt údajů)</a:t>
            </a:r>
            <a:endParaRPr lang="cs-CZ" dirty="0"/>
          </a:p>
          <a:p>
            <a:r>
              <a:rPr lang="cs-CZ" b="1" dirty="0"/>
              <a:t>identifikovatelná osoba </a:t>
            </a:r>
            <a:r>
              <a:rPr lang="cs-CZ" dirty="0"/>
              <a:t>je osoba, kterou lze přímo či nepřímo identifikovat, zejména odkazem na </a:t>
            </a:r>
            <a:r>
              <a:rPr lang="cs-CZ" b="1" dirty="0"/>
              <a:t>určitý identifikátor</a:t>
            </a:r>
            <a:endParaRPr lang="cs-CZ" dirty="0"/>
          </a:p>
          <a:p>
            <a:r>
              <a:rPr lang="cs-CZ" dirty="0"/>
              <a:t>například: </a:t>
            </a:r>
            <a:r>
              <a:rPr lang="cs-CZ" i="1" dirty="0"/>
              <a:t>jméno, e-mailová adresa, telefonní číslo, číslo účtu, přihlašovací údaje, identifikační číslo, lokační údaje, IP adresa, </a:t>
            </a:r>
            <a:r>
              <a:rPr lang="cs-CZ" i="1" dirty="0" err="1"/>
              <a:t>cookies</a:t>
            </a:r>
            <a:r>
              <a:rPr lang="cs-CZ" i="1" dirty="0"/>
              <a:t>, rodné číslo, zájmy a preference atd.</a:t>
            </a:r>
            <a:endParaRPr lang="cs-CZ" dirty="0"/>
          </a:p>
          <a:p>
            <a:r>
              <a:rPr lang="cs-CZ" dirty="0"/>
              <a:t>podstatné, zda je fyzická osoba, které se osobní údaje týkají přímo či nepřímo identifikovatelná. </a:t>
            </a:r>
            <a:r>
              <a:rPr lang="cs-CZ" u="sng" dirty="0"/>
              <a:t>GDPR se tak nevztahuje na anonymní údaje</a:t>
            </a:r>
            <a:r>
              <a:rPr lang="cs-CZ" dirty="0"/>
              <a:t>, na základě kterých fyzická osoba není nebo již přestala být identifikovatelná.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47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E5B29-8422-8144-92B0-C8135463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kategorie osobních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C6B4BE-E7AA-5A44-BBF4-CB781777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osobní údaje, které jsou svojí povahou </a:t>
            </a:r>
            <a:r>
              <a:rPr lang="cs-CZ" b="1" dirty="0"/>
              <a:t>zvláště citlivé</a:t>
            </a:r>
            <a:endParaRPr lang="cs-CZ" dirty="0"/>
          </a:p>
          <a:p>
            <a:pPr lvl="1"/>
            <a:r>
              <a:rPr lang="cs-CZ" dirty="0"/>
              <a:t>například: </a:t>
            </a:r>
            <a:r>
              <a:rPr lang="cs-CZ" i="1" dirty="0"/>
              <a:t>údaje o rasovém či etnickém původu, politických názorech, náboženském vyznání či filozofickém přesvědčení nebo členství v odborech; genetické údaje a biometrické údaje zpracovávané za účelem jedinečné identifikace fyzické osoby a údaje o zdravotním stavu či o sexuálním životě nebo sexuální orientaci fyzické osoby</a:t>
            </a:r>
            <a:endParaRPr lang="cs-CZ" dirty="0"/>
          </a:p>
          <a:p>
            <a:r>
              <a:rPr lang="cs-CZ" dirty="0"/>
              <a:t>údaje o zdravotním stavu</a:t>
            </a:r>
          </a:p>
          <a:p>
            <a:pPr lvl="1"/>
            <a:r>
              <a:rPr lang="cs-CZ" dirty="0"/>
              <a:t>týkající se tělesného nebo duševního zdraví fyzické osoby, včetně údajů o poskytnutí zdravotních služeb, které vypovídají o jejím zdravotním stavu</a:t>
            </a:r>
          </a:p>
          <a:p>
            <a:pPr lvl="1"/>
            <a:r>
              <a:rPr lang="cs-CZ" dirty="0"/>
              <a:t>například </a:t>
            </a:r>
            <a:r>
              <a:rPr lang="cs-CZ" i="1" dirty="0"/>
              <a:t>osobní údaje o zdravotní stavu zaměstnanců</a:t>
            </a:r>
            <a:endParaRPr lang="cs-CZ" dirty="0"/>
          </a:p>
          <a:p>
            <a:r>
              <a:rPr lang="cs-CZ" dirty="0"/>
              <a:t>biometrické údaje</a:t>
            </a:r>
          </a:p>
          <a:p>
            <a:pPr lvl="1"/>
            <a:r>
              <a:rPr lang="cs-CZ" dirty="0"/>
              <a:t>vyplývající z konkrétního technického zpracování týkající se fyzických či fyziologických znaků nebo znaků chování fyzické osoby, které umožňuje nebo potvrzuje jedinečnou identifikaci, například zobrazení obličeje nebo daktyloskopické údaje</a:t>
            </a:r>
          </a:p>
          <a:p>
            <a:pPr lvl="1"/>
            <a:r>
              <a:rPr lang="cs-CZ" dirty="0"/>
              <a:t>například </a:t>
            </a:r>
            <a:r>
              <a:rPr lang="cs-CZ" i="1" dirty="0"/>
              <a:t>v docházkových systémech využívajících otisky prstů či obrazy sítnice oka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73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0BE0-DB5F-5847-AFD2-1311FC5B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osobních údajů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967195F-2155-8840-8DD8-FC3F3E97D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92905"/>
            <a:ext cx="10388506" cy="823912"/>
          </a:xfrm>
        </p:spPr>
        <p:txBody>
          <a:bodyPr>
            <a:normAutofit fontScale="92500"/>
          </a:bodyPr>
          <a:lstStyle/>
          <a:p>
            <a:r>
              <a:rPr lang="cs-CZ" dirty="0"/>
              <a:t>= jakákoliv operace nebo soubor operací s osobními údaji nebo soubory osobních údajů, který je prováděn pomocí či bez pomoci automatizovaných postupů, jako je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3C488D-5F85-4344-B588-F8C29DA4AF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shromáždění</a:t>
            </a:r>
          </a:p>
          <a:p>
            <a:r>
              <a:rPr lang="cs-CZ" dirty="0"/>
              <a:t>zaznamenání</a:t>
            </a:r>
          </a:p>
          <a:p>
            <a:r>
              <a:rPr lang="cs-CZ" dirty="0"/>
              <a:t>uspořádání</a:t>
            </a:r>
          </a:p>
          <a:p>
            <a:r>
              <a:rPr lang="cs-CZ" dirty="0"/>
              <a:t>strukturování</a:t>
            </a:r>
          </a:p>
          <a:p>
            <a:r>
              <a:rPr lang="cs-CZ" dirty="0"/>
              <a:t>uložení</a:t>
            </a:r>
          </a:p>
          <a:p>
            <a:r>
              <a:rPr lang="cs-CZ" dirty="0"/>
              <a:t>přizpůsobení nebo pozměnění</a:t>
            </a:r>
          </a:p>
          <a:p>
            <a:r>
              <a:rPr lang="cs-CZ" dirty="0"/>
              <a:t>vyhledání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CCC2FD-07A4-DE42-BA36-F42C0469EE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nahlédnutí</a:t>
            </a:r>
          </a:p>
          <a:p>
            <a:r>
              <a:rPr lang="cs-CZ" dirty="0"/>
              <a:t>použití</a:t>
            </a:r>
          </a:p>
          <a:p>
            <a:r>
              <a:rPr lang="cs-CZ" dirty="0"/>
              <a:t>zpřístupnění přenosem</a:t>
            </a:r>
          </a:p>
          <a:p>
            <a:r>
              <a:rPr lang="cs-CZ" dirty="0"/>
              <a:t>šíření nebo jiné zpřístupnění</a:t>
            </a:r>
          </a:p>
          <a:p>
            <a:r>
              <a:rPr lang="cs-CZ" dirty="0"/>
              <a:t>seřazení či zkombinování</a:t>
            </a:r>
          </a:p>
          <a:p>
            <a:r>
              <a:rPr lang="cs-CZ" dirty="0"/>
              <a:t>omezení</a:t>
            </a:r>
          </a:p>
          <a:p>
            <a:r>
              <a:rPr lang="cs-CZ" dirty="0"/>
              <a:t>výmaz nebo zničení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18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48703EF-B5DA-3B4F-A535-F3816434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osobních údajů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063C1A18-C0B1-524B-87B1-F44C0804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GDPR se aplikuje jak na </a:t>
            </a:r>
            <a:r>
              <a:rPr lang="cs-CZ" b="1" dirty="0"/>
              <a:t>automatizované zpracování </a:t>
            </a:r>
            <a:r>
              <a:rPr lang="cs-CZ" dirty="0"/>
              <a:t>(např. </a:t>
            </a:r>
            <a:r>
              <a:rPr lang="cs-CZ" i="1" dirty="0"/>
              <a:t>v informačních systémech, kamerové systémy</a:t>
            </a:r>
            <a:r>
              <a:rPr lang="cs-CZ" dirty="0"/>
              <a:t>), tak na </a:t>
            </a:r>
            <a:r>
              <a:rPr lang="cs-CZ" b="1" dirty="0"/>
              <a:t>zpracování manuální </a:t>
            </a:r>
            <a:r>
              <a:rPr lang="cs-CZ" dirty="0"/>
              <a:t>(např. </a:t>
            </a:r>
            <a:r>
              <a:rPr lang="cs-CZ" i="1" dirty="0"/>
              <a:t>kartotéky, evidence, sez</a:t>
            </a:r>
            <a:r>
              <a:rPr lang="cs-CZ" dirty="0"/>
              <a:t>nam)</a:t>
            </a:r>
          </a:p>
          <a:p>
            <a:r>
              <a:rPr lang="cs-CZ" dirty="0"/>
              <a:t>pro zpracování je klíčový jeho </a:t>
            </a:r>
            <a:r>
              <a:rPr lang="cs-CZ" b="1" dirty="0"/>
              <a:t>účel zpracování</a:t>
            </a:r>
            <a:r>
              <a:rPr lang="cs-CZ" dirty="0"/>
              <a:t>, například:</a:t>
            </a:r>
          </a:p>
          <a:p>
            <a:pPr lvl="1"/>
            <a:r>
              <a:rPr lang="cs-CZ" dirty="0"/>
              <a:t>plnění smlouvy se subjektem údajů (dodávka zboží, zaměstnávání)</a:t>
            </a:r>
          </a:p>
          <a:p>
            <a:pPr lvl="1"/>
            <a:r>
              <a:rPr lang="cs-CZ" dirty="0"/>
              <a:t>mzdová agenda</a:t>
            </a:r>
          </a:p>
          <a:p>
            <a:pPr lvl="1"/>
            <a:r>
              <a:rPr lang="cs-CZ" dirty="0"/>
              <a:t>účetnictví</a:t>
            </a:r>
          </a:p>
          <a:p>
            <a:pPr lvl="1"/>
            <a:r>
              <a:rPr lang="cs-CZ" dirty="0"/>
              <a:t>zasílání nabídky služeb či </a:t>
            </a:r>
            <a:r>
              <a:rPr lang="cs-CZ" dirty="0" err="1"/>
              <a:t>newsletterů</a:t>
            </a:r>
            <a:endParaRPr lang="cs-CZ" dirty="0"/>
          </a:p>
          <a:p>
            <a:pPr lvl="1"/>
            <a:r>
              <a:rPr lang="cs-CZ" dirty="0"/>
              <a:t>ochrana majetku</a:t>
            </a:r>
          </a:p>
          <a:p>
            <a:pPr lvl="1"/>
            <a:r>
              <a:rPr lang="cs-CZ" dirty="0"/>
              <a:t>pořádání soutěží či provoz věrnostního programu</a:t>
            </a:r>
          </a:p>
          <a:p>
            <a:pPr lvl="1"/>
            <a:r>
              <a:rPr lang="cs-CZ" dirty="0"/>
              <a:t>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54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44050-E521-F944-AA74-048D9568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9A795E-F571-C849-9A84-B4669EE81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35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subjekty údajů</a:t>
            </a:r>
          </a:p>
          <a:p>
            <a:pPr lvl="1"/>
            <a:r>
              <a:rPr lang="cs-CZ" dirty="0"/>
              <a:t>fyzické osoby, jejichž osobních údajů se </a:t>
            </a:r>
            <a:r>
              <a:rPr lang="cs-CZ" u="sng" dirty="0"/>
              <a:t>zpracování týká</a:t>
            </a:r>
            <a:r>
              <a:rPr lang="cs-CZ" dirty="0"/>
              <a:t>, a to bez ohledu na jejich státní příslušnost</a:t>
            </a:r>
          </a:p>
          <a:p>
            <a:pPr lvl="1"/>
            <a:r>
              <a:rPr lang="cs-CZ" dirty="0"/>
              <a:t>například: </a:t>
            </a:r>
            <a:r>
              <a:rPr lang="cs-CZ" i="1" dirty="0"/>
              <a:t>zaměstnanci, zákazníci a návštěvníci, a to jak osobně, tak přes webové stránky</a:t>
            </a:r>
            <a:endParaRPr lang="cs-CZ" dirty="0"/>
          </a:p>
          <a:p>
            <a:r>
              <a:rPr lang="cs-CZ" b="1" dirty="0"/>
              <a:t>správce</a:t>
            </a:r>
          </a:p>
          <a:p>
            <a:pPr lvl="1"/>
            <a:r>
              <a:rPr lang="cs-CZ" dirty="0"/>
              <a:t>fyzická nebo právnická osoba, která sama nebo společně s jinými </a:t>
            </a:r>
            <a:r>
              <a:rPr lang="cs-CZ" u="sng" dirty="0"/>
              <a:t>určuje účely a prostředky </a:t>
            </a:r>
            <a:r>
              <a:rPr lang="cs-CZ" dirty="0"/>
              <a:t>zpracování osobních údajů</a:t>
            </a:r>
          </a:p>
          <a:p>
            <a:r>
              <a:rPr lang="cs-CZ" b="1" dirty="0"/>
              <a:t>zpracovatel</a:t>
            </a:r>
          </a:p>
          <a:p>
            <a:pPr lvl="1"/>
            <a:r>
              <a:rPr lang="cs-CZ" dirty="0"/>
              <a:t>fyzická nebo právnická osoba, která </a:t>
            </a:r>
            <a:r>
              <a:rPr lang="cs-CZ" u="sng" dirty="0"/>
              <a:t>zpracovává </a:t>
            </a:r>
            <a:r>
              <a:rPr lang="cs-CZ" dirty="0"/>
              <a:t>osobní údaje </a:t>
            </a:r>
            <a:r>
              <a:rPr lang="cs-CZ" u="sng" dirty="0"/>
              <a:t>pro správce</a:t>
            </a:r>
          </a:p>
          <a:p>
            <a:pPr lvl="1"/>
            <a:r>
              <a:rPr lang="cs-CZ" dirty="0"/>
              <a:t>správce nemusí všechna zpracování osobních údajů provádět sám, ale může pro některé nebo i všechny zpracování využít jiný subjekt</a:t>
            </a:r>
          </a:p>
          <a:p>
            <a:pPr lvl="1"/>
            <a:r>
              <a:rPr lang="cs-CZ" dirty="0"/>
              <a:t>například: </a:t>
            </a:r>
            <a:r>
              <a:rPr lang="cs-CZ" i="1" dirty="0"/>
              <a:t>např. obchodní společnost, která provozuje IS Univerzity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4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54DFD-3C85-AB4B-A179-015FD5E1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Odlišení správce a zpracovatele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F14445-DB88-324C-BF78-EDC33D15B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8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Kdo určil účel a prostředky zpracování, resp. kdo o zpracování rozhoduje? </a:t>
            </a:r>
          </a:p>
          <a:p>
            <a:pPr lvl="1"/>
            <a:r>
              <a:rPr lang="cs-CZ" dirty="0"/>
              <a:t>Ten, kdo </a:t>
            </a:r>
            <a:r>
              <a:rPr lang="cs-CZ" u="sng" dirty="0"/>
              <a:t>určuje účel </a:t>
            </a:r>
            <a:r>
              <a:rPr lang="cs-CZ" dirty="0"/>
              <a:t>a prostředky, je zpravidla </a:t>
            </a:r>
            <a:r>
              <a:rPr lang="cs-CZ" b="1" dirty="0"/>
              <a:t>správcem</a:t>
            </a:r>
            <a:r>
              <a:rPr lang="cs-CZ" dirty="0"/>
              <a:t>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Např. VŠ bude ve vztahu ke svým zaměstnancům nebo studentům správcem.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Ten, kdo </a:t>
            </a:r>
            <a:r>
              <a:rPr lang="cs-CZ" u="sng" dirty="0"/>
              <a:t>plní pokyny správce</a:t>
            </a:r>
            <a:r>
              <a:rPr lang="cs-CZ" dirty="0"/>
              <a:t>, resp. plnění služby, které u něj správce objednal a dodržuje správcem určený účel a prostředky, je zpravidla </a:t>
            </a:r>
            <a:r>
              <a:rPr lang="cs-CZ" b="1" dirty="0"/>
              <a:t>zpracovatelem</a:t>
            </a:r>
            <a:r>
              <a:rPr lang="cs-CZ" dirty="0"/>
              <a:t>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Externí poskytovatel zpracování služeb či poskytovatel </a:t>
            </a:r>
            <a:r>
              <a:rPr lang="cs-CZ" i="1" dirty="0" err="1"/>
              <a:t>cloudového</a:t>
            </a:r>
            <a:r>
              <a:rPr lang="cs-CZ" i="1" dirty="0"/>
              <a:t> řešení pro uložení dat, např. MUNI je ve vztahu k SU zpracovatelem </a:t>
            </a:r>
            <a:r>
              <a:rPr lang="cs-CZ" i="1" dirty="0" err="1"/>
              <a:t>os.údajů</a:t>
            </a:r>
            <a:r>
              <a:rPr lang="cs-CZ" i="1" dirty="0"/>
              <a:t> v IS SU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Pozor, jedna osoba může být pro určitý proces zpracování správcem a pro jiný proces zpracování zpracovatelem.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Mzdová agentura bude ve vztahu ke svým zaměstnancům správcem jejich osobních 	údajů, avšak ve vztahu k osobním údajů, zaměstnanců svých klientů, pro které mzdy zpracovává, bude zpravidla zpracovatelem.</a:t>
            </a:r>
            <a:endParaRPr lang="cs-CZ" dirty="0"/>
          </a:p>
          <a:p>
            <a:endParaRPr lang="cs-CZ" dirty="0"/>
          </a:p>
          <a:p>
            <a:r>
              <a:rPr lang="cs-CZ" dirty="0"/>
              <a:t>GDPR upravuje také institut </a:t>
            </a:r>
            <a:r>
              <a:rPr lang="cs-CZ" b="1" dirty="0"/>
              <a:t>tzv. společných správců</a:t>
            </a:r>
            <a:endParaRPr lang="cs-CZ" dirty="0"/>
          </a:p>
          <a:p>
            <a:pPr lvl="1"/>
            <a:r>
              <a:rPr lang="cs-CZ" dirty="0"/>
              <a:t>účel a prostředky určuje několik subjektů společně, například při společných projektech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2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3400</Words>
  <Application>Microsoft Macintosh PowerPoint</Application>
  <PresentationFormat>Širokoúhlá obrazovka</PresentationFormat>
  <Paragraphs>343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Trebuchet MS</vt:lpstr>
      <vt:lpstr>Motiv Office</vt:lpstr>
      <vt:lpstr>Internetové právo</vt:lpstr>
      <vt:lpstr>Právní úprava služeb informační společnosti</vt:lpstr>
      <vt:lpstr>Co přináší?</vt:lpstr>
      <vt:lpstr>Osobní údaj</vt:lpstr>
      <vt:lpstr>Zvláštní kategorie osobních údajů</vt:lpstr>
      <vt:lpstr>Zpracování osobních údajů</vt:lpstr>
      <vt:lpstr>Zpracování osobních údajů</vt:lpstr>
      <vt:lpstr>Dotčené osoby</vt:lpstr>
      <vt:lpstr>Odlišení správce a zpracovatele</vt:lpstr>
      <vt:lpstr>Zásady</vt:lpstr>
      <vt:lpstr>Zásady</vt:lpstr>
      <vt:lpstr>Principy</vt:lpstr>
      <vt:lpstr>Právní tituly zpracování</vt:lpstr>
      <vt:lpstr>Právní tituly zpracování</vt:lpstr>
      <vt:lpstr>Právní tituly zpracování</vt:lpstr>
      <vt:lpstr>Práva subjektů údajů</vt:lpstr>
      <vt:lpstr>Práva subjektů údajů</vt:lpstr>
      <vt:lpstr>Práva subjektů údajů</vt:lpstr>
      <vt:lpstr>Práva subjektů údajů</vt:lpstr>
      <vt:lpstr>SDEU C-131/12 Google Spain</vt:lpstr>
      <vt:lpstr>Práva subjektů údajů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Dohled</vt:lpstr>
      <vt:lpstr>Nápravná opatření a sankce</vt:lpstr>
      <vt:lpstr>Implementace opatření souladu GDPR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Gongol</dc:creator>
  <cp:lastModifiedBy>Tomáš Gongol</cp:lastModifiedBy>
  <cp:revision>14</cp:revision>
  <dcterms:created xsi:type="dcterms:W3CDTF">2018-11-07T15:21:35Z</dcterms:created>
  <dcterms:modified xsi:type="dcterms:W3CDTF">2022-01-12T13:39:44Z</dcterms:modified>
</cp:coreProperties>
</file>