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258" r:id="rId3"/>
    <p:sldId id="263" r:id="rId4"/>
    <p:sldId id="286" r:id="rId5"/>
    <p:sldId id="288" r:id="rId6"/>
    <p:sldId id="316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8" r:id="rId26"/>
    <p:sldId id="307" r:id="rId27"/>
    <p:sldId id="309" r:id="rId28"/>
    <p:sldId id="310" r:id="rId29"/>
    <p:sldId id="312" r:id="rId30"/>
    <p:sldId id="313" r:id="rId31"/>
    <p:sldId id="314" r:id="rId32"/>
    <p:sldId id="315" r:id="rId33"/>
    <p:sldId id="287" r:id="rId3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8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9771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png"/><Relationship Id="rId5" Type="http://schemas.openxmlformats.org/officeDocument/2006/relationships/image" Target="../media/image7.wmf"/><Relationship Id="rId10" Type="http://schemas.openxmlformats.org/officeDocument/2006/relationships/image" Target="../media/image9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0.bin"/><Relationship Id="rId3" Type="http://schemas.openxmlformats.org/officeDocument/2006/relationships/image" Target="../media/image3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11" Type="http://schemas.openxmlformats.org/officeDocument/2006/relationships/oleObject" Target="../embeddings/oleObject9.bin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png"/><Relationship Id="rId5" Type="http://schemas.openxmlformats.org/officeDocument/2006/relationships/image" Target="../media/image18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png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png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png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png"/><Relationship Id="rId5" Type="http://schemas.openxmlformats.org/officeDocument/2006/relationships/image" Target="../media/image32.wmf"/><Relationship Id="rId10" Type="http://schemas.openxmlformats.org/officeDocument/2006/relationships/image" Target="../media/image34.wmf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pn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2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png"/><Relationship Id="rId5" Type="http://schemas.openxmlformats.org/officeDocument/2006/relationships/image" Target="../media/image39.wmf"/><Relationship Id="rId10" Type="http://schemas.openxmlformats.org/officeDocument/2006/relationships/image" Target="../media/image41.wmf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0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7.png"/><Relationship Id="rId11" Type="http://schemas.openxmlformats.org/officeDocument/2006/relationships/oleObject" Target="../embeddings/oleObject34.bin"/><Relationship Id="rId5" Type="http://schemas.openxmlformats.org/officeDocument/2006/relationships/image" Target="../media/image43.wmf"/><Relationship Id="rId10" Type="http://schemas.openxmlformats.org/officeDocument/2006/relationships/image" Target="../media/image45.wmf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0.png"/><Relationship Id="rId5" Type="http://schemas.openxmlformats.org/officeDocument/2006/relationships/image" Target="../media/image48.wmf"/><Relationship Id="rId4" Type="http://schemas.openxmlformats.org/officeDocument/2006/relationships/oleObject" Target="../embeddings/oleObject3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5.png"/><Relationship Id="rId11" Type="http://schemas.openxmlformats.org/officeDocument/2006/relationships/oleObject" Target="../embeddings/oleObject40.bin"/><Relationship Id="rId5" Type="http://schemas.openxmlformats.org/officeDocument/2006/relationships/image" Target="../media/image51.wmf"/><Relationship Id="rId10" Type="http://schemas.openxmlformats.org/officeDocument/2006/relationships/image" Target="../media/image53.wmf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39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8.png"/><Relationship Id="rId5" Type="http://schemas.openxmlformats.org/officeDocument/2006/relationships/image" Target="../media/image56.wmf"/><Relationship Id="rId4" Type="http://schemas.openxmlformats.org/officeDocument/2006/relationships/oleObject" Target="../embeddings/oleObject41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3.png"/><Relationship Id="rId11" Type="http://schemas.openxmlformats.org/officeDocument/2006/relationships/oleObject" Target="../embeddings/oleObject46.bin"/><Relationship Id="rId5" Type="http://schemas.openxmlformats.org/officeDocument/2006/relationships/image" Target="../media/image59.wmf"/><Relationship Id="rId10" Type="http://schemas.openxmlformats.org/officeDocument/2006/relationships/image" Target="../media/image61.wmf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5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8.png"/><Relationship Id="rId11" Type="http://schemas.openxmlformats.org/officeDocument/2006/relationships/oleObject" Target="../embeddings/oleObject50.bin"/><Relationship Id="rId5" Type="http://schemas.openxmlformats.org/officeDocument/2006/relationships/image" Target="../media/image64.wmf"/><Relationship Id="rId10" Type="http://schemas.openxmlformats.org/officeDocument/2006/relationships/image" Target="../media/image66.wmf"/><Relationship Id="rId4" Type="http://schemas.openxmlformats.org/officeDocument/2006/relationships/oleObject" Target="../embeddings/oleObject47.bin"/><Relationship Id="rId9" Type="http://schemas.openxmlformats.org/officeDocument/2006/relationships/oleObject" Target="../embeddings/oleObject49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2.png"/><Relationship Id="rId5" Type="http://schemas.openxmlformats.org/officeDocument/2006/relationships/image" Target="../media/image69.wmf"/><Relationship Id="rId10" Type="http://schemas.openxmlformats.org/officeDocument/2006/relationships/image" Target="../media/image71.wmf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3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3.png"/><Relationship Id="rId7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75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76.wmf"/><Relationship Id="rId4" Type="http://schemas.openxmlformats.org/officeDocument/2006/relationships/oleObject" Target="../embeddings/oleObject57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5253203"/>
            <a:ext cx="1248139" cy="973549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527382" y="3154411"/>
            <a:ext cx="8939369" cy="3072341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KVANTITATIVNÍ METODY V EKONOMICKÉ PRAXI</a:t>
            </a:r>
          </a:p>
          <a:p>
            <a:pPr algn="ctr"/>
            <a:endParaRPr lang="cs-CZ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Radmila Krkošková,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933451"/>
            <a:ext cx="6815667" cy="2878667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719403" y="2085202"/>
          <a:ext cx="8640960" cy="580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2555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5618405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90407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Název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Rozvoj vzdělávání na Slezské univerzitě v Opavě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9040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Registrační číslo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04018" y="3769097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765" y="333771"/>
            <a:ext cx="7340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04018" y="6076264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102161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lineární funkce</a:t>
            </a:r>
            <a:endParaRPr lang="cs-CZ" b="1" dirty="0"/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1448119" y="2276475"/>
            <a:ext cx="6769100" cy="3529013"/>
            <a:chOff x="2274" y="10961"/>
            <a:chExt cx="4536" cy="2541"/>
          </a:xfrm>
        </p:grpSpPr>
        <p:sp>
          <p:nvSpPr>
            <p:cNvPr id="8" name="AutoShape 5"/>
            <p:cNvSpPr>
              <a:spLocks noChangeAspect="1" noChangeArrowheads="1"/>
            </p:cNvSpPr>
            <p:nvPr/>
          </p:nvSpPr>
          <p:spPr bwMode="auto">
            <a:xfrm>
              <a:off x="2274" y="10961"/>
              <a:ext cx="4536" cy="2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9" name="Line 6"/>
            <p:cNvSpPr>
              <a:spLocks noChangeAspect="1" noChangeShapeType="1"/>
            </p:cNvSpPr>
            <p:nvPr/>
          </p:nvSpPr>
          <p:spPr bwMode="auto">
            <a:xfrm>
              <a:off x="2304" y="13004"/>
              <a:ext cx="4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Line 7"/>
            <p:cNvSpPr>
              <a:spLocks noChangeAspect="1" noChangeShapeType="1"/>
            </p:cNvSpPr>
            <p:nvPr/>
          </p:nvSpPr>
          <p:spPr bwMode="auto">
            <a:xfrm flipV="1">
              <a:off x="4059" y="11189"/>
              <a:ext cx="0" cy="20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Text Box 8"/>
            <p:cNvSpPr txBox="1">
              <a:spLocks noChangeAspect="1" noChangeArrowheads="1"/>
            </p:cNvSpPr>
            <p:nvPr/>
          </p:nvSpPr>
          <p:spPr bwMode="auto">
            <a:xfrm>
              <a:off x="5252" y="13117"/>
              <a:ext cx="72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cs-CZ" sz="1200">
                  <a:solidFill>
                    <a:srgbClr val="000000"/>
                  </a:solidFill>
                </a:rPr>
                <a:t>2</a:t>
              </a:r>
              <a:endParaRPr lang="cs-CZ" altLang="cs-CZ" sz="2400"/>
            </a:p>
          </p:txBody>
        </p:sp>
        <p:sp>
          <p:nvSpPr>
            <p:cNvPr id="12" name="Text Box 9"/>
            <p:cNvSpPr txBox="1">
              <a:spLocks noChangeAspect="1" noChangeArrowheads="1"/>
            </p:cNvSpPr>
            <p:nvPr/>
          </p:nvSpPr>
          <p:spPr bwMode="auto">
            <a:xfrm>
              <a:off x="4572" y="13117"/>
              <a:ext cx="90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cs-CZ" sz="12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cs-CZ" altLang="cs-CZ" sz="2400"/>
            </a:p>
          </p:txBody>
        </p:sp>
        <p:sp>
          <p:nvSpPr>
            <p:cNvPr id="13" name="Text Box 10"/>
            <p:cNvSpPr txBox="1">
              <a:spLocks noChangeAspect="1" noChangeArrowheads="1"/>
            </p:cNvSpPr>
            <p:nvPr/>
          </p:nvSpPr>
          <p:spPr bwMode="auto">
            <a:xfrm>
              <a:off x="5592" y="11641"/>
              <a:ext cx="90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cs-CZ" sz="1200" i="1">
                  <a:solidFill>
                    <a:srgbClr val="000000"/>
                  </a:solidFill>
                </a:rPr>
                <a:t>a</a:t>
              </a:r>
              <a:endParaRPr lang="cs-CZ" altLang="cs-CZ" sz="2400"/>
            </a:p>
          </p:txBody>
        </p:sp>
        <p:sp>
          <p:nvSpPr>
            <p:cNvPr id="14" name="Line 11"/>
            <p:cNvSpPr>
              <a:spLocks noChangeAspect="1" noChangeShapeType="1"/>
            </p:cNvSpPr>
            <p:nvPr/>
          </p:nvSpPr>
          <p:spPr bwMode="auto">
            <a:xfrm>
              <a:off x="4800" y="11981"/>
              <a:ext cx="0" cy="10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Line 12"/>
            <p:cNvSpPr>
              <a:spLocks noChangeAspect="1" noChangeShapeType="1"/>
            </p:cNvSpPr>
            <p:nvPr/>
          </p:nvSpPr>
          <p:spPr bwMode="auto">
            <a:xfrm flipV="1">
              <a:off x="5480" y="11641"/>
              <a:ext cx="0" cy="1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13"/>
            <p:cNvSpPr>
              <a:spLocks noChangeAspect="1"/>
            </p:cNvSpPr>
            <p:nvPr/>
          </p:nvSpPr>
          <p:spPr bwMode="auto">
            <a:xfrm>
              <a:off x="2274" y="11374"/>
              <a:ext cx="3773" cy="1783"/>
            </a:xfrm>
            <a:custGeom>
              <a:avLst/>
              <a:gdLst>
                <a:gd name="T0" fmla="*/ 0 w 1474"/>
                <a:gd name="T1" fmla="*/ 11668 h 697"/>
                <a:gd name="T2" fmla="*/ 24722 w 1474"/>
                <a:gd name="T3" fmla="*/ 0 h 697"/>
                <a:gd name="T4" fmla="*/ 0 60000 65536"/>
                <a:gd name="T5" fmla="*/ 0 60000 65536"/>
                <a:gd name="T6" fmla="*/ 0 w 1474"/>
                <a:gd name="T7" fmla="*/ 0 h 697"/>
                <a:gd name="T8" fmla="*/ 1474 w 1474"/>
                <a:gd name="T9" fmla="*/ 697 h 69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74" h="697">
                  <a:moveTo>
                    <a:pt x="0" y="697"/>
                  </a:moveTo>
                  <a:lnTo>
                    <a:pt x="1474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Line 14"/>
            <p:cNvSpPr>
              <a:spLocks noChangeAspect="1" noChangeShapeType="1"/>
            </p:cNvSpPr>
            <p:nvPr/>
          </p:nvSpPr>
          <p:spPr bwMode="auto">
            <a:xfrm flipH="1">
              <a:off x="4800" y="11981"/>
              <a:ext cx="14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Text Box 15"/>
            <p:cNvSpPr txBox="1">
              <a:spLocks noChangeAspect="1" noChangeArrowheads="1"/>
            </p:cNvSpPr>
            <p:nvPr/>
          </p:nvSpPr>
          <p:spPr bwMode="auto">
            <a:xfrm>
              <a:off x="3437" y="10961"/>
              <a:ext cx="65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cs-CZ" sz="1200" i="1">
                  <a:solidFill>
                    <a:srgbClr val="000000"/>
                  </a:solidFill>
                </a:rPr>
                <a:t>y</a:t>
              </a:r>
              <a:endParaRPr lang="cs-CZ" altLang="cs-CZ" sz="2400"/>
            </a:p>
          </p:txBody>
        </p:sp>
        <p:sp>
          <p:nvSpPr>
            <p:cNvPr id="19" name="Text Box 16"/>
            <p:cNvSpPr txBox="1">
              <a:spLocks noChangeAspect="1" noChangeArrowheads="1"/>
            </p:cNvSpPr>
            <p:nvPr/>
          </p:nvSpPr>
          <p:spPr bwMode="auto">
            <a:xfrm>
              <a:off x="6160" y="13117"/>
              <a:ext cx="65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cs-CZ" sz="1200" i="1">
                  <a:solidFill>
                    <a:srgbClr val="000000"/>
                  </a:solidFill>
                </a:rPr>
                <a:t>x</a:t>
              </a:r>
              <a:endParaRPr lang="cs-CZ" altLang="cs-CZ" sz="2400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>
              <a:off x="5480" y="11641"/>
              <a:ext cx="0" cy="3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AutoShape 18"/>
            <p:cNvSpPr>
              <a:spLocks/>
            </p:cNvSpPr>
            <p:nvPr/>
          </p:nvSpPr>
          <p:spPr bwMode="auto">
            <a:xfrm>
              <a:off x="5592" y="11641"/>
              <a:ext cx="113" cy="343"/>
            </a:xfrm>
            <a:prstGeom prst="rightBrace">
              <a:avLst>
                <a:gd name="adj1" fmla="val 25295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2" name="Text Box 19"/>
            <p:cNvSpPr txBox="1">
              <a:spLocks noChangeAspect="1" noChangeArrowheads="1"/>
            </p:cNvSpPr>
            <p:nvPr/>
          </p:nvSpPr>
          <p:spPr bwMode="auto">
            <a:xfrm>
              <a:off x="4119" y="12437"/>
              <a:ext cx="901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cs-CZ" sz="1200" i="1">
                  <a:solidFill>
                    <a:srgbClr val="000000"/>
                  </a:solidFill>
                </a:rPr>
                <a:t>b</a:t>
              </a:r>
              <a:endParaRPr lang="cs-CZ" altLang="cs-CZ" sz="2400"/>
            </a:p>
          </p:txBody>
        </p:sp>
        <p:sp>
          <p:nvSpPr>
            <p:cNvPr id="23" name="AutoShape 20"/>
            <p:cNvSpPr>
              <a:spLocks/>
            </p:cNvSpPr>
            <p:nvPr/>
          </p:nvSpPr>
          <p:spPr bwMode="auto">
            <a:xfrm>
              <a:off x="4119" y="12322"/>
              <a:ext cx="113" cy="682"/>
            </a:xfrm>
            <a:prstGeom prst="rightBrace">
              <a:avLst>
                <a:gd name="adj1" fmla="val 50295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graphicFrame>
          <p:nvGraphicFramePr>
            <p:cNvPr id="24" name="Object 21"/>
            <p:cNvGraphicFramePr>
              <a:graphicFrameLocks noChangeAspect="1"/>
            </p:cNvGraphicFramePr>
            <p:nvPr/>
          </p:nvGraphicFramePr>
          <p:xfrm>
            <a:off x="5252" y="11756"/>
            <a:ext cx="220" cy="2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8" name="Rovnice" r:id="rId4" imgW="139700" imgH="139700" progId="Equation.3">
                    <p:embed/>
                  </p:oleObj>
                </mc:Choice>
                <mc:Fallback>
                  <p:oleObj name="Rovnice" r:id="rId4" imgW="139700" imgH="1397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2" y="11756"/>
                          <a:ext cx="220" cy="2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AutoShape 22"/>
            <p:cNvSpPr>
              <a:spLocks/>
            </p:cNvSpPr>
            <p:nvPr/>
          </p:nvSpPr>
          <p:spPr bwMode="auto">
            <a:xfrm rot="-5400000">
              <a:off x="5028" y="12491"/>
              <a:ext cx="225" cy="568"/>
            </a:xfrm>
            <a:prstGeom prst="rightBrace">
              <a:avLst>
                <a:gd name="adj1" fmla="val 21037"/>
                <a:gd name="adj2" fmla="val 48019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6" name="Text Box 23"/>
            <p:cNvSpPr txBox="1">
              <a:spLocks noChangeAspect="1" noChangeArrowheads="1"/>
            </p:cNvSpPr>
            <p:nvPr/>
          </p:nvSpPr>
          <p:spPr bwMode="auto">
            <a:xfrm>
              <a:off x="4912" y="12322"/>
              <a:ext cx="90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cs-CZ" sz="12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cs-CZ" altLang="cs-CZ" sz="2400"/>
            </a:p>
          </p:txBody>
        </p:sp>
        <p:graphicFrame>
          <p:nvGraphicFramePr>
            <p:cNvPr id="27" name="Object 24"/>
            <p:cNvGraphicFramePr>
              <a:graphicFrameLocks noChangeAspect="1"/>
            </p:cNvGraphicFramePr>
            <p:nvPr/>
          </p:nvGraphicFramePr>
          <p:xfrm>
            <a:off x="4572" y="11189"/>
            <a:ext cx="1020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9" name="Rovnice" r:id="rId6" imgW="647419" imgH="203112" progId="Equation.3">
                    <p:embed/>
                  </p:oleObj>
                </mc:Choice>
                <mc:Fallback>
                  <p:oleObj name="Rovnice" r:id="rId6" imgW="647419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" y="11189"/>
                          <a:ext cx="1020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44038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266002"/>
              </p:ext>
            </p:extLst>
          </p:nvPr>
        </p:nvGraphicFramePr>
        <p:xfrm>
          <a:off x="3710556" y="703189"/>
          <a:ext cx="2154935" cy="698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Rovnice" r:id="rId4" imgW="1778000" imgH="558800" progId="Equation.3">
                  <p:embed/>
                </p:oleObj>
              </mc:Choice>
              <mc:Fallback>
                <p:oleObj name="Rovnice" r:id="rId4" imgW="1778000" imgH="558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0556" y="703189"/>
                        <a:ext cx="2154935" cy="6988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872" y="2260991"/>
            <a:ext cx="5266404" cy="306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465112"/>
              </p:ext>
            </p:extLst>
          </p:nvPr>
        </p:nvGraphicFramePr>
        <p:xfrm>
          <a:off x="2819400" y="5636172"/>
          <a:ext cx="46799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Rovnice" r:id="rId7" imgW="4775200" imgH="558800" progId="Equation.3">
                  <p:embed/>
                </p:oleObj>
              </mc:Choice>
              <mc:Fallback>
                <p:oleObj name="Rovnice" r:id="rId7" imgW="4775200" imgH="558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636172"/>
                        <a:ext cx="467995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230210"/>
              </p:ext>
            </p:extLst>
          </p:nvPr>
        </p:nvGraphicFramePr>
        <p:xfrm>
          <a:off x="8269013" y="3288862"/>
          <a:ext cx="3192518" cy="684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Rovnice" r:id="rId9" imgW="2781300" imgH="495300" progId="Equation.3">
                  <p:embed/>
                </p:oleObj>
              </mc:Choice>
              <mc:Fallback>
                <p:oleObj name="Rovnice" r:id="rId9" imgW="2781300" imgH="495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9013" y="3288862"/>
                        <a:ext cx="3192518" cy="684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795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782407"/>
              </p:ext>
            </p:extLst>
          </p:nvPr>
        </p:nvGraphicFramePr>
        <p:xfrm>
          <a:off x="3930774" y="449337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Rovnice" r:id="rId4" imgW="1714500" imgH="1041400" progId="Equation.3">
                  <p:embed/>
                </p:oleObj>
              </mc:Choice>
              <mc:Fallback>
                <p:oleObj name="Rovnice" r:id="rId4" imgW="1714500" imgH="1041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774" y="449337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lum contrast="24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881" y="1903551"/>
            <a:ext cx="5714286" cy="3533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029308"/>
              </p:ext>
            </p:extLst>
          </p:nvPr>
        </p:nvGraphicFramePr>
        <p:xfrm>
          <a:off x="1639614" y="5746531"/>
          <a:ext cx="2692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Rovnice" r:id="rId7" imgW="2692400" imgH="508000" progId="Equation.3">
                  <p:embed/>
                </p:oleObj>
              </mc:Choice>
              <mc:Fallback>
                <p:oleObj name="Rovnice" r:id="rId7" imgW="26924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614" y="5746531"/>
                        <a:ext cx="2692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216595"/>
              </p:ext>
            </p:extLst>
          </p:nvPr>
        </p:nvGraphicFramePr>
        <p:xfrm>
          <a:off x="4946869" y="5751348"/>
          <a:ext cx="2870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Rovnice" r:id="rId9" imgW="2870200" imgH="520700" progId="Equation.3">
                  <p:embed/>
                </p:oleObj>
              </mc:Choice>
              <mc:Fallback>
                <p:oleObj name="Rovnice" r:id="rId9" imgW="28702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869" y="5751348"/>
                        <a:ext cx="2870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540647"/>
              </p:ext>
            </p:extLst>
          </p:nvPr>
        </p:nvGraphicFramePr>
        <p:xfrm>
          <a:off x="7844057" y="2609193"/>
          <a:ext cx="383222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Rovnice" r:id="rId11" imgW="3937000" imgH="1041400" progId="Equation.3">
                  <p:embed/>
                </p:oleObj>
              </mc:Choice>
              <mc:Fallback>
                <p:oleObj name="Rovnice" r:id="rId11" imgW="3937000" imgH="1041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4057" y="2609193"/>
                        <a:ext cx="383222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521419"/>
              </p:ext>
            </p:extLst>
          </p:nvPr>
        </p:nvGraphicFramePr>
        <p:xfrm>
          <a:off x="7603526" y="3817883"/>
          <a:ext cx="4368800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Rovnice" r:id="rId13" imgW="4445000" imgH="1041400" progId="Equation.3">
                  <p:embed/>
                </p:oleObj>
              </mc:Choice>
              <mc:Fallback>
                <p:oleObj name="Rovnice" r:id="rId13" imgW="4445000" imgH="1041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3526" y="3817883"/>
                        <a:ext cx="4368800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411006"/>
              </p:ext>
            </p:extLst>
          </p:nvPr>
        </p:nvGraphicFramePr>
        <p:xfrm>
          <a:off x="8426669" y="5060733"/>
          <a:ext cx="939800" cy="1024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Rovnice" r:id="rId15" imgW="939392" imgH="1040948" progId="Equation.3">
                  <p:embed/>
                </p:oleObj>
              </mc:Choice>
              <mc:Fallback>
                <p:oleObj name="Rovnice" r:id="rId15" imgW="939392" imgH="104094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6669" y="5060733"/>
                        <a:ext cx="939800" cy="10247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9632731" y="5302250"/>
            <a:ext cx="218615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3600" dirty="0"/>
              <a:t>neexistuje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178862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589127"/>
              </p:ext>
            </p:extLst>
          </p:nvPr>
        </p:nvGraphicFramePr>
        <p:xfrm>
          <a:off x="4018579" y="611156"/>
          <a:ext cx="1854200" cy="710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Rovnice" r:id="rId4" imgW="1879600" imgH="584200" progId="Equation.3">
                  <p:embed/>
                </p:oleObj>
              </mc:Choice>
              <mc:Fallback>
                <p:oleObj name="Rovnice" r:id="rId4" imgW="18796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8579" y="611156"/>
                        <a:ext cx="1854200" cy="7103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862" y="1968063"/>
            <a:ext cx="4934607" cy="391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627456"/>
              </p:ext>
            </p:extLst>
          </p:nvPr>
        </p:nvGraphicFramePr>
        <p:xfrm>
          <a:off x="2356944" y="6085492"/>
          <a:ext cx="4343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Rovnice" r:id="rId7" imgW="4775200" imgH="558800" progId="Equation.3">
                  <p:embed/>
                </p:oleObj>
              </mc:Choice>
              <mc:Fallback>
                <p:oleObj name="Rovnice" r:id="rId7" imgW="4775200" imgH="558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6944" y="6085492"/>
                        <a:ext cx="4343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061891"/>
              </p:ext>
            </p:extLst>
          </p:nvPr>
        </p:nvGraphicFramePr>
        <p:xfrm>
          <a:off x="6934609" y="3707086"/>
          <a:ext cx="4305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Rovnice" r:id="rId9" imgW="4381500" imgH="749300" progId="Equation.3">
                  <p:embed/>
                </p:oleObj>
              </mc:Choice>
              <mc:Fallback>
                <p:oleObj name="Rovnice" r:id="rId9" imgW="4381500" imgH="749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609" y="3707086"/>
                        <a:ext cx="4305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83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216549"/>
              </p:ext>
            </p:extLst>
          </p:nvPr>
        </p:nvGraphicFramePr>
        <p:xfrm>
          <a:off x="3778374" y="449337"/>
          <a:ext cx="20193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Rovnice" r:id="rId4" imgW="2019300" imgH="1181100" progId="Equation.3">
                  <p:embed/>
                </p:oleObj>
              </mc:Choice>
              <mc:Fallback>
                <p:oleObj name="Rovnice" r:id="rId4" imgW="2019300" imgH="1181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374" y="449337"/>
                        <a:ext cx="20193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476" y="1859280"/>
            <a:ext cx="6984124" cy="3674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285706"/>
              </p:ext>
            </p:extLst>
          </p:nvPr>
        </p:nvGraphicFramePr>
        <p:xfrm>
          <a:off x="1545021" y="5844026"/>
          <a:ext cx="768508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Rovnice" r:id="rId7" imgW="7683500" imgH="723900" progId="Equation.3">
                  <p:embed/>
                </p:oleObj>
              </mc:Choice>
              <mc:Fallback>
                <p:oleObj name="Rovnice" r:id="rId7" imgW="7683500" imgH="723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5021" y="5844026"/>
                        <a:ext cx="7685088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16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757639"/>
              </p:ext>
            </p:extLst>
          </p:nvPr>
        </p:nvGraphicFramePr>
        <p:xfrm>
          <a:off x="3854574" y="626922"/>
          <a:ext cx="1866900" cy="677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Rovnice" r:id="rId4" imgW="1866090" imgH="583947" progId="Equation.3">
                  <p:embed/>
                </p:oleObj>
              </mc:Choice>
              <mc:Fallback>
                <p:oleObj name="Rovnice" r:id="rId4" imgW="1866090" imgH="58394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574" y="626922"/>
                        <a:ext cx="1866900" cy="6771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193" y="1891863"/>
            <a:ext cx="6448098" cy="404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153782"/>
              </p:ext>
            </p:extLst>
          </p:nvPr>
        </p:nvGraphicFramePr>
        <p:xfrm>
          <a:off x="1295838" y="5940481"/>
          <a:ext cx="84709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Rovnice" r:id="rId7" imgW="8775700" imgH="749300" progId="Equation.3">
                  <p:embed/>
                </p:oleObj>
              </mc:Choice>
              <mc:Fallback>
                <p:oleObj name="Rovnice" r:id="rId7" imgW="8775700" imgH="749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838" y="5940481"/>
                        <a:ext cx="84709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021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832376"/>
              </p:ext>
            </p:extLst>
          </p:nvPr>
        </p:nvGraphicFramePr>
        <p:xfrm>
          <a:off x="3778374" y="660097"/>
          <a:ext cx="2019300" cy="704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Rovnice" r:id="rId4" imgW="2019300" imgH="558800" progId="Equation.3">
                  <p:embed/>
                </p:oleObj>
              </mc:Choice>
              <mc:Fallback>
                <p:oleObj name="Rovnice" r:id="rId4" imgW="2019300" imgH="558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374" y="660097"/>
                        <a:ext cx="2019300" cy="7041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Skupina 18"/>
          <p:cNvGrpSpPr/>
          <p:nvPr/>
        </p:nvGrpSpPr>
        <p:grpSpPr>
          <a:xfrm>
            <a:off x="990600" y="1828800"/>
            <a:ext cx="7315200" cy="3962400"/>
            <a:chOff x="990600" y="1371600"/>
            <a:chExt cx="7315200" cy="3962400"/>
          </a:xfrm>
        </p:grpSpPr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1066800" y="3429000"/>
              <a:ext cx="701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1" name="Arc 6"/>
            <p:cNvSpPr>
              <a:spLocks/>
            </p:cNvSpPr>
            <p:nvPr/>
          </p:nvSpPr>
          <p:spPr bwMode="auto">
            <a:xfrm flipV="1">
              <a:off x="1447800" y="3429000"/>
              <a:ext cx="3124200" cy="13716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2" name="Arc 7"/>
            <p:cNvSpPr>
              <a:spLocks/>
            </p:cNvSpPr>
            <p:nvPr/>
          </p:nvSpPr>
          <p:spPr bwMode="auto">
            <a:xfrm flipH="1">
              <a:off x="4572000" y="2057400"/>
              <a:ext cx="3124200" cy="13716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3" name="Line 10"/>
            <p:cNvSpPr>
              <a:spLocks noChangeShapeType="1"/>
            </p:cNvSpPr>
            <p:nvPr/>
          </p:nvSpPr>
          <p:spPr bwMode="auto">
            <a:xfrm>
              <a:off x="4533900" y="1524000"/>
              <a:ext cx="76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>
              <a:off x="4533900" y="5334000"/>
              <a:ext cx="76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8001000" y="3352800"/>
              <a:ext cx="304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cs-CZ" altLang="cs-CZ" sz="2400" i="1"/>
                <a:t>x</a:t>
              </a:r>
            </a:p>
          </p:txBody>
        </p:sp>
        <p:sp>
          <p:nvSpPr>
            <p:cNvPr id="26" name="Text Box 16"/>
            <p:cNvSpPr txBox="1">
              <a:spLocks noChangeArrowheads="1"/>
            </p:cNvSpPr>
            <p:nvPr/>
          </p:nvSpPr>
          <p:spPr bwMode="auto">
            <a:xfrm>
              <a:off x="4191000" y="1371600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cs-CZ" altLang="cs-CZ" sz="2400" dirty="0"/>
                <a:t>5</a:t>
              </a:r>
            </a:p>
          </p:txBody>
        </p:sp>
        <p:sp>
          <p:nvSpPr>
            <p:cNvPr id="27" name="Line 17"/>
            <p:cNvSpPr>
              <a:spLocks noChangeShapeType="1"/>
            </p:cNvSpPr>
            <p:nvPr/>
          </p:nvSpPr>
          <p:spPr bwMode="auto">
            <a:xfrm>
              <a:off x="1295400" y="33528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8" name="Line 18"/>
            <p:cNvSpPr>
              <a:spLocks noChangeShapeType="1"/>
            </p:cNvSpPr>
            <p:nvPr/>
          </p:nvSpPr>
          <p:spPr bwMode="auto">
            <a:xfrm>
              <a:off x="7848600" y="33528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9" name="Text Box 19"/>
            <p:cNvSpPr txBox="1">
              <a:spLocks noChangeArrowheads="1"/>
            </p:cNvSpPr>
            <p:nvPr/>
          </p:nvSpPr>
          <p:spPr bwMode="auto">
            <a:xfrm>
              <a:off x="990600" y="2895600"/>
              <a:ext cx="914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cs-CZ" altLang="cs-CZ" sz="2400"/>
                <a:t>- 40</a:t>
              </a:r>
            </a:p>
          </p:txBody>
        </p:sp>
      </p:grp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4572000" y="1807779"/>
            <a:ext cx="0" cy="41042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257701"/>
              </p:ext>
            </p:extLst>
          </p:nvPr>
        </p:nvGraphicFramePr>
        <p:xfrm>
          <a:off x="1066800" y="5791200"/>
          <a:ext cx="8753475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Rovnice" r:id="rId6" imgW="9067800" imgH="723900" progId="Equation.3">
                  <p:embed/>
                </p:oleObj>
              </mc:Choice>
              <mc:Fallback>
                <p:oleObj name="Rovnice" r:id="rId6" imgW="9067800" imgH="723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791200"/>
                        <a:ext cx="8753475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093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008708"/>
              </p:ext>
            </p:extLst>
          </p:nvPr>
        </p:nvGraphicFramePr>
        <p:xfrm>
          <a:off x="3868934" y="514960"/>
          <a:ext cx="2109514" cy="769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Rovnice" r:id="rId4" imgW="1854200" imgH="584200" progId="Equation.3">
                  <p:embed/>
                </p:oleObj>
              </mc:Choice>
              <mc:Fallback>
                <p:oleObj name="Rovnice" r:id="rId4" imgW="18542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934" y="514960"/>
                        <a:ext cx="2109514" cy="7698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676" y="1830059"/>
            <a:ext cx="6716110" cy="3955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504799"/>
              </p:ext>
            </p:extLst>
          </p:nvPr>
        </p:nvGraphicFramePr>
        <p:xfrm>
          <a:off x="1249144" y="5975131"/>
          <a:ext cx="875347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Rovnice" r:id="rId7" imgW="9067800" imgH="749300" progId="Equation.3">
                  <p:embed/>
                </p:oleObj>
              </mc:Choice>
              <mc:Fallback>
                <p:oleObj name="Rovnice" r:id="rId7" imgW="9067800" imgH="749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144" y="5975131"/>
                        <a:ext cx="875347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990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385624"/>
              </p:ext>
            </p:extLst>
          </p:nvPr>
        </p:nvGraphicFramePr>
        <p:xfrm>
          <a:off x="3844282" y="703189"/>
          <a:ext cx="2241207" cy="640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Rovnice" r:id="rId4" imgW="2108200" imgH="520700" progId="Equation.3">
                  <p:embed/>
                </p:oleObj>
              </mc:Choice>
              <mc:Fallback>
                <p:oleObj name="Rovnice" r:id="rId4" imgW="2108200" imgH="520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82" y="703189"/>
                        <a:ext cx="2241207" cy="6405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365" y="1826173"/>
            <a:ext cx="7186449" cy="3691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563655"/>
              </p:ext>
            </p:extLst>
          </p:nvPr>
        </p:nvGraphicFramePr>
        <p:xfrm>
          <a:off x="1968843" y="5746530"/>
          <a:ext cx="4660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Rovnice" r:id="rId7" imgW="4660900" imgH="520700" progId="Equation.3">
                  <p:embed/>
                </p:oleObj>
              </mc:Choice>
              <mc:Fallback>
                <p:oleObj name="Rovnice" r:id="rId7" imgW="4660900" imgH="520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843" y="5746530"/>
                        <a:ext cx="4660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479143"/>
              </p:ext>
            </p:extLst>
          </p:nvPr>
        </p:nvGraphicFramePr>
        <p:xfrm>
          <a:off x="6173514" y="4483100"/>
          <a:ext cx="55626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Rovnice" r:id="rId9" imgW="4889500" imgH="711200" progId="Equation.3">
                  <p:embed/>
                </p:oleObj>
              </mc:Choice>
              <mc:Fallback>
                <p:oleObj name="Rovnice" r:id="rId9" imgW="4889500" imgH="71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514" y="4483100"/>
                        <a:ext cx="556260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152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556136"/>
              </p:ext>
            </p:extLst>
          </p:nvPr>
        </p:nvGraphicFramePr>
        <p:xfrm>
          <a:off x="3912476" y="370509"/>
          <a:ext cx="23368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Rovnice" r:id="rId4" imgW="2336800" imgH="1206500" progId="Equation.3">
                  <p:embed/>
                </p:oleObj>
              </mc:Choice>
              <mc:Fallback>
                <p:oleObj name="Rovnice" r:id="rId4" imgW="2336800" imgH="1206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476" y="370509"/>
                        <a:ext cx="23368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221" y="1879765"/>
            <a:ext cx="6731876" cy="3543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624034"/>
              </p:ext>
            </p:extLst>
          </p:nvPr>
        </p:nvGraphicFramePr>
        <p:xfrm>
          <a:off x="1582519" y="5675586"/>
          <a:ext cx="8736012" cy="819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Rovnice" r:id="rId7" imgW="9956800" imgH="1206500" progId="Equation.3">
                  <p:embed/>
                </p:oleObj>
              </mc:Choice>
              <mc:Fallback>
                <p:oleObj name="Rovnice" r:id="rId7" imgW="9956800" imgH="1206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519" y="5675586"/>
                        <a:ext cx="8736012" cy="8198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212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9609308" cy="4518319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9133686" cy="39334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smtClean="0"/>
              <a:t>KVANTITATIVNÍ   </a:t>
            </a:r>
            <a:r>
              <a:rPr lang="cs-CZ" sz="5800" b="1" cap="all" dirty="0" err="1" smtClean="0"/>
              <a:t>METODy</a:t>
            </a:r>
            <a:r>
              <a:rPr lang="cs-CZ" sz="5800" b="1" cap="all" dirty="0" smtClean="0"/>
              <a:t>  V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EKONOMICKÉ   PRAXI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4</a:t>
            </a:r>
            <a:r>
              <a:rPr lang="cs-CZ" sz="5800" b="1" cap="all" dirty="0" smtClean="0"/>
              <a:t>. přednáška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959969" y="5263662"/>
            <a:ext cx="4003059" cy="89095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 </a:t>
            </a:r>
            <a:endParaRPr lang="en-GB" altLang="cs-CZ" sz="2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118951"/>
              </p:ext>
            </p:extLst>
          </p:nvPr>
        </p:nvGraphicFramePr>
        <p:xfrm>
          <a:off x="3857078" y="649633"/>
          <a:ext cx="2732908" cy="780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Rovnice" r:id="rId4" imgW="2501900" imgH="660400" progId="Equation.3">
                  <p:embed/>
                </p:oleObj>
              </mc:Choice>
              <mc:Fallback>
                <p:oleObj name="Rovnice" r:id="rId4" imgW="2501900" imgH="660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078" y="649633"/>
                        <a:ext cx="2732908" cy="780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958" y="1892136"/>
            <a:ext cx="7346731" cy="368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646295"/>
              </p:ext>
            </p:extLst>
          </p:nvPr>
        </p:nvGraphicFramePr>
        <p:xfrm>
          <a:off x="2330574" y="5885793"/>
          <a:ext cx="491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Rovnice" r:id="rId7" imgW="4914900" imgH="520700" progId="Equation.3">
                  <p:embed/>
                </p:oleObj>
              </mc:Choice>
              <mc:Fallback>
                <p:oleObj name="Rovnice" r:id="rId7" imgW="4914900" imgH="520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574" y="5885793"/>
                        <a:ext cx="491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805438"/>
              </p:ext>
            </p:extLst>
          </p:nvPr>
        </p:nvGraphicFramePr>
        <p:xfrm>
          <a:off x="6178988" y="4335516"/>
          <a:ext cx="5629385" cy="756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Rovnice" r:id="rId9" imgW="5803900" imgH="711200" progId="Equation.3">
                  <p:embed/>
                </p:oleObj>
              </mc:Choice>
              <mc:Fallback>
                <p:oleObj name="Rovnice" r:id="rId9" imgW="5803900" imgH="71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988" y="4335516"/>
                        <a:ext cx="5629385" cy="7567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451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004079"/>
              </p:ext>
            </p:extLst>
          </p:nvPr>
        </p:nvGraphicFramePr>
        <p:xfrm>
          <a:off x="3815255" y="703189"/>
          <a:ext cx="2538248" cy="63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Rovnice" r:id="rId4" imgW="2286000" imgH="520700" progId="Equation.3">
                  <p:embed/>
                </p:oleObj>
              </mc:Choice>
              <mc:Fallback>
                <p:oleObj name="Rovnice" r:id="rId4" imgW="2286000" imgH="520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5255" y="703189"/>
                        <a:ext cx="2538248" cy="636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614" y="1970689"/>
            <a:ext cx="7236372" cy="357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857584"/>
              </p:ext>
            </p:extLst>
          </p:nvPr>
        </p:nvGraphicFramePr>
        <p:xfrm>
          <a:off x="2036379" y="5899806"/>
          <a:ext cx="4927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Rovnice" r:id="rId7" imgW="4927600" imgH="558800" progId="Equation.3">
                  <p:embed/>
                </p:oleObj>
              </mc:Choice>
              <mc:Fallback>
                <p:oleObj name="Rovnice" r:id="rId7" imgW="4927600" imgH="558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379" y="5899806"/>
                        <a:ext cx="4927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652348"/>
              </p:ext>
            </p:extLst>
          </p:nvPr>
        </p:nvGraphicFramePr>
        <p:xfrm>
          <a:off x="8324192" y="4863662"/>
          <a:ext cx="3251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Rovnice" r:id="rId9" imgW="3251200" imgH="685800" progId="Equation.3">
                  <p:embed/>
                </p:oleObj>
              </mc:Choice>
              <mc:Fallback>
                <p:oleObj name="Rovnice" r:id="rId9" imgW="3251200" imgH="685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4192" y="4863662"/>
                        <a:ext cx="3251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909376"/>
              </p:ext>
            </p:extLst>
          </p:nvPr>
        </p:nvGraphicFramePr>
        <p:xfrm>
          <a:off x="8215586" y="5686097"/>
          <a:ext cx="3403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Rovnice" r:id="rId11" imgW="3403600" imgH="685800" progId="Equation.3">
                  <p:embed/>
                </p:oleObj>
              </mc:Choice>
              <mc:Fallback>
                <p:oleObj name="Rovnice" r:id="rId11" imgW="3403600" imgH="685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5586" y="5686097"/>
                        <a:ext cx="3403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740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499893"/>
              </p:ext>
            </p:extLst>
          </p:nvPr>
        </p:nvGraphicFramePr>
        <p:xfrm>
          <a:off x="3755040" y="703189"/>
          <a:ext cx="2992601" cy="59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Rovnice" r:id="rId4" imgW="2832100" imgH="520700" progId="Equation.3">
                  <p:embed/>
                </p:oleObj>
              </mc:Choice>
              <mc:Fallback>
                <p:oleObj name="Rovnice" r:id="rId4" imgW="2832100" imgH="520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040" y="703189"/>
                        <a:ext cx="2992601" cy="59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765739"/>
            <a:ext cx="4776952" cy="370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44418"/>
              </p:ext>
            </p:extLst>
          </p:nvPr>
        </p:nvGraphicFramePr>
        <p:xfrm>
          <a:off x="1821780" y="5659821"/>
          <a:ext cx="59324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Rovnice" r:id="rId7" imgW="5930900" imgH="1117600" progId="Equation.3">
                  <p:embed/>
                </p:oleObj>
              </mc:Choice>
              <mc:Fallback>
                <p:oleObj name="Rovnice" r:id="rId7" imgW="5930900" imgH="1117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1780" y="5659821"/>
                        <a:ext cx="593248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959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630017"/>
              </p:ext>
            </p:extLst>
          </p:nvPr>
        </p:nvGraphicFramePr>
        <p:xfrm>
          <a:off x="3901745" y="577783"/>
          <a:ext cx="2719771" cy="63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Rovnice" r:id="rId4" imgW="2349500" imgH="520700" progId="Equation.3">
                  <p:embed/>
                </p:oleObj>
              </mc:Choice>
              <mc:Fallback>
                <p:oleObj name="Rovnice" r:id="rId4" imgW="2349500" imgH="520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1745" y="577783"/>
                        <a:ext cx="2719771" cy="636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566" y="1851245"/>
            <a:ext cx="6842234" cy="349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901751"/>
              </p:ext>
            </p:extLst>
          </p:nvPr>
        </p:nvGraphicFramePr>
        <p:xfrm>
          <a:off x="2117834" y="5768427"/>
          <a:ext cx="4800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Rovnice" r:id="rId7" imgW="4800600" imgH="558800" progId="Equation.3">
                  <p:embed/>
                </p:oleObj>
              </mc:Choice>
              <mc:Fallback>
                <p:oleObj name="Rovnice" r:id="rId7" imgW="4800600" imgH="558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834" y="5768427"/>
                        <a:ext cx="4800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184377"/>
              </p:ext>
            </p:extLst>
          </p:nvPr>
        </p:nvGraphicFramePr>
        <p:xfrm>
          <a:off x="7620219" y="4259318"/>
          <a:ext cx="3898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Rovnice" r:id="rId9" imgW="3898900" imgH="685800" progId="Equation.3">
                  <p:embed/>
                </p:oleObj>
              </mc:Choice>
              <mc:Fallback>
                <p:oleObj name="Rovnice" r:id="rId9" imgW="389890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219" y="4259318"/>
                        <a:ext cx="3898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202563"/>
              </p:ext>
            </p:extLst>
          </p:nvPr>
        </p:nvGraphicFramePr>
        <p:xfrm>
          <a:off x="7535588" y="5135946"/>
          <a:ext cx="4051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Rovnice" r:id="rId11" imgW="4051300" imgH="685800" progId="Equation.3">
                  <p:embed/>
                </p:oleObj>
              </mc:Choice>
              <mc:Fallback>
                <p:oleObj name="Rovnice" r:id="rId11" imgW="4051300" imgH="685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5588" y="5135946"/>
                        <a:ext cx="4051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3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456565"/>
              </p:ext>
            </p:extLst>
          </p:nvPr>
        </p:nvGraphicFramePr>
        <p:xfrm>
          <a:off x="3833648" y="703189"/>
          <a:ext cx="3182008" cy="5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Rovnice" r:id="rId4" imgW="2895600" imgH="520700" progId="Equation.3">
                  <p:embed/>
                </p:oleObj>
              </mc:Choice>
              <mc:Fallback>
                <p:oleObj name="Rovnice" r:id="rId4" imgW="2895600" imgH="520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648" y="703189"/>
                        <a:ext cx="3182008" cy="512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772" y="1860331"/>
            <a:ext cx="4968849" cy="3704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17459"/>
              </p:ext>
            </p:extLst>
          </p:nvPr>
        </p:nvGraphicFramePr>
        <p:xfrm>
          <a:off x="2519772" y="5899807"/>
          <a:ext cx="5334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Rovnice" r:id="rId7" imgW="5334000" imgH="558800" progId="Equation.3">
                  <p:embed/>
                </p:oleObj>
              </mc:Choice>
              <mc:Fallback>
                <p:oleObj name="Rovnice" r:id="rId7" imgW="5334000" imgH="558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772" y="5899807"/>
                        <a:ext cx="5334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519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</a:t>
            </a:r>
            <a:endParaRPr lang="cs-CZ" b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751840"/>
              </p:ext>
            </p:extLst>
          </p:nvPr>
        </p:nvGraphicFramePr>
        <p:xfrm>
          <a:off x="3883269" y="577783"/>
          <a:ext cx="2549062" cy="63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Rovnice" r:id="rId4" imgW="2362200" imgH="520700" progId="Equation.3">
                  <p:embed/>
                </p:oleObj>
              </mc:Choice>
              <mc:Fallback>
                <p:oleObj name="Rovnice" r:id="rId4" imgW="2362200" imgH="520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269" y="577783"/>
                        <a:ext cx="2549062" cy="636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442" y="1841937"/>
            <a:ext cx="4461641" cy="451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122007"/>
              </p:ext>
            </p:extLst>
          </p:nvPr>
        </p:nvGraphicFramePr>
        <p:xfrm>
          <a:off x="5438199" y="5423337"/>
          <a:ext cx="6275580" cy="930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Rovnice" r:id="rId7" imgW="7607300" imgH="1117600" progId="Equation.3">
                  <p:embed/>
                </p:oleObj>
              </mc:Choice>
              <mc:Fallback>
                <p:oleObj name="Rovnice" r:id="rId7" imgW="7607300" imgH="1117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199" y="5423337"/>
                        <a:ext cx="6275580" cy="9301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911268"/>
              </p:ext>
            </p:extLst>
          </p:nvPr>
        </p:nvGraphicFramePr>
        <p:xfrm>
          <a:off x="7809186" y="3246820"/>
          <a:ext cx="2463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Rovnice" r:id="rId9" imgW="2463800" imgH="850900" progId="Equation.3">
                  <p:embed/>
                </p:oleObj>
              </mc:Choice>
              <mc:Fallback>
                <p:oleObj name="Rovnice" r:id="rId9" imgW="2463800" imgH="850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9186" y="3246820"/>
                        <a:ext cx="2463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535743"/>
              </p:ext>
            </p:extLst>
          </p:nvPr>
        </p:nvGraphicFramePr>
        <p:xfrm>
          <a:off x="7853193" y="4097720"/>
          <a:ext cx="2654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Rovnice" r:id="rId11" imgW="2654300" imgH="850900" progId="Equation.3">
                  <p:embed/>
                </p:oleObj>
              </mc:Choice>
              <mc:Fallback>
                <p:oleObj name="Rovnice" r:id="rId11" imgW="2654300" imgH="850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3193" y="4097720"/>
                        <a:ext cx="26543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77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742992"/>
              </p:ext>
            </p:extLst>
          </p:nvPr>
        </p:nvGraphicFramePr>
        <p:xfrm>
          <a:off x="3812408" y="577783"/>
          <a:ext cx="3029826" cy="62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Rovnice" r:id="rId4" imgW="2654300" imgH="520700" progId="Equation.3">
                  <p:embed/>
                </p:oleObj>
              </mc:Choice>
              <mc:Fallback>
                <p:oleObj name="Rovnice" r:id="rId4" imgW="2654300" imgH="520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2408" y="577783"/>
                        <a:ext cx="3029826" cy="620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331" y="1798311"/>
            <a:ext cx="6337738" cy="3514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950383"/>
              </p:ext>
            </p:extLst>
          </p:nvPr>
        </p:nvGraphicFramePr>
        <p:xfrm>
          <a:off x="1715814" y="5909442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Rovnice" r:id="rId7" imgW="1993900" imgH="520700" progId="Equation.3">
                  <p:embed/>
                </p:oleObj>
              </mc:Choice>
              <mc:Fallback>
                <p:oleObj name="Rovnice" r:id="rId7" imgW="1993900" imgH="520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814" y="5909442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118994"/>
              </p:ext>
            </p:extLst>
          </p:nvPr>
        </p:nvGraphicFramePr>
        <p:xfrm>
          <a:off x="3975538" y="5636173"/>
          <a:ext cx="3509963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Rovnice" r:id="rId9" imgW="3568700" imgH="1117600" progId="Equation.3">
                  <p:embed/>
                </p:oleObj>
              </mc:Choice>
              <mc:Fallback>
                <p:oleObj name="Rovnice" r:id="rId9" imgW="3568700" imgH="1117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538" y="5636173"/>
                        <a:ext cx="3509963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377410"/>
              </p:ext>
            </p:extLst>
          </p:nvPr>
        </p:nvGraphicFramePr>
        <p:xfrm>
          <a:off x="6006662" y="4185745"/>
          <a:ext cx="5965664" cy="953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Rovnice" r:id="rId11" imgW="6134100" imgH="1066800" progId="Equation.3">
                  <p:embed/>
                </p:oleObj>
              </mc:Choice>
              <mc:Fallback>
                <p:oleObj name="Rovnice" r:id="rId11" imgW="6134100" imgH="1066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662" y="4185745"/>
                        <a:ext cx="5965664" cy="9538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362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165437"/>
              </p:ext>
            </p:extLst>
          </p:nvPr>
        </p:nvGraphicFramePr>
        <p:xfrm>
          <a:off x="3875688" y="611156"/>
          <a:ext cx="2730063" cy="62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Rovnice" r:id="rId4" imgW="2527300" imgH="520700" progId="Equation.3">
                  <p:embed/>
                </p:oleObj>
              </mc:Choice>
              <mc:Fallback>
                <p:oleObj name="Rovnice" r:id="rId4" imgW="2527300" imgH="520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688" y="611156"/>
                        <a:ext cx="2730063" cy="620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139" y="1836683"/>
            <a:ext cx="6285185" cy="3854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926943"/>
              </p:ext>
            </p:extLst>
          </p:nvPr>
        </p:nvGraphicFramePr>
        <p:xfrm>
          <a:off x="6574221" y="5031828"/>
          <a:ext cx="539810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Rovnice" r:id="rId7" imgW="6362700" imgH="520700" progId="Equation.3">
                  <p:embed/>
                </p:oleObj>
              </mc:Choice>
              <mc:Fallback>
                <p:oleObj name="Rovnice" r:id="rId7" imgW="6362700" imgH="520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4221" y="5031828"/>
                        <a:ext cx="539810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303042"/>
              </p:ext>
            </p:extLst>
          </p:nvPr>
        </p:nvGraphicFramePr>
        <p:xfrm>
          <a:off x="1026292" y="5880538"/>
          <a:ext cx="8921750" cy="788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Rovnice" r:id="rId9" imgW="9613900" imgH="812800" progId="Equation.3">
                  <p:embed/>
                </p:oleObj>
              </mc:Choice>
              <mc:Fallback>
                <p:oleObj name="Rovnice" r:id="rId9" imgW="9613900" imgH="812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6292" y="5880538"/>
                        <a:ext cx="8921750" cy="7882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672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Graf funkce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3793" y="1805080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351753"/>
              </p:ext>
            </p:extLst>
          </p:nvPr>
        </p:nvGraphicFramePr>
        <p:xfrm>
          <a:off x="3832993" y="611156"/>
          <a:ext cx="3182664" cy="630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Rovnice" r:id="rId4" imgW="3086100" imgH="520700" progId="Equation.3">
                  <p:embed/>
                </p:oleObj>
              </mc:Choice>
              <mc:Fallback>
                <p:oleObj name="Rovnice" r:id="rId4" imgW="3086100" imgH="520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993" y="611156"/>
                        <a:ext cx="3182664" cy="6306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Skupina 6"/>
          <p:cNvGrpSpPr/>
          <p:nvPr/>
        </p:nvGrpSpPr>
        <p:grpSpPr>
          <a:xfrm>
            <a:off x="1418897" y="2095500"/>
            <a:ext cx="7062952" cy="3366516"/>
            <a:chOff x="609600" y="1143000"/>
            <a:chExt cx="7848600" cy="3810000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4572000" y="3048000"/>
              <a:ext cx="0" cy="1905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685800" y="4648200"/>
              <a:ext cx="777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4572000" y="1143000"/>
              <a:ext cx="0" cy="1905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4495800" y="30480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609600" y="1447800"/>
              <a:ext cx="777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3" name="Arc 10"/>
            <p:cNvSpPr>
              <a:spLocks/>
            </p:cNvSpPr>
            <p:nvPr/>
          </p:nvSpPr>
          <p:spPr bwMode="auto">
            <a:xfrm>
              <a:off x="1447800" y="1600200"/>
              <a:ext cx="3124200" cy="14478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" name="Arc 11"/>
            <p:cNvSpPr>
              <a:spLocks/>
            </p:cNvSpPr>
            <p:nvPr/>
          </p:nvSpPr>
          <p:spPr bwMode="auto">
            <a:xfrm flipH="1" flipV="1">
              <a:off x="4572000" y="3048000"/>
              <a:ext cx="3124200" cy="14478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962400" y="2819400"/>
              <a:ext cx="838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cs-CZ" altLang="cs-CZ" sz="2400">
                  <a:sym typeface="Symbol" pitchFamily="18" charset="2"/>
                </a:rPr>
                <a:t>/2</a:t>
              </a:r>
              <a:endParaRPr lang="cs-CZ" altLang="cs-CZ" sz="240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4267200" y="42672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cs-CZ" altLang="cs-CZ" sz="2400"/>
                <a:t>0</a:t>
              </a:r>
            </a:p>
          </p:txBody>
        </p:sp>
      </p:grp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596032" y="198907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2400" dirty="0">
                <a:sym typeface="Symbol" pitchFamily="18" charset="2"/>
              </a:rPr>
              <a:t></a:t>
            </a:r>
            <a:endParaRPr lang="cs-CZ" altLang="cs-CZ" sz="2400" dirty="0"/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549336"/>
              </p:ext>
            </p:extLst>
          </p:nvPr>
        </p:nvGraphicFramePr>
        <p:xfrm>
          <a:off x="2413124" y="5864772"/>
          <a:ext cx="4749800" cy="426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9" name="Rovnice" r:id="rId6" imgW="4749800" imgH="520700" progId="Equation.3">
                  <p:embed/>
                </p:oleObj>
              </mc:Choice>
              <mc:Fallback>
                <p:oleObj name="Rovnice" r:id="rId6" imgW="4749800" imgH="520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124" y="5864772"/>
                        <a:ext cx="4749800" cy="4261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620826"/>
              </p:ext>
            </p:extLst>
          </p:nvPr>
        </p:nvGraphicFramePr>
        <p:xfrm>
          <a:off x="5829904" y="3576767"/>
          <a:ext cx="5962704" cy="69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0" name="Rovnice" r:id="rId8" imgW="6654800" imgH="787400" progId="Equation.3">
                  <p:embed/>
                </p:oleObj>
              </mc:Choice>
              <mc:Fallback>
                <p:oleObj name="Rovnice" r:id="rId8" imgW="6654800" imgH="787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904" y="3576767"/>
                        <a:ext cx="5962704" cy="69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440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Definiční obor funkce – řešený 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1119351" y="2105531"/>
                <a:ext cx="8939049" cy="40552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800" dirty="0" smtClean="0"/>
                  <a:t>Určete definiční obor funkce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cs-CZ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9−</m:t>
                        </m:r>
                        <m:sSup>
                          <m:sSupPr>
                            <m:ctrlPr>
                              <a:rPr lang="cs-CZ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sz="2800" i="1">
                        <a:latin typeface="Cambria Math" panose="02040503050406030204" pitchFamily="18" charset="0"/>
                      </a:rPr>
                      <m:t>+4</m:t>
                    </m:r>
                    <m:rad>
                      <m:radPr>
                        <m:degHide m:val="on"/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rad>
                  </m:oMath>
                </a14:m>
                <a:endParaRPr lang="cs-CZ" sz="2800" dirty="0"/>
              </a:p>
              <a:p>
                <a:r>
                  <a:rPr lang="cs-CZ" sz="2800" dirty="0"/>
                  <a:t> </a:t>
                </a:r>
              </a:p>
              <a:p>
                <a:r>
                  <a:rPr lang="cs-CZ" sz="2800" b="1" i="1" dirty="0"/>
                  <a:t>Řešení.</a:t>
                </a:r>
                <a:endParaRPr lang="cs-CZ" sz="2800" dirty="0"/>
              </a:p>
              <a:p>
                <a:r>
                  <a:rPr lang="cs-CZ" sz="2800" b="1" i="1" dirty="0"/>
                  <a:t> </a:t>
                </a:r>
                <a:endParaRPr lang="cs-CZ" sz="2800" dirty="0"/>
              </a:p>
              <a:p>
                <a:r>
                  <a:rPr lang="cs-CZ" sz="2800" dirty="0"/>
                  <a:t>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9−</m:t>
                    </m:r>
                    <m:sSup>
                      <m:sSup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800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cs-CZ" sz="2800" dirty="0"/>
                  <a:t>				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−1≥0</m:t>
                    </m:r>
                  </m:oMath>
                </a14:m>
                <a:endParaRPr lang="cs-CZ" sz="2800" dirty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3−</m:t>
                        </m:r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d>
                      <m:d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3+</m:t>
                        </m:r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cs-CZ" sz="2800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cs-CZ" sz="2800" dirty="0"/>
                  <a:t>			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cs-CZ" sz="28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800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cs-CZ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−3; 3</m:t>
                          </m:r>
                        </m:e>
                      </m:d>
                    </m:oMath>
                  </m:oMathPara>
                </a14:m>
                <a:endParaRPr lang="cs-CZ" sz="2800" dirty="0"/>
              </a:p>
              <a:p>
                <a:r>
                  <a:rPr lang="cs-CZ" sz="2800" dirty="0"/>
                  <a:t> </a:t>
                </a:r>
              </a:p>
              <a:p>
                <a:r>
                  <a:rPr lang="cs-CZ" sz="2800" dirty="0"/>
                  <a:t>Výsledek: 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∈ &lt;1; 3)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351" y="2105531"/>
                <a:ext cx="8939049" cy="4055213"/>
              </a:xfrm>
              <a:prstGeom prst="rect">
                <a:avLst/>
              </a:prstGeom>
              <a:blipFill rotWithShape="1">
                <a:blip r:embed="rId3"/>
                <a:stretch>
                  <a:fillRect l="-1432" b="-33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54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000" b="1" dirty="0" smtClean="0"/>
              <a:t>Kvantitativní metody v ekonomické praxi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01402" y="1966670"/>
            <a:ext cx="4806091" cy="24523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Témata přednášky: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d</a:t>
            </a:r>
            <a:r>
              <a:rPr lang="cs-CZ" sz="2800" b="1" i="1" dirty="0" smtClean="0">
                <a:solidFill>
                  <a:srgbClr val="002060"/>
                </a:solidFill>
              </a:rPr>
              <a:t>efinice funkce,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v</a:t>
            </a:r>
            <a:r>
              <a:rPr lang="cs-CZ" sz="2800" b="1" i="1" dirty="0" smtClean="0">
                <a:solidFill>
                  <a:srgbClr val="002060"/>
                </a:solidFill>
              </a:rPr>
              <a:t>lastnosti funkcí,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 smtClean="0">
                <a:solidFill>
                  <a:srgbClr val="002060"/>
                </a:solidFill>
              </a:rPr>
              <a:t>grafy elementárních funkcí,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 smtClean="0">
                <a:solidFill>
                  <a:srgbClr val="002060"/>
                </a:solidFill>
              </a:rPr>
              <a:t>definiční obor funkce. </a:t>
            </a:r>
            <a:endParaRPr lang="en-GB" sz="2800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chemeClr val="bg1"/>
                </a:solidFill>
              </a:rPr>
              <a:t>Struktura přednášky</a:t>
            </a:r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Definiční obor funkce – řešený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1292772" y="1901274"/>
                <a:ext cx="7851228" cy="40432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400" dirty="0"/>
                  <a:t>Určete definiční obor funkce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sz="2400">
                            <a:latin typeface="Cambria Math" panose="02040503050406030204" pitchFamily="18" charset="0"/>
                          </a:rPr>
                          <m:t>arcsin</m:t>
                        </m:r>
                      </m:fName>
                      <m:e>
                        <m:d>
                          <m:d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</m:func>
                    <m:r>
                      <a:rPr lang="cs-CZ" sz="24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+4</m:t>
                            </m:r>
                          </m:e>
                        </m:rad>
                      </m:num>
                      <m:den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endParaRPr lang="cs-CZ" sz="2400" dirty="0"/>
              </a:p>
              <a:p>
                <a:r>
                  <a:rPr lang="cs-CZ" sz="2400" dirty="0"/>
                  <a:t> </a:t>
                </a:r>
              </a:p>
              <a:p>
                <a:r>
                  <a:rPr lang="cs-CZ" sz="2400" b="1" i="1" dirty="0"/>
                  <a:t>Řešení.</a:t>
                </a:r>
                <a:endParaRPr lang="cs-CZ" sz="2400" dirty="0"/>
              </a:p>
              <a:p>
                <a:r>
                  <a:rPr lang="cs-CZ" sz="2400" dirty="0"/>
                  <a:t> </a:t>
                </a:r>
              </a:p>
              <a:p>
                <a:r>
                  <a:rPr lang="cs-CZ" sz="2400" dirty="0"/>
                  <a:t>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cs-CZ" sz="2400" i="1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cs-CZ" sz="2400" dirty="0"/>
                  <a:t>			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−2≠0</m:t>
                    </m:r>
                  </m:oMath>
                </a14:m>
                <a:endParaRPr lang="cs-CZ" sz="2400" dirty="0"/>
              </a:p>
              <a:p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−1≤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−2≤1</m:t>
                    </m:r>
                  </m:oMath>
                </a14:m>
                <a:r>
                  <a:rPr lang="cs-CZ" sz="2400" dirty="0"/>
                  <a:t>			      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≠2</m:t>
                    </m:r>
                  </m:oMath>
                </a14:m>
                <a:endParaRPr lang="cs-CZ" sz="2400" dirty="0"/>
              </a:p>
              <a:p>
                <a:r>
                  <a:rPr lang="cs-CZ" sz="2400" dirty="0"/>
                  <a:t>       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1≤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≤3</m:t>
                    </m:r>
                  </m:oMath>
                </a14:m>
                <a:endParaRPr lang="cs-CZ" sz="2400" dirty="0"/>
              </a:p>
              <a:p>
                <a:r>
                  <a:rPr lang="cs-CZ" sz="2400" dirty="0"/>
                  <a:t>       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〈"/>
                        <m:endChr m:val="〉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1;  3</m:t>
                        </m:r>
                      </m:e>
                    </m:d>
                  </m:oMath>
                </a14:m>
                <a:endParaRPr lang="cs-CZ" sz="2400" dirty="0"/>
              </a:p>
              <a:p>
                <a:r>
                  <a:rPr lang="cs-CZ" sz="2400" dirty="0"/>
                  <a:t> </a:t>
                </a:r>
              </a:p>
              <a:p>
                <a:r>
                  <a:rPr lang="cs-CZ" sz="2400" dirty="0"/>
                  <a:t>Výsledek: 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∈ &lt;1;2) ∪  (2;3&gt;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772" y="1901274"/>
                <a:ext cx="7851228" cy="4043286"/>
              </a:xfrm>
              <a:prstGeom prst="rect">
                <a:avLst/>
              </a:prstGeom>
              <a:blipFill rotWithShape="1">
                <a:blip r:embed="rId3"/>
                <a:stretch>
                  <a:fillRect l="-1165" b="-256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944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Definiční obor funkce – řešený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1545021" y="1982803"/>
                <a:ext cx="7803931" cy="38257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400" dirty="0"/>
                  <a:t>Určete definiční obor funkce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cs-CZ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5+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cs-C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cs-CZ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</m:rad>
                        </m:den>
                      </m:f>
                      <m:r>
                        <a:rPr lang="cs-CZ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𝑙𝑜𝑔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  <a:p>
                <a:r>
                  <a:rPr lang="cs-CZ" sz="2400" b="1" i="1" dirty="0"/>
                  <a:t>Řešení.</a:t>
                </a:r>
                <a:endParaRPr lang="cs-CZ" sz="2400" dirty="0"/>
              </a:p>
              <a:p>
                <a:r>
                  <a:rPr lang="cs-CZ" sz="2400" dirty="0"/>
                  <a:t> </a:t>
                </a:r>
              </a:p>
              <a:p>
                <a:r>
                  <a:rPr lang="cs-CZ" sz="2400" dirty="0"/>
                  <a:t>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−12&gt;0</m:t>
                    </m:r>
                  </m:oMath>
                </a14:m>
                <a:r>
                  <a:rPr lang="cs-CZ" sz="2400" dirty="0"/>
                  <a:t>			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−1&gt;0</m:t>
                    </m:r>
                  </m:oMath>
                </a14:m>
                <a:endParaRPr lang="cs-CZ" sz="2400" dirty="0"/>
              </a:p>
              <a:p>
                <a:r>
                  <a:rPr lang="cs-CZ" sz="2400" dirty="0"/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cs-CZ" sz="2400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cs-CZ" sz="2400" dirty="0"/>
                  <a:t>		                  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cs-CZ" sz="2400" dirty="0"/>
              </a:p>
              <a:p>
                <a:r>
                  <a:rPr lang="cs-CZ" sz="2400" dirty="0"/>
                  <a:t>  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−∞; −3</m:t>
                        </m:r>
                      </m:e>
                    </m:d>
                    <m:r>
                      <a:rPr lang="cs-CZ" sz="2400" i="1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4; ∞</m:t>
                        </m:r>
                      </m:e>
                    </m:d>
                  </m:oMath>
                </a14:m>
                <a:endParaRPr lang="cs-CZ" sz="2400" dirty="0"/>
              </a:p>
              <a:p>
                <a:r>
                  <a:rPr lang="cs-CZ" sz="2400" dirty="0"/>
                  <a:t> </a:t>
                </a:r>
              </a:p>
              <a:p>
                <a:r>
                  <a:rPr lang="cs-CZ" sz="2400" dirty="0"/>
                  <a:t>Výsledek: 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∈ </m:t>
                    </m:r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4; ∞</m:t>
                        </m:r>
                      </m:e>
                    </m:d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021" y="1982803"/>
                <a:ext cx="7803931" cy="3825791"/>
              </a:xfrm>
              <a:prstGeom prst="rect">
                <a:avLst/>
              </a:prstGeom>
              <a:blipFill rotWithShape="1">
                <a:blip r:embed="rId3"/>
                <a:stretch>
                  <a:fillRect l="-1171" t="-1274" b="-25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65133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Definiční obor funkce – domácí úkol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985239" y="2029757"/>
            <a:ext cx="6781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3600"/>
              <a:t>Určete  </a:t>
            </a:r>
            <a:r>
              <a:rPr lang="cs-CZ" altLang="cs-CZ" sz="3600" i="1"/>
              <a:t>D</a:t>
            </a:r>
            <a:r>
              <a:rPr lang="cs-CZ" altLang="cs-CZ" sz="3600"/>
              <a:t>( </a:t>
            </a:r>
            <a:r>
              <a:rPr lang="cs-CZ" altLang="cs-CZ" sz="3600" i="1"/>
              <a:t>f </a:t>
            </a:r>
            <a:r>
              <a:rPr lang="cs-CZ" altLang="cs-CZ" sz="3600"/>
              <a:t>)  funkce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250724"/>
              </p:ext>
            </p:extLst>
          </p:nvPr>
        </p:nvGraphicFramePr>
        <p:xfrm>
          <a:off x="1783200" y="2962550"/>
          <a:ext cx="6918325" cy="1443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4" imgW="2044700" imgH="457200" progId="Equation.3">
                  <p:embed/>
                </p:oleObj>
              </mc:Choice>
              <mc:Fallback>
                <p:oleObj name="Equation" r:id="rId4" imgW="20447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200" y="2962550"/>
                        <a:ext cx="6918325" cy="1443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448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 advAuto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Funkce jedné reálné proměnné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65278"/>
            <a:ext cx="10515600" cy="4211685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cs-CZ" altLang="cs-CZ" sz="3200" dirty="0" smtClean="0"/>
              <a:t>definice funkce</a:t>
            </a:r>
          </a:p>
          <a:p>
            <a:pPr marL="0" indent="0">
              <a:lnSpc>
                <a:spcPct val="70000"/>
              </a:lnSpc>
              <a:spcBef>
                <a:spcPct val="50000"/>
              </a:spcBef>
              <a:buNone/>
            </a:pPr>
            <a:endParaRPr lang="cs-CZ" altLang="cs-CZ" sz="3200" dirty="0"/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cs-CZ" altLang="cs-CZ" sz="3200" dirty="0"/>
              <a:t>explicitní a implicitní </a:t>
            </a:r>
            <a:r>
              <a:rPr lang="cs-CZ" altLang="cs-CZ" sz="3200" dirty="0" smtClean="0"/>
              <a:t>zápis</a:t>
            </a:r>
          </a:p>
          <a:p>
            <a:pPr marL="0" indent="0">
              <a:lnSpc>
                <a:spcPct val="70000"/>
              </a:lnSpc>
              <a:spcBef>
                <a:spcPct val="50000"/>
              </a:spcBef>
              <a:buNone/>
            </a:pPr>
            <a:endParaRPr lang="cs-CZ" altLang="cs-CZ" sz="3200" dirty="0"/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cs-CZ" altLang="cs-CZ" sz="3200" dirty="0"/>
              <a:t>definiční </a:t>
            </a:r>
            <a:r>
              <a:rPr lang="cs-CZ" altLang="cs-CZ" sz="3200" dirty="0" smtClean="0"/>
              <a:t>obor funkce, </a:t>
            </a:r>
            <a:r>
              <a:rPr lang="cs-CZ" altLang="cs-CZ" sz="3200" dirty="0"/>
              <a:t>obor </a:t>
            </a:r>
            <a:r>
              <a:rPr lang="cs-CZ" altLang="cs-CZ" sz="3200" dirty="0" smtClean="0"/>
              <a:t>hodnot funkce 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endParaRPr lang="cs-CZ" altLang="cs-CZ" sz="3200" dirty="0"/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cs-CZ" altLang="cs-CZ" sz="3200" dirty="0" smtClean="0"/>
              <a:t>graf funkce</a:t>
            </a:r>
            <a:endParaRPr lang="cs-CZ" altLang="cs-CZ" sz="3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144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Základní vlastnosti funkce: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42699"/>
            <a:ext cx="10515600" cy="4034264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cs-CZ" altLang="cs-CZ" sz="4400" dirty="0" smtClean="0"/>
              <a:t>    monotónnost </a:t>
            </a:r>
            <a:r>
              <a:rPr lang="cs-CZ" altLang="cs-CZ" sz="4400" dirty="0"/>
              <a:t>funkce 	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cs-CZ" altLang="cs-CZ" sz="4400" dirty="0"/>
              <a:t>    </a:t>
            </a:r>
            <a:r>
              <a:rPr lang="cs-CZ" altLang="cs-CZ" sz="4400" dirty="0" smtClean="0"/>
              <a:t>složená </a:t>
            </a:r>
            <a:r>
              <a:rPr lang="cs-CZ" altLang="cs-CZ" sz="4400" dirty="0"/>
              <a:t>funkce </a:t>
            </a:r>
            <a:endParaRPr lang="cs-CZ" altLang="cs-CZ" sz="4400" dirty="0" smtClean="0"/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cs-CZ" altLang="cs-CZ" sz="4400" dirty="0" smtClean="0"/>
              <a:t>    funkce </a:t>
            </a:r>
            <a:r>
              <a:rPr lang="cs-CZ" altLang="cs-CZ" sz="4400" dirty="0"/>
              <a:t>sudá, lichá </a:t>
            </a:r>
            <a:endParaRPr lang="cs-CZ" altLang="cs-CZ" sz="4400" dirty="0" smtClean="0"/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cs-CZ" altLang="cs-CZ" sz="4400" dirty="0" smtClean="0"/>
              <a:t>    funkce </a:t>
            </a:r>
            <a:r>
              <a:rPr lang="cs-CZ" altLang="cs-CZ" sz="4400" dirty="0"/>
              <a:t>prostá </a:t>
            </a:r>
            <a:r>
              <a:rPr lang="cs-CZ" altLang="cs-CZ" sz="3300" dirty="0"/>
              <a:t>	</a:t>
            </a:r>
            <a:endParaRPr lang="cs-CZ" sz="3300" dirty="0"/>
          </a:p>
        </p:txBody>
      </p:sp>
    </p:spTree>
    <p:extLst>
      <p:ext uri="{BB962C8B-B14F-4D97-AF65-F5344CB8AC3E}">
        <p14:creationId xmlns:p14="http://schemas.microsoft.com/office/powerpoint/2010/main" val="70786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Základní vlastnosti funkce: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42699"/>
            <a:ext cx="10515600" cy="4034264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cs-CZ" altLang="cs-CZ" sz="4400" dirty="0" smtClean="0"/>
              <a:t>    inverzní funkce</a:t>
            </a:r>
            <a:r>
              <a:rPr lang="cs-CZ" altLang="cs-CZ" sz="4400" dirty="0"/>
              <a:t>	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cs-CZ" altLang="cs-CZ" sz="4400" dirty="0"/>
              <a:t>    </a:t>
            </a:r>
            <a:r>
              <a:rPr lang="cs-CZ" altLang="cs-CZ" sz="4400" dirty="0" smtClean="0"/>
              <a:t>konkávní a konvexní funkce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cs-CZ" altLang="cs-CZ" sz="4400" dirty="0" smtClean="0"/>
              <a:t>    omezenost funkce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cs-CZ" altLang="cs-CZ" sz="4400" dirty="0" smtClean="0"/>
              <a:t>    </a:t>
            </a:r>
            <a:r>
              <a:rPr lang="cs-CZ" altLang="cs-CZ" sz="4400" dirty="0" err="1" smtClean="0"/>
              <a:t>suprémum</a:t>
            </a:r>
            <a:r>
              <a:rPr lang="cs-CZ" altLang="cs-CZ" sz="4400" dirty="0" smtClean="0"/>
              <a:t> a infimum funkce</a:t>
            </a:r>
            <a:r>
              <a:rPr lang="cs-CZ" altLang="cs-CZ" sz="3300" dirty="0"/>
              <a:t>	</a:t>
            </a:r>
            <a:endParaRPr lang="cs-CZ" sz="3300" dirty="0"/>
          </a:p>
        </p:txBody>
      </p:sp>
    </p:spTree>
    <p:extLst>
      <p:ext uri="{BB962C8B-B14F-4D97-AF65-F5344CB8AC3E}">
        <p14:creationId xmlns:p14="http://schemas.microsoft.com/office/powerpoint/2010/main" val="1544237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Algebraické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4309" y="2043990"/>
            <a:ext cx="10515600" cy="4351338"/>
          </a:xfrm>
        </p:spPr>
        <p:txBody>
          <a:bodyPr/>
          <a:lstStyle/>
          <a:p>
            <a:r>
              <a:rPr lang="cs-CZ" altLang="cs-CZ" sz="4000" dirty="0" smtClean="0"/>
              <a:t>Konstantní funkce</a:t>
            </a:r>
            <a:endParaRPr lang="cs-CZ" altLang="cs-CZ" sz="4000" dirty="0"/>
          </a:p>
          <a:p>
            <a:r>
              <a:rPr lang="cs-CZ" altLang="cs-CZ" sz="4000" dirty="0" smtClean="0"/>
              <a:t>Lineární funkce</a:t>
            </a:r>
            <a:endParaRPr lang="cs-CZ" altLang="cs-CZ" sz="4000" dirty="0"/>
          </a:p>
          <a:p>
            <a:r>
              <a:rPr lang="cs-CZ" altLang="cs-CZ" sz="4000" dirty="0" smtClean="0"/>
              <a:t>Kvadratická funkce</a:t>
            </a:r>
            <a:endParaRPr lang="cs-CZ" altLang="cs-CZ" sz="4000" dirty="0"/>
          </a:p>
          <a:p>
            <a:r>
              <a:rPr lang="cs-CZ" altLang="cs-CZ" sz="4000" dirty="0" smtClean="0"/>
              <a:t>Mocninné </a:t>
            </a:r>
            <a:r>
              <a:rPr lang="cs-CZ" altLang="cs-CZ" sz="4000" dirty="0"/>
              <a:t>(potenční</a:t>
            </a:r>
            <a:r>
              <a:rPr lang="cs-CZ" altLang="cs-CZ" sz="4000" dirty="0" smtClean="0"/>
              <a:t>) funkce</a:t>
            </a:r>
            <a:endParaRPr lang="cs-CZ" altLang="cs-CZ" sz="4000" dirty="0"/>
          </a:p>
          <a:p>
            <a:r>
              <a:rPr lang="cs-CZ" altLang="cs-CZ" sz="4000" dirty="0"/>
              <a:t>Druhá a třetí odmocnina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668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Konstantní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60811"/>
            <a:ext cx="10515600" cy="4116151"/>
          </a:xfrm>
        </p:spPr>
        <p:txBody>
          <a:bodyPr/>
          <a:lstStyle/>
          <a:p>
            <a:pPr algn="ctr">
              <a:buFontTx/>
              <a:buNone/>
            </a:pPr>
            <a:r>
              <a:rPr lang="cs-CZ" altLang="cs-CZ" sz="4000" dirty="0"/>
              <a:t>Je to funkce ve </a:t>
            </a:r>
            <a:r>
              <a:rPr lang="cs-CZ" altLang="cs-CZ" sz="4000" dirty="0" smtClean="0"/>
              <a:t>tvaru:</a:t>
            </a:r>
          </a:p>
          <a:p>
            <a:pPr algn="ctr">
              <a:buFontTx/>
              <a:buNone/>
            </a:pPr>
            <a:r>
              <a:rPr lang="cs-CZ" altLang="cs-CZ" sz="4000" i="1" dirty="0" smtClean="0"/>
              <a:t> y </a:t>
            </a:r>
            <a:r>
              <a:rPr lang="cs-CZ" altLang="cs-CZ" sz="4000" i="1" dirty="0"/>
              <a:t>= </a:t>
            </a:r>
            <a:r>
              <a:rPr lang="cs-CZ" altLang="cs-CZ" sz="4000" i="1" dirty="0" smtClean="0"/>
              <a:t>c.</a:t>
            </a:r>
            <a:endParaRPr lang="cs-CZ" altLang="cs-CZ" sz="4000" i="1" dirty="0"/>
          </a:p>
          <a:p>
            <a:pPr algn="ctr">
              <a:buFontTx/>
              <a:buNone/>
            </a:pPr>
            <a:endParaRPr lang="cs-CZ" altLang="cs-CZ" sz="4000" i="1" dirty="0"/>
          </a:p>
          <a:p>
            <a:pPr algn="ctr">
              <a:buFontTx/>
              <a:buNone/>
            </a:pPr>
            <a:r>
              <a:rPr lang="cs-CZ" altLang="cs-CZ" sz="4000" dirty="0"/>
              <a:t>Grafem je přímka rovnoběžná s osou</a:t>
            </a:r>
            <a:r>
              <a:rPr lang="cs-CZ" altLang="cs-CZ" sz="4000" i="1" dirty="0"/>
              <a:t> x.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424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Lineární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56726" y="177832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/>
              <a:t>Je funkce ve tvaru:</a:t>
            </a:r>
            <a:endParaRPr lang="cs-CZ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6" y="2554014"/>
            <a:ext cx="3181678" cy="7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961697" y="3774767"/>
            <a:ext cx="871833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cs-CZ" altLang="cs-CZ" sz="3200" dirty="0"/>
              <a:t>Grafem této funkce je přímka. Jednotlivé koeficienty mají tento význam:</a:t>
            </a:r>
            <a:endParaRPr lang="cs-CZ" altLang="cs-CZ" sz="3200" b="1" dirty="0"/>
          </a:p>
          <a:p>
            <a:r>
              <a:rPr lang="cs-CZ" altLang="cs-CZ" sz="3200" b="1" i="1" dirty="0"/>
              <a:t>a</a:t>
            </a:r>
            <a:r>
              <a:rPr lang="cs-CZ" altLang="cs-CZ" sz="3200" b="1" dirty="0"/>
              <a:t> - </a:t>
            </a:r>
            <a:r>
              <a:rPr lang="cs-CZ" altLang="cs-CZ" sz="3200" dirty="0"/>
              <a:t>směrnice přímky, která je grafem lineární funkce,</a:t>
            </a:r>
          </a:p>
          <a:p>
            <a:r>
              <a:rPr lang="cs-CZ" altLang="cs-CZ" sz="3200" i="1" dirty="0"/>
              <a:t>b</a:t>
            </a:r>
            <a:r>
              <a:rPr lang="cs-CZ" altLang="cs-CZ" sz="3200" dirty="0"/>
              <a:t> - úsek (vyťatý přímkou) na ose </a:t>
            </a:r>
            <a:r>
              <a:rPr lang="cs-CZ" altLang="cs-CZ" sz="3200" dirty="0" smtClean="0"/>
              <a:t>y.</a:t>
            </a:r>
            <a:endParaRPr lang="cs-CZ" altLang="cs-CZ" sz="3200" i="1" dirty="0"/>
          </a:p>
        </p:txBody>
      </p:sp>
    </p:spTree>
    <p:extLst>
      <p:ext uri="{BB962C8B-B14F-4D97-AF65-F5344CB8AC3E}">
        <p14:creationId xmlns:p14="http://schemas.microsoft.com/office/powerpoint/2010/main" val="1206443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</TotalTime>
  <Words>294</Words>
  <Application>Microsoft Office PowerPoint</Application>
  <PresentationFormat>Širokoúhlá obrazovka</PresentationFormat>
  <Paragraphs>137</Paragraphs>
  <Slides>33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33</vt:i4>
      </vt:variant>
    </vt:vector>
  </HeadingPairs>
  <TitlesOfParts>
    <vt:vector size="42" baseType="lpstr">
      <vt:lpstr>Arial</vt:lpstr>
      <vt:lpstr>Calibri</vt:lpstr>
      <vt:lpstr>Calibri Light</vt:lpstr>
      <vt:lpstr>Cambria Math</vt:lpstr>
      <vt:lpstr>Symbol</vt:lpstr>
      <vt:lpstr>Times New Roman</vt:lpstr>
      <vt:lpstr>Motiv Office</vt:lpstr>
      <vt:lpstr>Rovnice</vt:lpstr>
      <vt:lpstr>Equation</vt:lpstr>
      <vt:lpstr>Název prezentace</vt:lpstr>
      <vt:lpstr>Prezentace aplikace PowerPoint</vt:lpstr>
      <vt:lpstr>Prezentace aplikace PowerPoint</vt:lpstr>
      <vt:lpstr>Funkce jedné reálné proměnné</vt:lpstr>
      <vt:lpstr>Základní vlastnosti funkce:</vt:lpstr>
      <vt:lpstr>Základní vlastnosti funkce:</vt:lpstr>
      <vt:lpstr>Algebraické funkce</vt:lpstr>
      <vt:lpstr>Konstantní funkce</vt:lpstr>
      <vt:lpstr>Lineární funkce</vt:lpstr>
      <vt:lpstr>Graf lineární funkce</vt:lpstr>
      <vt:lpstr>Graf funkce  </vt:lpstr>
      <vt:lpstr>Graf funkce  </vt:lpstr>
      <vt:lpstr>Graf funkce </vt:lpstr>
      <vt:lpstr>Graf funkce </vt:lpstr>
      <vt:lpstr>Graf funkce  </vt:lpstr>
      <vt:lpstr>Graf funkce  </vt:lpstr>
      <vt:lpstr>Graf funkce  </vt:lpstr>
      <vt:lpstr>Graf funkce  </vt:lpstr>
      <vt:lpstr>Graf funkce  </vt:lpstr>
      <vt:lpstr>Graf funkce  </vt:lpstr>
      <vt:lpstr>Graf funkce   </vt:lpstr>
      <vt:lpstr>Graf funkce   </vt:lpstr>
      <vt:lpstr>Graf funkce  </vt:lpstr>
      <vt:lpstr>Graf funkce </vt:lpstr>
      <vt:lpstr>Graf funkce </vt:lpstr>
      <vt:lpstr>Graf funkce </vt:lpstr>
      <vt:lpstr>Graf funkce  </vt:lpstr>
      <vt:lpstr>Graf funkce  </vt:lpstr>
      <vt:lpstr>Definiční obor funkce – řešený příklad</vt:lpstr>
      <vt:lpstr>Definiční obor funkce – řešený příklad</vt:lpstr>
      <vt:lpstr>Definiční obor funkce – řešený příklad</vt:lpstr>
      <vt:lpstr>Definiční obor funkce – domácí úkol</vt:lpstr>
      <vt:lpstr>Závěr přednášky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Uživatel systému Windows</cp:lastModifiedBy>
  <cp:revision>100</cp:revision>
  <dcterms:created xsi:type="dcterms:W3CDTF">2016-11-25T20:36:16Z</dcterms:created>
  <dcterms:modified xsi:type="dcterms:W3CDTF">2018-05-02T07:38:26Z</dcterms:modified>
</cp:coreProperties>
</file>