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19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91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41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4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93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3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8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0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1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78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D1D33-63B2-4634-B9AD-627A273A3E1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9B5E7-792D-4BDF-9755-B22062C68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5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b="1" cap="all" dirty="0"/>
              <a:t>Řízení projektů 2</a:t>
            </a:r>
            <a:br>
              <a:rPr lang="cs-CZ" b="1" cap="all" dirty="0"/>
            </a:br>
            <a:r>
              <a:rPr lang="cs-CZ" b="1" cap="all" dirty="0"/>
              <a:t>PERT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34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Rozptyl doby trvání činnosti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Rozptyl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/>
                  <a:t> doby trvání činnosti (</a:t>
                </a:r>
                <a:r>
                  <a:rPr lang="cs-CZ" dirty="0" err="1"/>
                  <a:t>i,j</a:t>
                </a:r>
                <a:r>
                  <a:rPr lang="cs-CZ" dirty="0"/>
                  <a:t>), která má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cs-CZ" dirty="0"/>
                  <a:t>-rozdělení na intervalu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/>
                  <a:t> platí:</a:t>
                </a: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9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778074"/>
              </p:ext>
            </p:extLst>
          </p:nvPr>
        </p:nvGraphicFramePr>
        <p:xfrm>
          <a:off x="2843808" y="3510062"/>
          <a:ext cx="2592288" cy="1215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079500" imgH="508000" progId="Equation.3">
                  <p:embed/>
                </p:oleObj>
              </mc:Choice>
              <mc:Fallback>
                <p:oleObj name="Rovnice" r:id="rId4" imgW="10795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510062"/>
                        <a:ext cx="2592288" cy="1215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9243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metodou PERT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výpočtu kritické cesty metodou PERT  místo pevně daných hodnot délky trvání jednotlivých činností  použijeme </a:t>
            </a:r>
            <a:r>
              <a:rPr lang="cs-CZ" u="sng" dirty="0"/>
              <a:t>střední hodnoty dob trvání </a:t>
            </a:r>
            <a:r>
              <a:rPr lang="cs-CZ" dirty="0"/>
              <a:t>činnosti a </a:t>
            </a:r>
            <a:r>
              <a:rPr lang="cs-CZ" b="1" dirty="0"/>
              <a:t>dále postupujeme stejně jako u metody CPM</a:t>
            </a:r>
            <a:r>
              <a:rPr lang="cs-CZ" dirty="0"/>
              <a:t>. </a:t>
            </a:r>
          </a:p>
          <a:p>
            <a:r>
              <a:rPr lang="cs-CZ" dirty="0"/>
              <a:t>Výsledkem výpočtu jsou jednotlivé hrany tvořící kritickou cestu, pomocí kterých určíme střední hodnotu doby trvání celého projektu, rozptyl doby trvání celého projektu a směrodatnou odchylku doby trvání celého projektu</a:t>
            </a:r>
          </a:p>
        </p:txBody>
      </p:sp>
    </p:spTree>
    <p:extLst>
      <p:ext uri="{BB962C8B-B14F-4D97-AF65-F5344CB8AC3E}">
        <p14:creationId xmlns:p14="http://schemas.microsoft.com/office/powerpoint/2010/main" val="251823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hodnota trvání projektu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Střední hodnota trvání projektu</a:t>
            </a:r>
            <a:r>
              <a:rPr lang="cs-CZ" dirty="0"/>
              <a:t> se vypočítá jako součet středních hodnot dob trvání kritických činností: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669214"/>
              </p:ext>
            </p:extLst>
          </p:nvPr>
        </p:nvGraphicFramePr>
        <p:xfrm>
          <a:off x="2771800" y="3766417"/>
          <a:ext cx="1872208" cy="9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60113" imgH="317362" progId="Equation.3">
                  <p:embed/>
                </p:oleObj>
              </mc:Choice>
              <mc:Fallback>
                <p:oleObj name="Rovnice" r:id="rId2" imgW="660113" imgH="31736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66417"/>
                        <a:ext cx="1872208" cy="922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352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Rozptyl doby trvání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Rozptyl doby trvání projektu</a:t>
            </a:r>
            <a:r>
              <a:rPr lang="cs-CZ" dirty="0"/>
              <a:t> se vypočítá jako součet rozptylů na kritických hranách: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577357"/>
              </p:ext>
            </p:extLst>
          </p:nvPr>
        </p:nvGraphicFramePr>
        <p:xfrm>
          <a:off x="2771800" y="3356992"/>
          <a:ext cx="2504958" cy="88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63225" imgH="304668" progId="Equation.3">
                  <p:embed/>
                </p:oleObj>
              </mc:Choice>
              <mc:Fallback>
                <p:oleObj name="Rovnice" r:id="rId2" imgW="863225" imgH="30466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356992"/>
                        <a:ext cx="2504958" cy="880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87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Směrodatná odchylka doby trvání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Směrodatná odchylka doby trvání projektu</a:t>
            </a:r>
            <a:r>
              <a:rPr lang="cs-CZ" dirty="0"/>
              <a:t> se vypočítá jako odmocnina ze součtu rozptylů na kritických hranách: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807260"/>
              </p:ext>
            </p:extLst>
          </p:nvPr>
        </p:nvGraphicFramePr>
        <p:xfrm>
          <a:off x="2627784" y="3501008"/>
          <a:ext cx="2642592" cy="990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914003" imgH="355446" progId="Equation.3">
                  <p:embed/>
                </p:oleObj>
              </mc:Choice>
              <mc:Fallback>
                <p:oleObj name="Rovnice" r:id="rId2" imgW="914003" imgH="3554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501008"/>
                        <a:ext cx="2642592" cy="9909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0145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cs-CZ" dirty="0"/>
              <a:t> jakou pravděpodobností bude projekt dokončen v plánovaném termínu</a:t>
            </a:r>
            <a:r>
              <a:rPr lang="en-US" dirty="0"/>
              <a:t>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2132856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D</a:t>
                </a:r>
                <a:r>
                  <a:rPr lang="cs-CZ" dirty="0"/>
                  <a:t>ob</a:t>
                </a:r>
                <a:r>
                  <a:rPr lang="en-US" dirty="0"/>
                  <a:t>u</a:t>
                </a:r>
                <a:r>
                  <a:rPr lang="cs-CZ" dirty="0"/>
                  <a:t> trvání projektu T lze odhadnout pomocí </a:t>
                </a:r>
                <a:r>
                  <a:rPr lang="cs-CZ" b="1" dirty="0"/>
                  <a:t>normálního rozdělení</a:t>
                </a:r>
                <a:r>
                  <a:rPr lang="cs-CZ" dirty="0"/>
                  <a:t> se střední hodnotou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cs-CZ" dirty="0"/>
                  <a:t> a směrodatnou odchylkou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acc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Označíme-li symbolem F(x) hodnotu distribuční funkce normovaného normálního rozdělení v bodě x, potom pravděpodobnost toho, že projekt bude splněn </a:t>
                </a:r>
                <a:r>
                  <a:rPr lang="en-US" dirty="0"/>
                  <a:t>do </a:t>
                </a:r>
                <a:r>
                  <a:rPr lang="cs-CZ" dirty="0"/>
                  <a:t>T, který nepřekročí plánovaný čas  bude roven: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132856"/>
                <a:ext cx="8229600" cy="4525963"/>
              </a:xfrm>
              <a:blipFill rotWithShape="1">
                <a:blip r:embed="rId3"/>
                <a:stretch>
                  <a:fillRect l="-1556" t="-2695" r="-2370" b="-33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00977"/>
              </p:ext>
            </p:extLst>
          </p:nvPr>
        </p:nvGraphicFramePr>
        <p:xfrm>
          <a:off x="3707903" y="5517232"/>
          <a:ext cx="3205299" cy="1116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473200" imgH="508000" progId="Equation.3">
                  <p:embed/>
                </p:oleObj>
              </mc:Choice>
              <mc:Fallback>
                <p:oleObj name="Rovnice" r:id="rId4" imgW="14732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3" y="5517232"/>
                        <a:ext cx="3205299" cy="11166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45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dán projekt, který má síťový graf daný v následujícím obrázku. Předpokládejte, že hrana E je fiktivní hrana. Optimistický, pesimistický a modální odhad trvání činnosti je daný v tabulce. Najděte kritickou cestu, odhadněte střední hodnotu doby trvání projektu, rozptyl a směrodatnou odchylku doby trvání projektu. Určete pravděpodobnost toho, že celý projekt bude realizován v čase, který nepřekročí plánovaný termín ukončení projektu, </a:t>
            </a:r>
            <a:r>
              <a:rPr lang="cs-CZ" dirty="0" err="1"/>
              <a:t>T</a:t>
            </a:r>
            <a:r>
              <a:rPr lang="cs-CZ" baseline="-25000" dirty="0" err="1"/>
              <a:t>p</a:t>
            </a:r>
            <a:r>
              <a:rPr lang="cs-CZ" dirty="0"/>
              <a:t>=42 dní. S jakou pravděpodobností bude projekt ukončen za 35 dní?</a:t>
            </a:r>
          </a:p>
        </p:txBody>
      </p:sp>
    </p:spTree>
    <p:extLst>
      <p:ext uri="{BB962C8B-B14F-4D97-AF65-F5344CB8AC3E}">
        <p14:creationId xmlns:p14="http://schemas.microsoft.com/office/powerpoint/2010/main" val="1089107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5616" y="1772816"/>
            <a:ext cx="7056783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40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947917"/>
              </p:ext>
            </p:extLst>
          </p:nvPr>
        </p:nvGraphicFramePr>
        <p:xfrm>
          <a:off x="323528" y="2132853"/>
          <a:ext cx="8640960" cy="3168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2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98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8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62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(</a:t>
                      </a:r>
                      <a:r>
                        <a:rPr lang="cs-CZ" sz="2800" dirty="0" err="1">
                          <a:effectLst/>
                        </a:rPr>
                        <a:t>i,j</a:t>
                      </a:r>
                      <a:r>
                        <a:rPr lang="cs-CZ" sz="28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b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(i,j)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b</a:t>
                      </a:r>
                      <a:r>
                        <a:rPr lang="cs-CZ" sz="2800" baseline="-25000">
                          <a:effectLst/>
                        </a:rPr>
                        <a:t> i,j</a:t>
                      </a:r>
                      <a:r>
                        <a:rPr lang="cs-CZ" sz="2800">
                          <a:effectLst/>
                        </a:rPr>
                        <a:t> 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(1,2)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7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(3,6)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11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(1,3)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4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12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(4,5)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10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(1,4)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9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16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(4,6)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7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(2,4)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(5,6)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7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15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(2,5)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5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6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7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(5,7)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6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7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8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(3,4)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2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3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(6,7)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11</a:t>
                      </a:r>
                      <a:endParaRPr lang="cs-CZ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12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13</a:t>
                      </a:r>
                      <a:endParaRPr lang="cs-CZ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701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546582"/>
              </p:ext>
            </p:extLst>
          </p:nvPr>
        </p:nvGraphicFramePr>
        <p:xfrm>
          <a:off x="395535" y="1772820"/>
          <a:ext cx="8496942" cy="4248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0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9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00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9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49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49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268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(1,2)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(1,3)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64/36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(1,4)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64/36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(2,4)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(2,5)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(3,4)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(3,6)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64/36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(4,5)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16/36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(4,6)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4/36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(5,6)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64/36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(5,7)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4/36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39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(6,7)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4/36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39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7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metody řízení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PERT (Program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 -  pravděpodobnostní rozšíření metody CPM. </a:t>
            </a:r>
          </a:p>
          <a:p>
            <a:r>
              <a:rPr lang="cs-CZ" dirty="0"/>
              <a:t>GERT (</a:t>
            </a:r>
            <a:r>
              <a:rPr lang="cs-CZ" dirty="0" err="1"/>
              <a:t>Graphical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), která umožňuje využívat sítě, kde činnosti vystupující z uzlů mohou začít ještě před ukončením všech činností do uzlu vstupujících.</a:t>
            </a:r>
          </a:p>
        </p:txBody>
      </p:sp>
    </p:spTree>
    <p:extLst>
      <p:ext uri="{BB962C8B-B14F-4D97-AF65-F5344CB8AC3E}">
        <p14:creationId xmlns:p14="http://schemas.microsoft.com/office/powerpoint/2010/main" val="3229869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Kritickou cestu pro zadaný projekt tvoří hrany (1,4), (4,5), (5,6) a (6,7) a proto do výpočtu zahrnujeme jen hodnoty charakteristické pro tyto hrany:</a:t>
            </a:r>
          </a:p>
          <a:p>
            <a:pPr lvl="1"/>
            <a:r>
              <a:rPr lang="cs-CZ" dirty="0"/>
              <a:t>Střední hodnota trvání projektu: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1"/>
            <a:r>
              <a:rPr lang="cs-CZ" dirty="0"/>
              <a:t>Rozptyl doby trvání celého projektu: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1"/>
            <a:r>
              <a:rPr lang="cs-CZ" dirty="0"/>
              <a:t>Směrodatná odchylka doby trvání projektu: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363626"/>
              </p:ext>
            </p:extLst>
          </p:nvPr>
        </p:nvGraphicFramePr>
        <p:xfrm>
          <a:off x="3923928" y="3356992"/>
          <a:ext cx="4585109" cy="774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032000" imgH="342900" progId="Equation.3">
                  <p:embed/>
                </p:oleObj>
              </mc:Choice>
              <mc:Fallback>
                <p:oleObj name="Rovnice" r:id="rId2" imgW="2032000" imgH="342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356992"/>
                        <a:ext cx="4585109" cy="7749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65476"/>
              </p:ext>
            </p:extLst>
          </p:nvPr>
        </p:nvGraphicFramePr>
        <p:xfrm>
          <a:off x="3923928" y="4581128"/>
          <a:ext cx="5010167" cy="851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463800" imgH="419100" progId="Equation.3">
                  <p:embed/>
                </p:oleObj>
              </mc:Choice>
              <mc:Fallback>
                <p:oleObj name="Rovnice" r:id="rId4" imgW="24638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581128"/>
                        <a:ext cx="5010167" cy="851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490110"/>
              </p:ext>
            </p:extLst>
          </p:nvPr>
        </p:nvGraphicFramePr>
        <p:xfrm>
          <a:off x="3995936" y="5733256"/>
          <a:ext cx="3612630" cy="889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905000" imgH="469900" progId="Equation.3">
                  <p:embed/>
                </p:oleObj>
              </mc:Choice>
              <mc:Fallback>
                <p:oleObj name="Rovnice" r:id="rId6" imgW="1905000" imgH="469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733256"/>
                        <a:ext cx="3612630" cy="8895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524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Nakonec máme zjistit, s jakou pravděpodobností bude projekt ukončen za dobu kratší než 42 dnů a s jakou pravděpodobností za dobu kratší než 35 dnů.  </a:t>
            </a:r>
          </a:p>
          <a:p>
            <a:r>
              <a:rPr lang="cs-CZ" dirty="0"/>
              <a:t> Po převodu na normované normální rozdělení (takzvané standardizaci) obdržíme hodnoty: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302579"/>
              </p:ext>
            </p:extLst>
          </p:nvPr>
        </p:nvGraphicFramePr>
        <p:xfrm>
          <a:off x="1115615" y="4725144"/>
          <a:ext cx="5542931" cy="917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933700" imgH="482600" progId="Equation.3">
                  <p:embed/>
                </p:oleObj>
              </mc:Choice>
              <mc:Fallback>
                <p:oleObj name="Rovnice" r:id="rId2" imgW="29337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5" y="4725144"/>
                        <a:ext cx="5542931" cy="917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822658"/>
              </p:ext>
            </p:extLst>
          </p:nvPr>
        </p:nvGraphicFramePr>
        <p:xfrm>
          <a:off x="1043608" y="5805264"/>
          <a:ext cx="5722896" cy="917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3022600" imgH="482600" progId="Equation.3">
                  <p:embed/>
                </p:oleObj>
              </mc:Choice>
              <mc:Fallback>
                <p:oleObj name="Rovnice" r:id="rId4" imgW="30226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805264"/>
                        <a:ext cx="5722896" cy="917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570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473160" cy="475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477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Odpovídající hodnoty pravděpodobnosti pro úkoly zadané v příkladu jsou:</a:t>
            </a:r>
          </a:p>
          <a:p>
            <a:pPr marL="0" indent="0">
              <a:buNone/>
            </a:pPr>
            <a:r>
              <a:rPr lang="cs-CZ" dirty="0"/>
              <a:t>		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 </a:t>
            </a:r>
          </a:p>
          <a:p>
            <a:r>
              <a:rPr lang="cs-CZ" dirty="0"/>
              <a:t>Projekt bude dokončen do doby 42 dnů pravděpodobností 93% a do doby 35 dnů s pravděpodobností 2,4%. 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900313"/>
              </p:ext>
            </p:extLst>
          </p:nvPr>
        </p:nvGraphicFramePr>
        <p:xfrm>
          <a:off x="971600" y="2780928"/>
          <a:ext cx="7211322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187700" imgH="215900" progId="Equation.3">
                  <p:embed/>
                </p:oleObj>
              </mc:Choice>
              <mc:Fallback>
                <p:oleObj name="Rovnice" r:id="rId2" imgW="31877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780928"/>
                        <a:ext cx="7211322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294904"/>
              </p:ext>
            </p:extLst>
          </p:nvPr>
        </p:nvGraphicFramePr>
        <p:xfrm>
          <a:off x="1043608" y="3645024"/>
          <a:ext cx="7168269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3175000" imgH="215900" progId="Equation.3">
                  <p:embed/>
                </p:oleObj>
              </mc:Choice>
              <mc:Fallback>
                <p:oleObj name="Rovnice" r:id="rId4" imgW="31750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645024"/>
                        <a:ext cx="7168269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106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588"/>
            <a:ext cx="8229600" cy="1143000"/>
          </a:xfrm>
        </p:spPr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Hledané pravděpodobnosti můžeme vypočítat také pomocí programu Microsoft Excel z programového balíčku Microsoft Office.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Bez%20názvu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1"/>
            <a:ext cx="7128792" cy="4784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1664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GERT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GERT (</a:t>
            </a:r>
            <a:r>
              <a:rPr lang="cs-CZ" dirty="0" err="1"/>
              <a:t>Graphical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). </a:t>
            </a:r>
          </a:p>
          <a:p>
            <a:r>
              <a:rPr lang="cs-CZ" dirty="0"/>
              <a:t>Pro sítě, kde je možno vystupující činnosti začít už tehdy, když ještě nebyly všechny vstupující činnosti ukončeny.</a:t>
            </a:r>
          </a:p>
          <a:p>
            <a:r>
              <a:rPr lang="cs-CZ" dirty="0"/>
              <a:t>GERT v 1966 navrhli A. B. </a:t>
            </a:r>
            <a:r>
              <a:rPr lang="cs-CZ" dirty="0" err="1"/>
              <a:t>Pritsker</a:t>
            </a:r>
            <a:r>
              <a:rPr lang="cs-CZ" dirty="0"/>
              <a:t> a G. W. </a:t>
            </a:r>
            <a:r>
              <a:rPr lang="cs-CZ" dirty="0" err="1"/>
              <a:t>Whitehouse</a:t>
            </a:r>
            <a:r>
              <a:rPr lang="cs-CZ" dirty="0"/>
              <a:t>. </a:t>
            </a:r>
          </a:p>
          <a:p>
            <a:r>
              <a:rPr lang="cs-CZ" dirty="0"/>
              <a:t>Aplikace metody GERT se často objevují v řízení výzkumných projektů a strojírenské výroby. </a:t>
            </a:r>
          </a:p>
        </p:txBody>
      </p:sp>
    </p:spTree>
    <p:extLst>
      <p:ext uri="{BB962C8B-B14F-4D97-AF65-F5344CB8AC3E}">
        <p14:creationId xmlns:p14="http://schemas.microsoft.com/office/powerpoint/2010/main" val="2179947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/>
              <a:t>Náklady v síťovém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Náklady v síťovém plánování představují především finanční náklady na provedení jednotlivých činností. </a:t>
            </a:r>
          </a:p>
          <a:p>
            <a:r>
              <a:rPr lang="cs-CZ" dirty="0"/>
              <a:t>S každou činností jsou spojeny dva druhy nákladů: náklady </a:t>
            </a:r>
            <a:r>
              <a:rPr lang="cs-CZ" i="1" dirty="0"/>
              <a:t>c</a:t>
            </a:r>
            <a:r>
              <a:rPr lang="cs-CZ" dirty="0"/>
              <a:t> na normální trvání </a:t>
            </a:r>
            <a:r>
              <a:rPr lang="cs-CZ" i="1" dirty="0"/>
              <a:t> </a:t>
            </a:r>
            <a:r>
              <a:rPr lang="cs-CZ" dirty="0"/>
              <a:t>dané činnosti a zvýšené náklady </a:t>
            </a:r>
            <a:r>
              <a:rPr lang="cs-CZ" i="1" dirty="0"/>
              <a:t> C </a:t>
            </a:r>
            <a:r>
              <a:rPr lang="cs-CZ" dirty="0"/>
              <a:t>na zkrácení dané činnosti na minimální možnou mez . </a:t>
            </a:r>
          </a:p>
          <a:p>
            <a:r>
              <a:rPr lang="cs-CZ" dirty="0"/>
              <a:t>Z těchto údajů lze vypočítat důležitou </a:t>
            </a:r>
            <a:r>
              <a:rPr lang="cs-CZ" b="1" dirty="0"/>
              <a:t>konstantu nákladového spádu </a:t>
            </a:r>
            <a:r>
              <a:rPr lang="cs-CZ" dirty="0"/>
              <a:t>(</a:t>
            </a:r>
            <a:r>
              <a:rPr lang="cs-CZ" b="1" dirty="0"/>
              <a:t>nákladový koeficient</a:t>
            </a:r>
            <a:r>
              <a:rPr lang="cs-CZ" dirty="0"/>
              <a:t>) , který představuje přírůstek nákladů při zkrácení dané činnosti o 1 časovou jednotku:</a:t>
            </a:r>
          </a:p>
          <a:p>
            <a:pPr marL="0" indent="0">
              <a:buNone/>
            </a:pP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787573"/>
              </p:ext>
            </p:extLst>
          </p:nvPr>
        </p:nvGraphicFramePr>
        <p:xfrm>
          <a:off x="4860032" y="5404764"/>
          <a:ext cx="2304256" cy="1227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89000" imgH="469900" progId="Equation.3">
                  <p:embed/>
                </p:oleObj>
              </mc:Choice>
              <mc:Fallback>
                <p:oleObj name="Rovnice" r:id="rId2" imgW="8890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404764"/>
                        <a:ext cx="2304256" cy="12272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259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Zkracování termínu dokončení projektu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Zkrátí-li se tedy daná činnost o jednotku času, pak se zvýší náklady na její provedení o hodnotu nákladového koeficientu. </a:t>
                </a:r>
              </a:p>
              <a:p>
                <a:r>
                  <a:rPr lang="cs-CZ" dirty="0"/>
                  <a:t>Při zkracování termínu dokončení projektu je výhodné zkracovat ty činnosti na kritické cestě, které mají co nejmenší nákladový koeficient. </a:t>
                </a:r>
              </a:p>
              <a:p>
                <a:r>
                  <a:rPr lang="cs-CZ" dirty="0"/>
                  <a:t>Činnost, jejíž nákladový koeficient je roven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/>
                  <a:t> nelze za žádnou cenu realizovat v kratším, než stanoveném čase (například z technologických důvodů).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2370" b="-12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303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Analýza nákladů začíná provedením CPM pro normální trvání činností a s normálními náklady. </a:t>
            </a:r>
          </a:p>
          <a:p>
            <a:r>
              <a:rPr lang="cs-CZ" dirty="0"/>
              <a:t>Zkrácení projektu o jednotku času (například o 1 den) vyžaduje zkrácení některé činnosti na kritické cestě. Nejvýhodnější je zkrátit činnost s nejmenším nákladovým koeficientem. </a:t>
            </a:r>
          </a:p>
          <a:p>
            <a:r>
              <a:rPr lang="cs-CZ" dirty="0"/>
              <a:t>Po zvolení činnosti po zkrácení pokračujeme opětovným provedením CPM pro nové trvání činností. Náklady na nové trvání projektu se zvýší o hodnotu  odpovídající činnosti. </a:t>
            </a:r>
          </a:p>
          <a:p>
            <a:r>
              <a:rPr lang="cs-CZ" dirty="0"/>
              <a:t>Tento postup lze opakovat až do zkrácení doby trvání projektu na požadovanou délku.</a:t>
            </a:r>
          </a:p>
        </p:txBody>
      </p:sp>
    </p:spTree>
    <p:extLst>
      <p:ext uri="{BB962C8B-B14F-4D97-AF65-F5344CB8AC3E}">
        <p14:creationId xmlns:p14="http://schemas.microsoft.com/office/powerpoint/2010/main" val="2537338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 síťových modelech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 plánovacího hlediska dělíme zdroje na </a:t>
            </a:r>
            <a:r>
              <a:rPr lang="cs-CZ" b="1" dirty="0"/>
              <a:t>dělitelné </a:t>
            </a:r>
            <a:r>
              <a:rPr lang="cs-CZ" dirty="0"/>
              <a:t>a </a:t>
            </a:r>
            <a:r>
              <a:rPr lang="cs-CZ" b="1" dirty="0"/>
              <a:t>nedělitelné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Dělitelné jsou ty, které je možné rozdělit mezi jednotlivé a současně probíhající činnosti, např. dělníci určité profese (zedníci), kterých je relativní dostatek a mohou pracovat samostatně, dále jsou to například materiály, energie a podobně. </a:t>
            </a:r>
          </a:p>
          <a:p>
            <a:pPr lvl="1"/>
            <a:r>
              <a:rPr lang="cs-CZ" dirty="0"/>
              <a:t>Nedělitelné zdroje se mohou současně využívat jen pro jednu činnost, například speciální stavební mechanizmy, nebo čety specialistů.</a:t>
            </a:r>
          </a:p>
        </p:txBody>
      </p:sp>
    </p:spTree>
    <p:extLst>
      <p:ext uri="{BB962C8B-B14F-4D97-AF65-F5344CB8AC3E}">
        <p14:creationId xmlns:p14="http://schemas.microsoft.com/office/powerpoint/2010/main" val="26901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PERT (Program </a:t>
            </a:r>
            <a:r>
              <a:rPr lang="cs-CZ" dirty="0" err="1"/>
              <a:t>Evaluation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).</a:t>
            </a:r>
          </a:p>
          <a:p>
            <a:r>
              <a:rPr lang="cs-CZ" dirty="0"/>
              <a:t>Navržena v roce 1958 W. </a:t>
            </a:r>
            <a:r>
              <a:rPr lang="cs-CZ" dirty="0" err="1"/>
              <a:t>Fazarem</a:t>
            </a:r>
            <a:r>
              <a:rPr lang="cs-CZ" dirty="0"/>
              <a:t>, J. </a:t>
            </a:r>
            <a:r>
              <a:rPr lang="cs-CZ" dirty="0" err="1"/>
              <a:t>Roseboomem</a:t>
            </a:r>
            <a:r>
              <a:rPr lang="cs-CZ" dirty="0"/>
              <a:t>, C. </a:t>
            </a:r>
            <a:r>
              <a:rPr lang="cs-CZ" dirty="0" err="1"/>
              <a:t>Clarkem</a:t>
            </a:r>
            <a:r>
              <a:rPr lang="cs-CZ" dirty="0"/>
              <a:t> a D. </a:t>
            </a:r>
            <a:r>
              <a:rPr lang="cs-CZ" dirty="0" err="1"/>
              <a:t>Malcolmem</a:t>
            </a:r>
            <a:r>
              <a:rPr lang="cs-CZ" dirty="0"/>
              <a:t> jako pravděpodobnostní rozšíření metody CPM. </a:t>
            </a:r>
          </a:p>
          <a:p>
            <a:r>
              <a:rPr lang="cs-CZ" dirty="0"/>
              <a:t>Byla využita jako nástroj pro plánování a řízení projektu vývoje řízených střel pro atomové ponorky </a:t>
            </a:r>
            <a:r>
              <a:rPr lang="cs-CZ" dirty="0" err="1"/>
              <a:t>Polaris</a:t>
            </a:r>
            <a:r>
              <a:rPr lang="cs-CZ" dirty="0"/>
              <a:t> amerického námořnictva.  Udává se, že použití metody PERT umožnilo zkrátit dobu realizace celého projektu o 18 měsíců. </a:t>
            </a:r>
          </a:p>
        </p:txBody>
      </p:sp>
    </p:spTree>
    <p:extLst>
      <p:ext uri="{BB962C8B-B14F-4D97-AF65-F5344CB8AC3E}">
        <p14:creationId xmlns:p14="http://schemas.microsoft.com/office/powerpoint/2010/main" val="3018657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Sumarizace potřeb zdrojů </a:t>
            </a:r>
            <a:r>
              <a:rPr lang="cs-CZ" dirty="0"/>
              <a:t>určuje potřeby jednotlivých zdrojů v čase. Výsledkem je takzvaný </a:t>
            </a:r>
            <a:r>
              <a:rPr lang="cs-CZ" b="1" dirty="0"/>
              <a:t>histogram – součtová čára</a:t>
            </a:r>
            <a:r>
              <a:rPr lang="cs-CZ" dirty="0"/>
              <a:t>, což je diagram potřeby zdrojů v čase. Jde o pasivní reprodukci stavu potřeby zdrojů bez regulačních zásahů.</a:t>
            </a:r>
          </a:p>
          <a:p>
            <a:pPr lvl="0"/>
            <a:r>
              <a:rPr lang="cs-CZ" b="1" dirty="0"/>
              <a:t>Vyrovnání potřeb zdrojů </a:t>
            </a:r>
            <a:r>
              <a:rPr lang="cs-CZ" dirty="0"/>
              <a:t>patří mezi úlohy, při které se regulují potřeby jednotlivých zdrojů. Možnosti regulace spočívají především v existenci časových rezerv u nekritických činností. V případě, že sumarizaci zdrojů poskytuje histogram, který nevyhovuje například pro nerovnoměrné nároky na zdroje, nebo pro porušení daných omezujících podmínek, lze posouvat začátky činností tak, aby se zrovnoměrnilo rozdělení potřeb zdrojů v čase.</a:t>
            </a:r>
          </a:p>
          <a:p>
            <a:r>
              <a:rPr lang="cs-CZ" b="1" dirty="0"/>
              <a:t>Optimalizace potřeb zdrojů </a:t>
            </a:r>
            <a:r>
              <a:rPr lang="cs-CZ" dirty="0"/>
              <a:t>je založena na požadavku respektovat omezující podmínky v čase. Přitom může nastat situace, že přípustné rozdělení zdrojů v rámci existujících rezerv vůbec neexistuje. Pak je třeba prodloužit trvání činností tak, aby se snížily potřeby zdrojů. </a:t>
            </a:r>
          </a:p>
        </p:txBody>
      </p:sp>
    </p:spTree>
    <p:extLst>
      <p:ext uri="{BB962C8B-B14F-4D97-AF65-F5344CB8AC3E}">
        <p14:creationId xmlns:p14="http://schemas.microsoft.com/office/powerpoint/2010/main" val="2830559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zavedení nového druhu výrobků zahrnuje 12 činností. V následující tabulce jsou dány výsledné hodnoty CPM pro daný projekt. Předpokládejte, že každou činnost vykonává jeden člověk. Nakreslete součtovou čáru za podmínek, že každá z činností začne v nejdříve možném termínu. Kolik pracovníků bude za těchto podmínek potřeba?</a:t>
            </a:r>
          </a:p>
        </p:txBody>
      </p:sp>
    </p:spTree>
    <p:extLst>
      <p:ext uri="{BB962C8B-B14F-4D97-AF65-F5344CB8AC3E}">
        <p14:creationId xmlns:p14="http://schemas.microsoft.com/office/powerpoint/2010/main" val="1643393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2776"/>
            <a:ext cx="6768752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677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Součtová čára je znázorněna na následujícím obrázku, ze kterého plyne, že pro realizaci projektu jsou potřební 4 pracovníci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3284984"/>
            <a:ext cx="4896544" cy="339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2908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Ďekuji</a:t>
            </a:r>
            <a:r>
              <a:rPr lang="cs-CZ" dirty="0"/>
              <a:t> </a:t>
            </a:r>
            <a:r>
              <a:rPr lang="cs-CZ"/>
              <a:t>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07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Náhodnost v metodě PERT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V metodě PERT se předpokládá, že doba trvání každé z činností je náhodná veličina s </a:t>
                </a:r>
                <a:r>
                  <a:rPr lang="cs-CZ" b="1" dirty="0"/>
                  <a:t>β-rozdělením pravděpodobnosti</a:t>
                </a:r>
                <a:r>
                  <a:rPr lang="cs-CZ" dirty="0"/>
                  <a:t> na intervalu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dirty="0"/>
                  <a:t>. Symbolem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označíme střední hodnotu a symbolem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cs-CZ" dirty="0"/>
                  <a:t> označíme modus (nejpravděpodobnější hodnotu).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9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Graf funkce hustoty pravděpodobnosti β-rozdělení pravděpodobnosti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988840"/>
            <a:ext cx="6450086" cy="401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9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výpočtu PERT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 výpočet metodou PERT jsou pro každou činnost důležité zjistit tyto tři údaje:</a:t>
            </a:r>
          </a:p>
          <a:p>
            <a:pPr lvl="0"/>
            <a:r>
              <a:rPr lang="cs-CZ" b="1" dirty="0"/>
              <a:t>a </a:t>
            </a:r>
            <a:r>
              <a:rPr lang="cs-CZ" dirty="0"/>
              <a:t>	…</a:t>
            </a:r>
            <a:r>
              <a:rPr lang="cs-CZ" b="1" dirty="0"/>
              <a:t>optimistický odhad</a:t>
            </a:r>
            <a:r>
              <a:rPr lang="cs-CZ" dirty="0"/>
              <a:t> (nejkratší doba trvání činnosti)</a:t>
            </a:r>
          </a:p>
          <a:p>
            <a:pPr lvl="0"/>
            <a:r>
              <a:rPr lang="cs-CZ" b="1" dirty="0"/>
              <a:t>b</a:t>
            </a:r>
            <a:r>
              <a:rPr lang="cs-CZ" dirty="0"/>
              <a:t>	...</a:t>
            </a:r>
            <a:r>
              <a:rPr lang="cs-CZ" b="1" dirty="0"/>
              <a:t>pesimistický odhad</a:t>
            </a:r>
            <a:r>
              <a:rPr lang="cs-CZ" dirty="0"/>
              <a:t> (nejdelší doba trvání činnosti)</a:t>
            </a:r>
          </a:p>
          <a:p>
            <a:pPr lvl="0"/>
            <a:r>
              <a:rPr lang="cs-CZ" b="1" dirty="0"/>
              <a:t>m</a:t>
            </a:r>
            <a:r>
              <a:rPr lang="cs-CZ" dirty="0"/>
              <a:t>	...</a:t>
            </a:r>
            <a:r>
              <a:rPr lang="cs-CZ" b="1" dirty="0"/>
              <a:t>modální odhad </a:t>
            </a:r>
            <a:r>
              <a:rPr lang="cs-CZ" dirty="0"/>
              <a:t>(nejpravděpodobnější doba trvání činnosti)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20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metodou PERT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/>
                  <a:t>Pro každou činnost pak můžeme vypočítat její </a:t>
                </a:r>
              </a:p>
              <a:p>
                <a:r>
                  <a:rPr lang="cs-CZ" b="1" dirty="0"/>
                  <a:t>střední hodnotu </a:t>
                </a:r>
                <a:r>
                  <a:rPr lang="cs-CZ" dirty="0"/>
                  <a:t>doby trvání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, </a:t>
                </a:r>
              </a:p>
              <a:p>
                <a:r>
                  <a:rPr lang="cs-CZ" b="1" dirty="0"/>
                  <a:t>směrodatnou odchylku</a:t>
                </a:r>
                <a:r>
                  <a:rPr lang="cs-CZ" dirty="0"/>
                  <a:t> doby trvání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cs-CZ" dirty="0"/>
                  <a:t> </a:t>
                </a:r>
              </a:p>
              <a:p>
                <a:r>
                  <a:rPr lang="cs-CZ" b="1" dirty="0"/>
                  <a:t>rozptyl</a:t>
                </a:r>
                <a:r>
                  <a:rPr lang="cs-CZ" dirty="0"/>
                  <a:t> doby trvání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22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Střední hodnota doby trvání činnosti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dirty="0"/>
                  <a:t>Pro střední hodnotu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doby trvání činnosti (</a:t>
                </a:r>
                <a:r>
                  <a:rPr lang="cs-CZ" dirty="0" err="1"/>
                  <a:t>i,j</a:t>
                </a:r>
                <a:r>
                  <a:rPr lang="cs-CZ" dirty="0"/>
                  <a:t>), která má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cs-CZ" dirty="0"/>
                  <a:t>-rozdělení na intervalu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/>
                  <a:t> platí: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09914"/>
              </p:ext>
            </p:extLst>
          </p:nvPr>
        </p:nvGraphicFramePr>
        <p:xfrm>
          <a:off x="2555776" y="3501008"/>
          <a:ext cx="3881307" cy="12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346200" imgH="419100" progId="Equation.3">
                  <p:embed/>
                </p:oleObj>
              </mc:Choice>
              <mc:Fallback>
                <p:oleObj name="Rovnice" r:id="rId4" imgW="13462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501008"/>
                        <a:ext cx="3881307" cy="1211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65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Směrodatná odchylka doby trvání činnosti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Směrodatná odchylka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 doby trvání činnosti (</a:t>
                </a:r>
                <a:r>
                  <a:rPr lang="cs-CZ" dirty="0" err="1"/>
                  <a:t>i,j</a:t>
                </a:r>
                <a:r>
                  <a:rPr lang="cs-CZ" dirty="0"/>
                  <a:t>), která má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cs-CZ" dirty="0"/>
                  <a:t>-rozdělení na intervalu 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/>
                  <a:t> platí: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17" r="-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472913"/>
              </p:ext>
            </p:extLst>
          </p:nvPr>
        </p:nvGraphicFramePr>
        <p:xfrm>
          <a:off x="3131840" y="3818823"/>
          <a:ext cx="2592288" cy="125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863225" imgH="418918" progId="Equation.3">
                  <p:embed/>
                </p:oleObj>
              </mc:Choice>
              <mc:Fallback>
                <p:oleObj name="Rovnice" r:id="rId4" imgW="863225" imgH="41891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818823"/>
                        <a:ext cx="2592288" cy="1253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5519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1620</Words>
  <Application>Microsoft Office PowerPoint</Application>
  <PresentationFormat>Předvádění na obrazovce (4:3)</PresentationFormat>
  <Paragraphs>304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Cambria Math</vt:lpstr>
      <vt:lpstr>Times New Roman</vt:lpstr>
      <vt:lpstr>Motiv systému Office</vt:lpstr>
      <vt:lpstr>Rovnice</vt:lpstr>
      <vt:lpstr>Řízení projektů 2 PERT</vt:lpstr>
      <vt:lpstr>Další metody řízení projektů</vt:lpstr>
      <vt:lpstr>PERT</vt:lpstr>
      <vt:lpstr>Náhodnost v metodě PERT</vt:lpstr>
      <vt:lpstr>Graf funkce hustoty pravděpodobnosti β-rozdělení pravděpodobnosti</vt:lpstr>
      <vt:lpstr>Předpoklady výpočtu PERT</vt:lpstr>
      <vt:lpstr>Výpočet metodou PERT</vt:lpstr>
      <vt:lpstr>Střední hodnota doby trvání činnosti</vt:lpstr>
      <vt:lpstr>Směrodatná odchylka doby trvání činnosti</vt:lpstr>
      <vt:lpstr>Rozptyl doby trvání činnosti</vt:lpstr>
      <vt:lpstr>Výpočet metodou PERT</vt:lpstr>
      <vt:lpstr>Střední hodnota trvání projektu </vt:lpstr>
      <vt:lpstr>Rozptyl doby trvání projektu</vt:lpstr>
      <vt:lpstr>Směrodatná odchylka doby trvání projektu</vt:lpstr>
      <vt:lpstr>S jakou pravděpodobností bude projekt dokončen v plánovaném termínu?</vt:lpstr>
      <vt:lpstr>Příklad</vt:lpstr>
      <vt:lpstr>Příklad</vt:lpstr>
      <vt:lpstr>Příklad</vt:lpstr>
      <vt:lpstr>Řešení příkladu</vt:lpstr>
      <vt:lpstr>Řešení příkladu</vt:lpstr>
      <vt:lpstr>Řešení příkladu</vt:lpstr>
      <vt:lpstr>Řešení příkladu</vt:lpstr>
      <vt:lpstr>Řešení příkladu</vt:lpstr>
      <vt:lpstr>Řešení příkladu</vt:lpstr>
      <vt:lpstr>Metoda GERT</vt:lpstr>
      <vt:lpstr>Náklady v síťovém plánování</vt:lpstr>
      <vt:lpstr>Zkracování termínu dokončení projektu</vt:lpstr>
      <vt:lpstr>Analýza nákladů</vt:lpstr>
      <vt:lpstr>Zdroje v síťových modelech</vt:lpstr>
      <vt:lpstr>Typy problémů</vt:lpstr>
      <vt:lpstr>Příklad</vt:lpstr>
      <vt:lpstr>Příklad</vt:lpstr>
      <vt:lpstr>Řešení příkladu</vt:lpstr>
      <vt:lpstr>Ďekuji za pozornost.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OPF Karviná</dc:creator>
  <cp:lastModifiedBy>Radomír Perzina</cp:lastModifiedBy>
  <cp:revision>15</cp:revision>
  <dcterms:created xsi:type="dcterms:W3CDTF">2013-12-05T11:29:01Z</dcterms:created>
  <dcterms:modified xsi:type="dcterms:W3CDTF">2021-09-18T18:49:12Z</dcterms:modified>
</cp:coreProperties>
</file>