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53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97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0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6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5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7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4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8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8F57-B747-4FC6-A4F5-2F01B57A50A8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60A3-ECBF-41A7-9189-2B622FAE0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2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2</a:t>
            </a:r>
            <a:r>
              <a:rPr lang="en-US" dirty="0"/>
              <a:t> </a:t>
            </a:r>
            <a:r>
              <a:rPr lang="cs-CZ" b="1" cap="all" dirty="0"/>
              <a:t>Úvod do lineárního programování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cs-CZ" dirty="0"/>
              <a:t>Ing</a:t>
            </a:r>
            <a:r>
              <a:rPr lang="cs-CZ" altLang="cs-CZ" dirty="0"/>
              <a:t>. </a:t>
            </a:r>
            <a:r>
              <a:rPr lang="en-US" altLang="cs-CZ" dirty="0"/>
              <a:t>Radom</a:t>
            </a:r>
            <a:r>
              <a:rPr lang="cs-CZ" altLang="cs-CZ" dirty="0" err="1"/>
              <a:t>ír</a:t>
            </a:r>
            <a:r>
              <a:rPr lang="cs-CZ" altLang="cs-CZ" dirty="0"/>
              <a:t> Perzina, Ph.D.</a:t>
            </a:r>
          </a:p>
        </p:txBody>
      </p:sp>
    </p:spTree>
    <p:extLst>
      <p:ext uri="{BB962C8B-B14F-4D97-AF65-F5344CB8AC3E}">
        <p14:creationId xmlns:p14="http://schemas.microsoft.com/office/powerpoint/2010/main" val="126619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Omezující podmínka 3</a:t>
            </a:r>
            <a:br>
              <a:rPr lang="cs-CZ" dirty="0"/>
            </a:br>
            <a:r>
              <a:rPr lang="cs-CZ" dirty="0"/>
              <a:t>omezení pro komponenty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Na výrobu jedné tuny směsi A se spotřebuje 0,25 tuny granulí z hovězího masa, na výrobu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tuny směsi A se jí spotřebuje  0,25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. Směs B granule z hovězího masa neobsahuje. Omezující podmínka pro granule z hovězího masa neobsahuje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kapacita suroviny je 80 tun: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84116"/>
              </p:ext>
            </p:extLst>
          </p:nvPr>
        </p:nvGraphicFramePr>
        <p:xfrm>
          <a:off x="3347864" y="5229200"/>
          <a:ext cx="216024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736280" imgH="215806" progId="Equation.3">
                  <p:embed/>
                </p:oleObj>
              </mc:Choice>
              <mc:Fallback>
                <p:oleObj name="Rovnice" r:id="rId4" imgW="736280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229200"/>
                        <a:ext cx="216024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80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nezápornosti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Kromě vlastních omezení obvykle matematické modely, založené na ekonomických modelech, obsahují také </a:t>
            </a:r>
            <a:r>
              <a:rPr lang="cs-CZ" b="1" dirty="0"/>
              <a:t>podmínky nezápornosti</a:t>
            </a:r>
            <a:r>
              <a:rPr lang="cs-CZ" dirty="0"/>
              <a:t>, protože nepředpokládáme, že podnik vyrábí záporné množství směsi A nebo B: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nebo také můžeme psát   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57781"/>
              </p:ext>
            </p:extLst>
          </p:nvPr>
        </p:nvGraphicFramePr>
        <p:xfrm>
          <a:off x="3203848" y="4653136"/>
          <a:ext cx="213623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63225" imgH="215806" progId="Equation.3">
                  <p:embed/>
                </p:oleObj>
              </mc:Choice>
              <mc:Fallback>
                <p:oleObj name="Rovnice" r:id="rId2" imgW="863225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653136"/>
                        <a:ext cx="213623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8277"/>
              </p:ext>
            </p:extLst>
          </p:nvPr>
        </p:nvGraphicFramePr>
        <p:xfrm>
          <a:off x="3347863" y="5877272"/>
          <a:ext cx="153617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609336" imgH="215806" progId="Equation.3">
                  <p:embed/>
                </p:oleObj>
              </mc:Choice>
              <mc:Fallback>
                <p:oleObj name="Rovnice" r:id="rId4" imgW="609336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5877272"/>
                        <a:ext cx="1536170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89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Matematický model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(30 000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≤80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2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65BCDB1-0C9C-4CAC-97AA-BD74247E5FC3}" type="datetime1">
              <a:rPr lang="cs-CZ" altLang="cs-CZ" sz="1400"/>
              <a:pPr eaLnBrk="1" hangingPunct="1"/>
              <a:t>18.09.2021</a:t>
            </a:fld>
            <a:endParaRPr lang="en-US" altLang="cs-CZ" sz="1400"/>
          </a:p>
        </p:txBody>
      </p:sp>
      <p:sp>
        <p:nvSpPr>
          <p:cNvPr id="2150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3BAB961-DCA8-4625-9C1A-D2C14440CC0D}" type="slidenum">
              <a:rPr lang="en-US" altLang="cs-CZ" sz="1400"/>
              <a:pPr eaLnBrk="1" hangingPunct="1"/>
              <a:t>13</a:t>
            </a:fld>
            <a:endParaRPr lang="en-US" altLang="cs-CZ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762000"/>
          </a:xfrm>
        </p:spPr>
        <p:txBody>
          <a:bodyPr/>
          <a:lstStyle/>
          <a:p>
            <a:pPr eaLnBrk="1" hangingPunct="1"/>
            <a:r>
              <a:rPr lang="cs-CZ" altLang="cs-CZ"/>
              <a:t>Omezující podmínky: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cs-CZ" altLang="cs-CZ" dirty="0">
                    <a:solidFill>
                      <a:schemeClr val="folHlink"/>
                    </a:solidFill>
                  </a:rPr>
                  <a:t>Vlastní omezení:</a:t>
                </a:r>
              </a:p>
              <a:p>
                <a:pPr marL="0" indent="0">
                  <a:buNone/>
                </a:pPr>
                <a:r>
                  <a:rPr lang="cs-CZ" altLang="cs-CZ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    </m:t>
                    </m:r>
                    <m:r>
                      <a:rPr lang="cs-CZ" i="1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  </m:t>
                    </m:r>
                    <m:r>
                      <a:rPr lang="cs-CZ" i="1" smtClean="0">
                        <a:solidFill>
                          <a:srgbClr val="00B0F0"/>
                        </a:solidFill>
                        <a:latin typeface="Cambria Math"/>
                      </a:rPr>
                      <m:t>180</m:t>
                    </m:r>
                  </m:oMath>
                </a14:m>
                <a:r>
                  <a:rPr lang="cs-CZ" i="1" dirty="0">
                    <a:latin typeface="Cambria Math"/>
                  </a:rPr>
                  <a:t>   </a:t>
                </a:r>
                <a:r>
                  <a:rPr lang="cs-CZ" dirty="0">
                    <a:latin typeface="Cambria Math"/>
                  </a:rPr>
                  <a:t>kuřecí g.</a:t>
                </a:r>
              </a:p>
              <a:p>
                <a:pPr marL="0" indent="0">
                  <a:buNone/>
                </a:pPr>
                <a:r>
                  <a:rPr lang="cs-CZ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0,25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   </m:t>
                    </m:r>
                    <m:r>
                      <a:rPr lang="cs-CZ" i="1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   </m:t>
                    </m:r>
                    <m:r>
                      <a:rPr lang="cs-CZ" i="1" smtClean="0">
                        <a:solidFill>
                          <a:srgbClr val="00B0F0"/>
                        </a:solidFill>
                        <a:latin typeface="Cambria Math"/>
                      </a:rPr>
                      <m:t>120</m:t>
                    </m:r>
                  </m:oMath>
                </a14:m>
                <a:r>
                  <a:rPr lang="cs-CZ" dirty="0"/>
                  <a:t>   vláknina</a:t>
                </a:r>
              </a:p>
              <a:p>
                <a:pPr marL="0" indent="0">
                  <a:buNone/>
                </a:pPr>
                <a:r>
                  <a:rPr lang="cs-CZ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0,25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               </m:t>
                    </m:r>
                    <m:r>
                      <a:rPr lang="cs-CZ" b="0" i="1" smtClean="0">
                        <a:latin typeface="Cambria Math"/>
                      </a:rPr>
                      <m:t>    </m:t>
                    </m:r>
                    <m:r>
                      <a:rPr lang="cs-CZ" i="1">
                        <a:latin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</a:rPr>
                      <m:t>   </m:t>
                    </m:r>
                    <m:r>
                      <a:rPr lang="cs-CZ" i="1" smtClean="0">
                        <a:solidFill>
                          <a:srgbClr val="00B0F0"/>
                        </a:solidFill>
                        <a:latin typeface="Cambria Math"/>
                      </a:rPr>
                      <m:t>80</m:t>
                    </m:r>
                  </m:oMath>
                </a14:m>
                <a:r>
                  <a:rPr lang="cs-CZ" dirty="0"/>
                  <a:t>     hovězí g.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cs-CZ" altLang="cs-CZ" dirty="0"/>
                  <a:t>	</a:t>
                </a:r>
              </a:p>
            </p:txBody>
          </p:sp>
        </mc:Choice>
        <mc:Fallback xmlns="">
          <p:sp>
            <p:nvSpPr>
              <p:cNvPr id="215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876800" y="2286000"/>
            <a:ext cx="914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267200" y="4572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Times New Roman" pitchFamily="18" charset="0"/>
              </a:rPr>
              <a:t>Kapacitní koeficienty (pravé strany)</a:t>
            </a: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5410200" y="4267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1066800" y="4724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chemeClr val="folHlink"/>
                </a:solidFill>
                <a:latin typeface="Times New Roman" pitchFamily="18" charset="0"/>
              </a:rPr>
              <a:t>Strukturní koeficienty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755576" y="2286000"/>
            <a:ext cx="3456384" cy="175260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2590800" y="4267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66800" y="5257800"/>
            <a:ext cx="7162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imes New Roman" pitchFamily="18" charset="0"/>
              </a:rPr>
              <a:t>Podmínky nezápornosti</a:t>
            </a:r>
            <a:r>
              <a:rPr lang="cs-CZ" altLang="cs-CZ" sz="3200">
                <a:latin typeface="Times New Roman" pitchFamily="18" charset="0"/>
              </a:rPr>
              <a:t>:  </a:t>
            </a:r>
            <a:r>
              <a:rPr lang="cs-CZ" altLang="cs-CZ" sz="3200" i="1">
                <a:latin typeface="Times New Roman" pitchFamily="18" charset="0"/>
              </a:rPr>
              <a:t>x</a:t>
            </a:r>
            <a:r>
              <a:rPr lang="cs-CZ" altLang="cs-CZ" sz="3200" baseline="-25000">
                <a:latin typeface="Times New Roman" pitchFamily="18" charset="0"/>
              </a:rPr>
              <a:t>1 </a:t>
            </a:r>
            <a:r>
              <a:rPr lang="cs-CZ" altLang="cs-CZ" sz="3200">
                <a:latin typeface="Times New Roman" pitchFamily="18" charset="0"/>
                <a:sym typeface="Symbol" pitchFamily="18" charset="2"/>
              </a:rPr>
              <a:t> 0, </a:t>
            </a:r>
            <a:r>
              <a:rPr lang="cs-CZ" altLang="cs-CZ" sz="3200" i="1">
                <a:latin typeface="Times New Roman" pitchFamily="18" charset="0"/>
              </a:rPr>
              <a:t>x</a:t>
            </a:r>
            <a:r>
              <a:rPr lang="cs-CZ" altLang="cs-CZ" sz="3200" baseline="-25000">
                <a:latin typeface="Times New Roman" pitchFamily="18" charset="0"/>
              </a:rPr>
              <a:t>2 </a:t>
            </a:r>
            <a:r>
              <a:rPr lang="cs-CZ" altLang="cs-CZ" sz="3200">
                <a:latin typeface="Times New Roman" pitchFamily="18" charset="0"/>
                <a:sym typeface="Symbol" pitchFamily="18" charset="2"/>
              </a:rPr>
              <a:t> 0</a:t>
            </a:r>
            <a:endParaRPr lang="cs-CZ" altLang="cs-CZ" sz="32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>
              <a:latin typeface="Times New Roman" pitchFamily="18" charset="0"/>
            </a:endParaRPr>
          </a:p>
        </p:txBody>
      </p:sp>
      <p:sp>
        <p:nvSpPr>
          <p:cNvPr id="21517" name="AutoShape 13"/>
          <p:cNvSpPr>
            <a:spLocks/>
          </p:cNvSpPr>
          <p:nvPr/>
        </p:nvSpPr>
        <p:spPr bwMode="auto">
          <a:xfrm>
            <a:off x="7394257" y="2348880"/>
            <a:ext cx="219075" cy="1295400"/>
          </a:xfrm>
          <a:prstGeom prst="rightBrace">
            <a:avLst>
              <a:gd name="adj1" fmla="val 492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503794" y="2767980"/>
            <a:ext cx="14878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itchFamily="18" charset="0"/>
              </a:rPr>
              <a:t>3 zdroje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</a:rPr>
              <a:t>(činitelé,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</a:rPr>
              <a:t>kompo- </a:t>
            </a:r>
            <a:r>
              <a:rPr lang="cs-CZ" altLang="cs-CZ" dirty="0" err="1">
                <a:latin typeface="Times New Roman" pitchFamily="18" charset="0"/>
              </a:rPr>
              <a:t>nenty</a:t>
            </a:r>
            <a:r>
              <a:rPr lang="cs-CZ" altLang="cs-CZ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270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Přípustné řešení</a:t>
                </a:r>
                <a:r>
                  <a:rPr lang="cs-CZ" dirty="0"/>
                  <a:t> úlohy lineárního programování je takové řešení, tedy takový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  <m:r>
                          <a:rPr lang="cs-CZ" i="1">
                            <a:latin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 který vyhovuje všem omezujícím podmínkám úlohy. Každé jiné řešení nazveme </a:t>
                </a:r>
                <a:r>
                  <a:rPr lang="cs-CZ" b="1" dirty="0"/>
                  <a:t>nepřípustné řešení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6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vlastní omezení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87419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2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vlastní omezení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2005"/>
            <a:ext cx="61817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1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vlastní omezení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15" y="1340768"/>
            <a:ext cx="58024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6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Množina přípustných řešení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03" y="1484784"/>
            <a:ext cx="63150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1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Hranice množiny přípustných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Bod A má souřadnice </a:t>
            </a:r>
            <a:r>
              <a:rPr lang="en-US" dirty="0"/>
              <a:t>[0, 240]. </a:t>
            </a:r>
            <a:r>
              <a:rPr lang="cs-CZ" dirty="0"/>
              <a:t>Hodnota účelové funkce v tomto bodě je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B má souřadnice [240, 120].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C má souřadnice [320, 40].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D má souřadnice [320, 0].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E má souřadnice [0, 0]. 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36147"/>
              </p:ext>
            </p:extLst>
          </p:nvPr>
        </p:nvGraphicFramePr>
        <p:xfrm>
          <a:off x="533332" y="2420888"/>
          <a:ext cx="8077336" cy="4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152900" imgH="215900" progId="Equation.3">
                  <p:embed/>
                </p:oleObj>
              </mc:Choice>
              <mc:Fallback>
                <p:oleObj name="Rovnice" r:id="rId2" imgW="41529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32" y="2420888"/>
                        <a:ext cx="8077336" cy="44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80720"/>
              </p:ext>
            </p:extLst>
          </p:nvPr>
        </p:nvGraphicFramePr>
        <p:xfrm>
          <a:off x="467544" y="3356992"/>
          <a:ext cx="8429330" cy="4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4318000" imgH="215900" progId="Equation.3">
                  <p:embed/>
                </p:oleObj>
              </mc:Choice>
              <mc:Fallback>
                <p:oleObj name="Rovnice" r:id="rId4" imgW="43180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56992"/>
                        <a:ext cx="8429330" cy="44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679460"/>
              </p:ext>
            </p:extLst>
          </p:nvPr>
        </p:nvGraphicFramePr>
        <p:xfrm>
          <a:off x="467544" y="4221088"/>
          <a:ext cx="8225544" cy="4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229100" imgH="215900" progId="Equation.3">
                  <p:embed/>
                </p:oleObj>
              </mc:Choice>
              <mc:Fallback>
                <p:oleObj name="Rovnice" r:id="rId6" imgW="42291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8225544" cy="44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85187"/>
              </p:ext>
            </p:extLst>
          </p:nvPr>
        </p:nvGraphicFramePr>
        <p:xfrm>
          <a:off x="467544" y="5085184"/>
          <a:ext cx="8207018" cy="4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4203700" imgH="215900" progId="Equation.3">
                  <p:embed/>
                </p:oleObj>
              </mc:Choice>
              <mc:Fallback>
                <p:oleObj name="Rovnice" r:id="rId8" imgW="42037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85184"/>
                        <a:ext cx="8207018" cy="44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34402"/>
              </p:ext>
            </p:extLst>
          </p:nvPr>
        </p:nvGraphicFramePr>
        <p:xfrm>
          <a:off x="539552" y="6025518"/>
          <a:ext cx="7920880" cy="51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0" imgW="3530600" imgH="215900" progId="Equation.3">
                  <p:embed/>
                </p:oleObj>
              </mc:Choice>
              <mc:Fallback>
                <p:oleObj name="Rovnice" r:id="rId10" imgW="35306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025518"/>
                        <a:ext cx="7920880" cy="512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3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nebo také lineární optimalizace (anglicky „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programming</a:t>
            </a:r>
            <a:r>
              <a:rPr lang="cs-CZ" dirty="0"/>
              <a:t>“ a „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“), je matematickou metodou pro optimalizaci lineární účelové funkce za předpokladu lineárních omezujících podmínek</a:t>
            </a:r>
          </a:p>
          <a:p>
            <a:r>
              <a:rPr lang="cs-CZ" dirty="0"/>
              <a:t>Lineární programování je speciálním případem matematického programování (matematické optimalizace), využívá matematické poznatky především z oblasti lineární algebry. </a:t>
            </a:r>
          </a:p>
        </p:txBody>
      </p:sp>
    </p:spTree>
    <p:extLst>
      <p:ext uri="{BB962C8B-B14F-4D97-AF65-F5344CB8AC3E}">
        <p14:creationId xmlns:p14="http://schemas.microsoft.com/office/powerpoint/2010/main" val="73377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Účelová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grafické nalezení optimálního řešení je důležité přesně nakreslit účelovou funkci a pak posunutím účelové funkce nalézt optimální bod (maximum nebo minimum). V našem případě hledáme maximum účelové funkce vyjádřené rovnicí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82003"/>
              </p:ext>
            </p:extLst>
          </p:nvPr>
        </p:nvGraphicFramePr>
        <p:xfrm>
          <a:off x="2267744" y="4797152"/>
          <a:ext cx="3401161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511300" imgH="215900" progId="Equation.3">
                  <p:embed/>
                </p:oleObj>
              </mc:Choice>
              <mc:Fallback>
                <p:oleObj name="Rovnice" r:id="rId2" imgW="15113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797152"/>
                        <a:ext cx="3401161" cy="516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46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účelové funkce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6" y="1268760"/>
            <a:ext cx="7348159" cy="54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6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Optimální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Optimální řešení </a:t>
            </a:r>
            <a:r>
              <a:rPr lang="cs-CZ" dirty="0"/>
              <a:t>úlohy lineárního programování je takové přípustné řešení, ve kterém nabývá účelová funkce svého optima (maxima, minima nebo jiné hodnoty dle zadání).</a:t>
            </a:r>
          </a:p>
        </p:txBody>
      </p:sp>
    </p:spTree>
    <p:extLst>
      <p:ext uri="{BB962C8B-B14F-4D97-AF65-F5344CB8AC3E}">
        <p14:creationId xmlns:p14="http://schemas.microsoft.com/office/powerpoint/2010/main" val="199096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maxima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znázorníme množinu všech přípustných řešení, </a:t>
            </a:r>
          </a:p>
          <a:p>
            <a:pPr lvl="0"/>
            <a:r>
              <a:rPr lang="cs-CZ" dirty="0"/>
              <a:t>do stejného obrázku znázorníme hodnotu účelové funkce pro libovolně zvolenou hodnotu (například z=0),</a:t>
            </a:r>
          </a:p>
          <a:p>
            <a:pPr lvl="0"/>
            <a:r>
              <a:rPr lang="cs-CZ" dirty="0"/>
              <a:t>účelovou funkci rovnoběžně posouváme tak, aby její hodnota byla co nejvyšší a současně aby alespoň jeden z bodů množiny přípustných řešení ležel na grafu účelové funkce.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4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Optimální řešení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98" y="1711830"/>
            <a:ext cx="72294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7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Najděte grafickou metodou optimální řešení následujícího maximalizačního problému: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≤40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50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2 - řešení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0" y="1124744"/>
            <a:ext cx="6361565" cy="571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98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Grafickou metodou nalezněte optimální řešení následujícího maximalizačního problému: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263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3 - řešení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84784"/>
            <a:ext cx="6962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5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Grafickou metodou nalezněte optimální řešení následujícího maximalizačního problému: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03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200" b="1" cap="small" dirty="0">
                <a:latin typeface="+mn-lt"/>
              </a:rPr>
              <a:t>Ekonomický a matematický model úlohy lineárního programování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Výrobce krmiv pro psy plánuje výrobu dvou typů krmných směsí, směs A </a:t>
            </a:r>
            <a:r>
              <a:rPr lang="cs-CZ" dirty="0" err="1"/>
              <a:t>a</a:t>
            </a:r>
            <a:r>
              <a:rPr lang="cs-CZ" dirty="0"/>
              <a:t> směs B. Na jeho výrobu má na dané období k dispozici 180 tun kuřecích granulí, 120 tun vlákniny a 80 tun granulí z hovězího masa. Směs A se vyrábí smícháním 50 % kuřecích granulí, 25 % vlákniny a 25 % granulí z hovězího masa, zatímco směs B tvoří pouze kuřecí granule a vláknina smíchané v poměru 1:1. Předpokládaný čistý zisk po odečtení nákladů souvisejících s výrobou je 30 000 Kč za 1 tunu směsi A </a:t>
            </a:r>
            <a:r>
              <a:rPr lang="cs-CZ" dirty="0" err="1"/>
              <a:t>a</a:t>
            </a:r>
            <a:r>
              <a:rPr lang="cs-CZ" dirty="0"/>
              <a:t> 40 000 Kč za 1 tunu směsi B. Kolik tun směsi A </a:t>
            </a:r>
            <a:r>
              <a:rPr lang="cs-CZ" dirty="0" err="1"/>
              <a:t>a</a:t>
            </a:r>
            <a:r>
              <a:rPr lang="cs-CZ" dirty="0"/>
              <a:t> B má firma vyrábět, když chce maximalizovat zisk z výroby? Jinak řečeno, jak má firma naplánovat výrobu, aby byl zisk maximální?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948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4 - řešení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" y="1340768"/>
            <a:ext cx="7211823" cy="51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02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42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cap="small" dirty="0"/>
              <a:t>Ekonomický model úlohy lineárního 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Slovně popsaný rozhodovací problém, jak je zadán v příkladu, je typickou podobou </a:t>
            </a:r>
            <a:r>
              <a:rPr lang="cs-CZ" b="1" dirty="0"/>
              <a:t>ekonomického modelu úlohy lineárního programování</a:t>
            </a:r>
            <a:r>
              <a:rPr lang="cs-CZ" dirty="0"/>
              <a:t>.</a:t>
            </a:r>
          </a:p>
          <a:p>
            <a:r>
              <a:rPr lang="cs-CZ" dirty="0"/>
              <a:t>V ekonomickém modelu jsou popsány jak cíle analýzy, tak podstatné údaje systému pro zajištění daných cílů.</a:t>
            </a:r>
          </a:p>
          <a:p>
            <a:r>
              <a:rPr lang="cs-CZ" dirty="0"/>
              <a:t>Tyto údaje zahrnují popis procesů, činitelů a také vztahy mezi procesy, činiteli a cílem. </a:t>
            </a:r>
          </a:p>
        </p:txBody>
      </p:sp>
    </p:spTree>
    <p:extLst>
      <p:ext uri="{BB962C8B-B14F-4D97-AF65-F5344CB8AC3E}">
        <p14:creationId xmlns:p14="http://schemas.microsoft.com/office/powerpoint/2010/main" val="281735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 ekonomickém modelu příkladu jsou definovány dva procesy – výroba dvou typů směsí – označme tyto procesy jako 1 pro výrobu směsi A </a:t>
                </a:r>
                <a:r>
                  <a:rPr lang="cs-CZ" dirty="0" err="1"/>
                  <a:t>a</a:t>
                </a:r>
                <a:r>
                  <a:rPr lang="cs-CZ" dirty="0"/>
                  <a:t> proces 2 pro výrobu směsi B. Pro každou se směsí potřebujeme určit množství (v tunách) vyráběných směsí. Protože toto množství neznáme, označíme si jej proměnnými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3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Celkový zisk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Celkový zisk z produkce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tun směsi A </a:t>
                </a:r>
                <a:r>
                  <a:rPr lang="cs-CZ" dirty="0" err="1"/>
                  <a:t>a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tun směsi B lze vypočítat jako součet zisku ze směsi A, což je 30 000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 a zisku ze směsi B, což je 40 000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Celkový zisk z produkce obou směsí lze tedy popsat lineární funkcí</a:t>
                </a:r>
              </a:p>
              <a:p>
                <a:pPr marL="0" indent="0">
                  <a:buNone/>
                </a:pPr>
                <a:r>
                  <a:rPr lang="cs-CZ" dirty="0"/>
                  <a:t>		z= 30 000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+40 000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</m:oMath>
                </a14:m>
                <a:r>
                  <a:rPr lang="cs-CZ" dirty="0"/>
                  <a:t> se nazývá </a:t>
                </a:r>
                <a:r>
                  <a:rPr lang="cs-CZ" b="1" dirty="0"/>
                  <a:t>účelová (kriteriální) funkce</a:t>
                </a:r>
                <a:r>
                  <a:rPr lang="cs-CZ" dirty="0"/>
                  <a:t> a její koeficienty se nazývají </a:t>
                </a:r>
                <a:r>
                  <a:rPr lang="cs-CZ" b="1" dirty="0"/>
                  <a:t>cenové koeficienty</a:t>
                </a:r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2000" b="-3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12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přehlednost lze složení směsí a omezení komponent směsí zapsat do tabulky: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96952"/>
            <a:ext cx="8553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1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Omezující podmínka 1 – </a:t>
            </a:r>
            <a:br>
              <a:rPr lang="cs-CZ" dirty="0"/>
            </a:br>
            <a:r>
              <a:rPr lang="cs-CZ" dirty="0"/>
              <a:t>omezení pro komponenty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Na výrobu jedné tuny směsi A se spotřebuje 0,5 tuny kuřecích granulí, na výrobu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tun směsi A se jich spotřebuje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0,5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. Podobně na výrobu jedné tuny směsi B se spotřebuje 0,5 tuny kuřecích granulí, na výrobu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tun směsi B se jich spotřebuje 0,5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Množství kuřecích granulí je omezené – kapacita granulí je 180 tun. Musí proto platit omezení (nazýváme jej také </a:t>
                </a:r>
                <a:r>
                  <a:rPr lang="cs-CZ" b="1" dirty="0"/>
                  <a:t>omezující podmínka</a:t>
                </a:r>
                <a:r>
                  <a:rPr lang="cs-CZ" dirty="0"/>
                  <a:t>):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778" b="-33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10578"/>
              </p:ext>
            </p:extLst>
          </p:nvPr>
        </p:nvGraphicFramePr>
        <p:xfrm>
          <a:off x="4860032" y="5949280"/>
          <a:ext cx="3672408" cy="69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93800" imgH="215900" progId="Equation.3">
                  <p:embed/>
                </p:oleObj>
              </mc:Choice>
              <mc:Fallback>
                <p:oleObj name="Rovnice" r:id="rId4" imgW="11938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949280"/>
                        <a:ext cx="3672408" cy="699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59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Omezující podmínka 2</a:t>
            </a:r>
            <a:br>
              <a:rPr lang="cs-CZ" dirty="0"/>
            </a:br>
            <a:r>
              <a:rPr lang="cs-CZ" dirty="0"/>
              <a:t>omezení pro komponenty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Pro výrobu jedné tuny směsi A se spotřebuje 0,25 tuny vlákniny, na výrobu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tun směsi A se jí spotřebuje 0,25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. Na výrobu jedné tuny směsi B se spotřebuje 0,5 tuny vlákniny, na výrobu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tun směsi B se jí spotřebuje 0,5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36964"/>
              </p:ext>
            </p:extLst>
          </p:nvPr>
        </p:nvGraphicFramePr>
        <p:xfrm>
          <a:off x="2627784" y="4509120"/>
          <a:ext cx="367240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282700" imgH="215900" progId="Equation.3">
                  <p:embed/>
                </p:oleObj>
              </mc:Choice>
              <mc:Fallback>
                <p:oleObj name="Rovnice" r:id="rId4" imgW="12827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509120"/>
                        <a:ext cx="367240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86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1109</Words>
  <Application>Microsoft Office PowerPoint</Application>
  <PresentationFormat>Předvádění na obrazovce (4:3)</PresentationFormat>
  <Paragraphs>103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Verdana</vt:lpstr>
      <vt:lpstr>Wingdings</vt:lpstr>
      <vt:lpstr>Motiv systému Office</vt:lpstr>
      <vt:lpstr>Rovnice</vt:lpstr>
      <vt:lpstr>2 Úvod do lineárního programování </vt:lpstr>
      <vt:lpstr>Lineární programování</vt:lpstr>
      <vt:lpstr>Ekonomický a matematický model úlohy lineárního programování</vt:lpstr>
      <vt:lpstr>Ekonomický model úlohy lineárního programování</vt:lpstr>
      <vt:lpstr>Příklad - řešení</vt:lpstr>
      <vt:lpstr>Celkový zisk</vt:lpstr>
      <vt:lpstr>Příklad - řešení</vt:lpstr>
      <vt:lpstr>Omezující podmínka 1 –  omezení pro komponenty</vt:lpstr>
      <vt:lpstr>Omezující podmínka 2 omezení pro komponenty</vt:lpstr>
      <vt:lpstr>Omezující podmínka 3 omezení pro komponenty</vt:lpstr>
      <vt:lpstr>Podmínky nezápornosti</vt:lpstr>
      <vt:lpstr>Matematický model příkladu</vt:lpstr>
      <vt:lpstr>Omezující podmínky:</vt:lpstr>
      <vt:lpstr>Grafické řešení</vt:lpstr>
      <vt:lpstr>První vlastní omezení</vt:lpstr>
      <vt:lpstr>Druhé vlastní omezení</vt:lpstr>
      <vt:lpstr>Třetí vlastní omezení</vt:lpstr>
      <vt:lpstr>Množina přípustných řešení</vt:lpstr>
      <vt:lpstr>Hranice množiny přípustných řešení</vt:lpstr>
      <vt:lpstr>Účelová funkce</vt:lpstr>
      <vt:lpstr>Grafické znázornění účelové funkce</vt:lpstr>
      <vt:lpstr>Optimální řešení</vt:lpstr>
      <vt:lpstr>Hledání maxima</vt:lpstr>
      <vt:lpstr>Optimální řešení</vt:lpstr>
      <vt:lpstr>Příklad 2</vt:lpstr>
      <vt:lpstr>Příklad 2 - řešení</vt:lpstr>
      <vt:lpstr>Příklad 3</vt:lpstr>
      <vt:lpstr>Příklad 3 - řešení</vt:lpstr>
      <vt:lpstr>Příklad 4</vt:lpstr>
      <vt:lpstr>Příklad 4 - řešení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Úvod do lineárního programování </dc:title>
  <dc:creator>mielcova</dc:creator>
  <cp:lastModifiedBy>Radomír Perzina</cp:lastModifiedBy>
  <cp:revision>17</cp:revision>
  <dcterms:created xsi:type="dcterms:W3CDTF">2013-10-02T19:12:58Z</dcterms:created>
  <dcterms:modified xsi:type="dcterms:W3CDTF">2021-09-18T18:45:37Z</dcterms:modified>
</cp:coreProperties>
</file>