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  <p:sldId id="277" r:id="rId23"/>
    <p:sldId id="280" r:id="rId24"/>
    <p:sldId id="278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72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34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25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91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27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4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4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7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59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11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8988B-8149-450C-B53A-483CF355A8AB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600B2-D79E-4AA2-A801-66D905A79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61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pPr lvl="0"/>
            <a:r>
              <a:rPr lang="cs-CZ" b="1" cap="all" dirty="0"/>
              <a:t>3 Obecný problém úlohy lineárního programování, bázové řešení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</p:txBody>
      </p:sp>
    </p:spTree>
    <p:extLst>
      <p:ext uri="{BB962C8B-B14F-4D97-AF65-F5344CB8AC3E}">
        <p14:creationId xmlns:p14="http://schemas.microsoft.com/office/powerpoint/2010/main" val="4042564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/>
                  <a:t>V problému lineárního programování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max</m:t>
                      </m:r>
                      <m:r>
                        <a:rPr lang="cs-CZ" i="1">
                          <a:latin typeface="Cambria Math"/>
                        </a:rPr>
                        <m:t>(30 000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+40 000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		za podmínek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≤180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0,25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≤120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0,25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                ≤80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Vypište složky vektorů </a:t>
                </a:r>
                <a:r>
                  <a:rPr lang="cs-CZ" b="1" dirty="0"/>
                  <a:t>c</a:t>
                </a:r>
                <a:r>
                  <a:rPr lang="cs-CZ" dirty="0"/>
                  <a:t>, </a:t>
                </a:r>
                <a:r>
                  <a:rPr lang="cs-CZ" b="1" dirty="0"/>
                  <a:t>x</a:t>
                </a:r>
                <a:r>
                  <a:rPr lang="cs-CZ" dirty="0"/>
                  <a:t>, </a:t>
                </a:r>
                <a:r>
                  <a:rPr lang="cs-CZ" b="1" dirty="0"/>
                  <a:t>b</a:t>
                </a:r>
                <a:r>
                  <a:rPr lang="cs-CZ" dirty="0"/>
                  <a:t> a matice </a:t>
                </a:r>
                <a:r>
                  <a:rPr lang="cs-CZ" b="1" dirty="0"/>
                  <a:t>A</a:t>
                </a:r>
                <a:r>
                  <a:rPr lang="cs-CZ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cs-CZ" dirty="0"/>
              <a:t>Převod omezujících podmínek úlohy lineárního programování do tvaru rovnic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dirty="0"/>
                  <a:t>Uvažujme z předchozího příkladu podmínku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i="1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180</m:t>
                    </m:r>
                  </m:oMath>
                </a14:m>
                <a:r>
                  <a:rPr lang="cs-CZ" dirty="0"/>
                  <a:t>. </a:t>
                </a:r>
              </a:p>
              <a:p>
                <a:r>
                  <a:rPr lang="cs-CZ" dirty="0"/>
                  <a:t>Podmínka vyjadřuje fakt, že levá strana této nerovnice je menší než pravá strana. </a:t>
                </a:r>
              </a:p>
              <a:p>
                <a:r>
                  <a:rPr lang="cs-CZ" dirty="0"/>
                  <a:t>Když zavedeme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, které je rovno rozdílu pravé a levé strany upravované nerovnice, můžeme zapsat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+0,5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180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Proměnnou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i="1" dirty="0"/>
                  <a:t> </a:t>
                </a:r>
                <a:r>
                  <a:rPr lang="cs-CZ" dirty="0"/>
                  <a:t>nazýváme </a:t>
                </a:r>
                <a:r>
                  <a:rPr lang="cs-CZ" b="1" dirty="0"/>
                  <a:t>doplňková (přídatná) proměnná</a:t>
                </a:r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1481" t="-4044" r="-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16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cs-CZ" dirty="0"/>
              <a:t>Převod omezujících podmínek úlohy lineárního programování do tvaru rovnic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dirty="0"/>
                  <a:t>Podobně postupujeme také v případě, kdy by omezující podmínka byla ve tvaru opačné nerovnosti</a:t>
                </a:r>
                <a:r>
                  <a:rPr lang="cs-CZ" dirty="0">
                    <a:latin typeface="Cambria Math"/>
                  </a:rPr>
                  <a:t>, například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i="1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180</m:t>
                    </m:r>
                  </m:oMath>
                </a14:m>
                <a:r>
                  <a:rPr lang="cs-CZ" dirty="0"/>
                  <a:t>. </a:t>
                </a:r>
              </a:p>
              <a:p>
                <a:r>
                  <a:rPr lang="cs-CZ" dirty="0"/>
                  <a:t>Analogicky levá strana nerovnice je o hodnotu nezáporného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 vyšší, proto jej od levé strany odečteme. </a:t>
                </a:r>
              </a:p>
              <a:p>
                <a:r>
                  <a:rPr lang="cs-CZ" dirty="0"/>
                  <a:t>Když zavedeme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, které je rovno rozdílu levé a pravé strany upravované nerovnice, můžeme zapsat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+0,5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180</m:t>
                    </m:r>
                  </m:oMath>
                </a14:m>
                <a:r>
                  <a:rPr lang="cs-CZ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1481" t="-40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52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Ekvivalentní soustava rovnic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Problém lineárního programování je tedy zadán ve tvaru: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Uvedená soustava rovnic je vytvořená z původní soustavy rovnic doplněním přídatných proměnných. Vzhledem k uvažování podmínek nezápornosti i pro přídatné proměnné bude množina přípustných řešení stejná jako v původním modelu. Proto tuto novou soustavu budeme nazývat </a:t>
            </a:r>
            <a:r>
              <a:rPr lang="cs-CZ" b="1" dirty="0"/>
              <a:t>ekvivalentní soustava rovnic</a:t>
            </a:r>
            <a:r>
              <a:rPr lang="cs-CZ" dirty="0"/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890761"/>
              </p:ext>
            </p:extLst>
          </p:nvPr>
        </p:nvGraphicFramePr>
        <p:xfrm>
          <a:off x="2699792" y="2132856"/>
          <a:ext cx="2544282" cy="190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19200" imgH="914400" progId="Equation.3">
                  <p:embed/>
                </p:oleObj>
              </mc:Choice>
              <mc:Fallback>
                <p:oleObj name="Rovnice" r:id="rId2" imgW="121920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132856"/>
                        <a:ext cx="2544282" cy="1908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49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dirty="0"/>
                  <a:t>Problém lineárního programování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max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30 000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+40 000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			za podmínek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≤180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0,25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≤120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0,25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                ≤80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Pomocí doplňkových proměnných převeďte na ekvivalentní soustavu rovnic. Vypište složky vektorů </a:t>
                </a:r>
                <a:r>
                  <a:rPr lang="cs-CZ" b="1" dirty="0"/>
                  <a:t>c</a:t>
                </a:r>
                <a:r>
                  <a:rPr lang="cs-CZ" dirty="0"/>
                  <a:t>, </a:t>
                </a:r>
                <a:r>
                  <a:rPr lang="cs-CZ" b="1" dirty="0"/>
                  <a:t>x</a:t>
                </a:r>
                <a:r>
                  <a:rPr lang="cs-CZ" dirty="0"/>
                  <a:t>, </a:t>
                </a:r>
                <a:r>
                  <a:rPr lang="cs-CZ" b="1" dirty="0"/>
                  <a:t>b</a:t>
                </a:r>
                <a:r>
                  <a:rPr lang="cs-CZ" dirty="0"/>
                  <a:t> a matice </a:t>
                </a:r>
                <a:r>
                  <a:rPr lang="cs-CZ" b="1" dirty="0"/>
                  <a:t>A </a:t>
                </a:r>
                <a:r>
                  <a:rPr lang="cs-CZ" dirty="0"/>
                  <a:t>pro maticový zápis problému.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3504" r="-1407" b="-20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210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Bázové řešení úlohy lineárního programování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dalších úvahách budeme předpokládat, že všechny omezující podmínky, které byly ve tvaru jakýchkoliv nerovnic, jsou pomocí doplňkových proměnných převedeny na rovnice.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000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pomocí sloupcových vektorů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Rovnice pro vlastní omezení úlohy lineárního programování lze přepsat do maticového tvaru pomocí sloupcových vektorů tvořících matici </a:t>
                </a:r>
                <a:r>
                  <a:rPr lang="cs-CZ" b="1" dirty="0"/>
                  <a:t>A:</a:t>
                </a:r>
              </a:p>
              <a:p>
                <a:r>
                  <a:rPr lang="cs-CZ" dirty="0"/>
                  <a:t>kde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0" smtClean="0">
                            <a:latin typeface="Cambria Math"/>
                          </a:rPr>
                          <m:t>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cs-CZ" dirty="0"/>
                  <a:t> jsou sloupce (tedy sloupcové vektory) matice </a:t>
                </a:r>
                <a:r>
                  <a:rPr lang="cs-CZ" b="1" dirty="0"/>
                  <a:t>A </a:t>
                </a:r>
                <a:r>
                  <a:rPr lang="cs-CZ" dirty="0"/>
                  <a:t>vzniklé z koeficientů vlastních omezení úlohy lineárního programování.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 r="-28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537612"/>
              </p:ext>
            </p:extLst>
          </p:nvPr>
        </p:nvGraphicFramePr>
        <p:xfrm>
          <a:off x="1725613" y="2997200"/>
          <a:ext cx="4398962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74640" imgH="241200" progId="Equation.3">
                  <p:embed/>
                </p:oleObj>
              </mc:Choice>
              <mc:Fallback>
                <p:oleObj name="Rovnice" r:id="rId4" imgW="1574640" imgH="2412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997200"/>
                        <a:ext cx="4398962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148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řešení ekvivalentní soustavy rovnic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Ekvivalentní soustava rovnic má obvykle </a:t>
            </a:r>
            <a:r>
              <a:rPr lang="cs-CZ" i="1" dirty="0"/>
              <a:t>m</a:t>
            </a:r>
            <a:r>
              <a:rPr lang="cs-CZ" dirty="0"/>
              <a:t> rovnic a maximálně </a:t>
            </a:r>
            <a:r>
              <a:rPr lang="cs-CZ" i="1" dirty="0" err="1"/>
              <a:t>m+n</a:t>
            </a:r>
            <a:r>
              <a:rPr lang="cs-CZ" dirty="0"/>
              <a:t> proměnných - lze očekávat nekonečně mnoho řešení. </a:t>
            </a:r>
          </a:p>
          <a:p>
            <a:r>
              <a:rPr lang="cs-CZ" dirty="0"/>
              <a:t>Mezi tímto nekonečným počtem jsou řešení, které lze získat tak, že libovolných n proměnných (nazveme je </a:t>
            </a:r>
            <a:r>
              <a:rPr lang="cs-CZ" b="1" dirty="0"/>
              <a:t>nezákladní proměnné</a:t>
            </a:r>
            <a:r>
              <a:rPr lang="cs-CZ" dirty="0"/>
              <a:t>) položíme rovno nule a hodnoty ostatních, </a:t>
            </a:r>
            <a:r>
              <a:rPr lang="cs-CZ" b="1" dirty="0"/>
              <a:t>základních proměnných</a:t>
            </a:r>
            <a:r>
              <a:rPr lang="cs-CZ" dirty="0"/>
              <a:t> dopočítáme. Takové řešení nazýváme </a:t>
            </a:r>
            <a:r>
              <a:rPr lang="cs-CZ" b="1" dirty="0"/>
              <a:t>základní řešení ekvivalentní soustavy rovnic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080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Bázové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Přípustné řešení  takto zadané úlohy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 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)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/>
                  <a:t> lineárního programování nazveme </a:t>
                </a:r>
                <a:r>
                  <a:rPr lang="cs-CZ" b="1" dirty="0"/>
                  <a:t>bázovým (bazickým nebo základním) řešením úlohy lineárního programování</a:t>
                </a:r>
                <a:r>
                  <a:rPr lang="cs-CZ" dirty="0"/>
                  <a:t>, jestliže vektory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>
                            <a:latin typeface="Cambria Math"/>
                          </a:rPr>
                          <m:t>𝐚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cs-CZ" dirty="0"/>
                  <a:t> matice </a:t>
                </a:r>
                <a:r>
                  <a:rPr lang="cs-CZ" b="1" dirty="0"/>
                  <a:t>A</a:t>
                </a:r>
                <a:r>
                  <a:rPr lang="cs-CZ" dirty="0"/>
                  <a:t>, odpovídající proměnným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, tvoří lineárně nezávislou soustavu vektorů, kde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𝐀</m:t>
                    </m:r>
                    <m:r>
                      <a:rPr lang="cs-CZ" b="0" i="1" smtClean="0">
                        <a:latin typeface="Cambria Math"/>
                      </a:rPr>
                      <m:t>=(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0" smtClean="0">
                            <a:latin typeface="Cambria Math"/>
                          </a:rPr>
                          <m:t>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0">
                            <a:latin typeface="Cambria Math"/>
                          </a:rPr>
                          <m:t>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,…,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0">
                            <a:latin typeface="Cambria Math"/>
                          </a:rPr>
                          <m:t>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  je matice typu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188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5F65-8C53-41F4-A983-3BCEBA198C5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b="1"/>
              <a:t>Lineárně nezávislé a závislé vektory </a:t>
            </a:r>
            <a:br>
              <a:rPr lang="cs-CZ" altLang="cs-CZ" sz="3600" b="1"/>
            </a:br>
            <a:r>
              <a:rPr lang="cs-CZ" altLang="cs-CZ" sz="3600" b="1"/>
              <a:t>v E</a:t>
            </a:r>
            <a:r>
              <a:rPr lang="cs-CZ" altLang="cs-CZ" sz="3600" b="1" baseline="30000"/>
              <a:t>2</a:t>
            </a:r>
            <a:r>
              <a:rPr lang="cs-CZ" altLang="cs-CZ" sz="3600" b="1"/>
              <a:t>: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1600200" y="2438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685800" y="4343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648200" y="4343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5715000" y="2590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5715000" y="32766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5715000" y="4343400"/>
            <a:ext cx="0" cy="533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019800" y="4572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[0,-1]</a:t>
            </a:r>
            <a:endParaRPr lang="cs-CZ" altLang="cs-CZ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867400" y="3200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[0,2]</a:t>
            </a:r>
            <a:endParaRPr lang="cs-CZ" altLang="cs-CZ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1143000" y="3276600"/>
            <a:ext cx="457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V="1">
            <a:off x="1600200" y="3886200"/>
            <a:ext cx="4572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2133600" y="3581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[1,1]</a:t>
            </a:r>
            <a:endParaRPr lang="cs-CZ" altLang="cs-CZ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81000" y="2819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[-1,2]</a:t>
            </a:r>
            <a:endParaRPr lang="cs-CZ" altLang="cs-CZ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1905000" y="2743200"/>
            <a:ext cx="236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Line</a:t>
            </a:r>
            <a:r>
              <a:rPr lang="cs-CZ" altLang="cs-CZ"/>
              <a:t>á</a:t>
            </a:r>
            <a:r>
              <a:rPr lang="en-US" altLang="cs-CZ"/>
              <a:t>rn</a:t>
            </a:r>
            <a:r>
              <a:rPr lang="cs-CZ" altLang="cs-CZ"/>
              <a:t>ě</a:t>
            </a:r>
            <a:r>
              <a:rPr lang="en-US" altLang="cs-CZ"/>
              <a:t> nez</a:t>
            </a:r>
            <a:r>
              <a:rPr lang="cs-CZ" altLang="cs-CZ"/>
              <a:t>ávislé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6248400" y="3581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/>
              <a:t>Line</a:t>
            </a:r>
            <a:r>
              <a:rPr lang="cs-CZ" altLang="cs-CZ"/>
              <a:t>á</a:t>
            </a:r>
            <a:r>
              <a:rPr lang="en-US" altLang="cs-CZ"/>
              <a:t>rn</a:t>
            </a:r>
            <a:r>
              <a:rPr lang="cs-CZ" altLang="cs-CZ"/>
              <a:t>ě</a:t>
            </a:r>
            <a:r>
              <a:rPr lang="en-US" altLang="cs-CZ"/>
              <a:t> z</a:t>
            </a:r>
            <a:r>
              <a:rPr lang="cs-CZ" altLang="cs-CZ"/>
              <a:t>ávislé</a:t>
            </a:r>
          </a:p>
        </p:txBody>
      </p:sp>
    </p:spTree>
    <p:extLst>
      <p:ext uri="{BB962C8B-B14F-4D97-AF65-F5344CB8AC3E}">
        <p14:creationId xmlns:p14="http://schemas.microsoft.com/office/powerpoint/2010/main" val="124216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Obecný tvar matematického modelu úlohy lineárního programování: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za podmínek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190792"/>
              </p:ext>
            </p:extLst>
          </p:nvPr>
        </p:nvGraphicFramePr>
        <p:xfrm>
          <a:off x="1744663" y="2133600"/>
          <a:ext cx="62055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247840" imgH="228600" progId="Equation.3">
                  <p:embed/>
                </p:oleObj>
              </mc:Choice>
              <mc:Fallback>
                <p:oleObj name="Rovnice" r:id="rId2" imgW="22478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2133600"/>
                        <a:ext cx="6205537" cy="574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713954"/>
              </p:ext>
            </p:extLst>
          </p:nvPr>
        </p:nvGraphicFramePr>
        <p:xfrm>
          <a:off x="2843808" y="3429000"/>
          <a:ext cx="3965796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866900" imgH="1155700" progId="Equation.3">
                  <p:embed/>
                </p:oleObj>
              </mc:Choice>
              <mc:Fallback>
                <p:oleObj name="Rovnice" r:id="rId4" imgW="1866900" imgH="1155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429000"/>
                        <a:ext cx="3965796" cy="2448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1582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04CC-EE8C-4054-81FD-9776F526E2FF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800"/>
              <a:t>Stanovení maximálního počtu bázových řešení úlohy LP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Je-li:</a:t>
            </a:r>
          </a:p>
          <a:p>
            <a:pPr lvl="1"/>
            <a:r>
              <a:rPr lang="cs-CZ" altLang="cs-CZ" i="1" dirty="0"/>
              <a:t>m</a:t>
            </a:r>
            <a:r>
              <a:rPr lang="cs-CZ" altLang="cs-CZ" dirty="0"/>
              <a:t> </a:t>
            </a:r>
            <a:r>
              <a:rPr lang="cs-CZ" altLang="cs-CZ" dirty="0">
                <a:sym typeface="Symbol" pitchFamily="18" charset="2"/>
              </a:rPr>
              <a:t></a:t>
            </a:r>
            <a:r>
              <a:rPr lang="cs-CZ" altLang="cs-CZ" dirty="0"/>
              <a:t> </a:t>
            </a:r>
            <a:r>
              <a:rPr lang="cs-CZ" altLang="cs-CZ" i="1" dirty="0"/>
              <a:t>n</a:t>
            </a:r>
            <a:r>
              <a:rPr lang="cs-CZ" altLang="cs-CZ" dirty="0"/>
              <a:t>, potom je počet bázových řešení nejvýše </a:t>
            </a:r>
          </a:p>
          <a:p>
            <a:endParaRPr lang="cs-CZ" altLang="cs-CZ" dirty="0"/>
          </a:p>
          <a:p>
            <a:endParaRPr lang="cs-CZ" altLang="cs-CZ" dirty="0"/>
          </a:p>
          <a:p>
            <a:pPr lvl="1"/>
            <a:r>
              <a:rPr lang="cs-CZ" altLang="cs-CZ" dirty="0"/>
              <a:t> </a:t>
            </a:r>
            <a:r>
              <a:rPr lang="cs-CZ" altLang="cs-CZ" i="1" dirty="0"/>
              <a:t>m</a:t>
            </a:r>
            <a:r>
              <a:rPr lang="cs-CZ" altLang="cs-CZ" dirty="0"/>
              <a:t> &gt; </a:t>
            </a:r>
            <a:r>
              <a:rPr lang="cs-CZ" altLang="cs-CZ" i="1" dirty="0"/>
              <a:t>n</a:t>
            </a:r>
            <a:r>
              <a:rPr lang="cs-CZ" altLang="cs-CZ" dirty="0"/>
              <a:t>, potom je počet bázových řešení nejvýše 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944462"/>
              </p:ext>
            </p:extLst>
          </p:nvPr>
        </p:nvGraphicFramePr>
        <p:xfrm>
          <a:off x="4067944" y="2683669"/>
          <a:ext cx="68897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04668" imgH="457002" progId="Equation.3">
                  <p:embed/>
                </p:oleObj>
              </mc:Choice>
              <mc:Fallback>
                <p:oleObj name="Rovnice" r:id="rId2" imgW="304668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683669"/>
                        <a:ext cx="688975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756860"/>
              </p:ext>
            </p:extLst>
          </p:nvPr>
        </p:nvGraphicFramePr>
        <p:xfrm>
          <a:off x="3491880" y="4653136"/>
          <a:ext cx="11525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520700" imgH="457200" progId="Equation.3">
                  <p:embed/>
                </p:oleObj>
              </mc:Choice>
              <mc:Fallback>
                <p:oleObj name="Rovnice" r:id="rId4" imgW="520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653136"/>
                        <a:ext cx="1152525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92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Má-li úloha lineárního programování optimální řešení, je mezi optimálními řešeními i řešení bázové.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000" dirty="0"/>
              <a:t>Z této věty plyne, že při hledání optimálního řešení úlohy lineárního programování se stačí omezit pouze na bázová řešení. </a:t>
            </a:r>
          </a:p>
        </p:txBody>
      </p:sp>
    </p:spTree>
    <p:extLst>
      <p:ext uri="{BB962C8B-B14F-4D97-AF65-F5344CB8AC3E}">
        <p14:creationId xmlns:p14="http://schemas.microsoft.com/office/powerpoint/2010/main" val="3105308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cs-CZ" dirty="0"/>
                  <a:t>Pro maximalizační úlohu lineárního programování 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max</m:t>
                      </m:r>
                      <m:r>
                        <a:rPr lang="cs-CZ" i="1">
                          <a:latin typeface="Cambria Math"/>
                        </a:rPr>
                        <m:t>(30 000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+40 000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			za podmínek               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               =180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 0,25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+0,5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        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       =120</m:t>
                      </m:r>
                    </m:oMath>
                  </m:oMathPara>
                </a14:m>
                <a:endParaRPr lang="cs-CZ" dirty="0"/>
              </a:p>
              <a:p>
                <a:pPr marL="0" indent="0" algn="ctr">
                  <a:buNone/>
                </a:pP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0,25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                                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=80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určete maximální počet bázových řešení, vypište všechna základní řešení soustavy rovnic, pro každé z přípustných bázových řešení vypočítejte hodnotu účelové funkce a určete, které z bázových řešení je řešením optimálním.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21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612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znázornění</a:t>
            </a:r>
          </a:p>
        </p:txBody>
      </p:sp>
      <p:pic>
        <p:nvPicPr>
          <p:cNvPr id="4" name="obrázek 234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5977999" cy="561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2156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Zdá se, že metoda k řešení úloh lineárního programování se sama nabízí. Stačí systematicky prozkoumat všechna bázová řešení.</a:t>
            </a:r>
          </a:p>
          <a:p>
            <a:r>
              <a:rPr lang="cs-CZ" dirty="0"/>
              <a:t>Takový postup není efektivní – číslo , udávající počet bázových řešení je již pro malé hodnoty </a:t>
            </a:r>
            <a:r>
              <a:rPr lang="cs-CZ" i="1" dirty="0"/>
              <a:t>m </a:t>
            </a:r>
            <a:r>
              <a:rPr lang="cs-CZ" dirty="0"/>
              <a:t>a </a:t>
            </a:r>
            <a:r>
              <a:rPr lang="cs-CZ" i="1" dirty="0"/>
              <a:t>n </a:t>
            </a:r>
            <a:r>
              <a:rPr lang="cs-CZ" dirty="0"/>
              <a:t>značně velké a se zvětšujícím se </a:t>
            </a:r>
            <a:r>
              <a:rPr lang="cs-CZ" i="1" dirty="0"/>
              <a:t>n </a:t>
            </a:r>
            <a:r>
              <a:rPr lang="cs-CZ" dirty="0"/>
              <a:t>exponenciálně roste. </a:t>
            </a:r>
          </a:p>
          <a:p>
            <a:r>
              <a:rPr lang="cs-CZ" dirty="0"/>
              <a:t> Například již pro počet proměnných </a:t>
            </a:r>
            <a:r>
              <a:rPr lang="cs-CZ" i="1" dirty="0"/>
              <a:t>n </a:t>
            </a:r>
            <a:r>
              <a:rPr lang="cs-CZ" dirty="0"/>
              <a:t>= 100 a počet omezujících podmínek </a:t>
            </a:r>
            <a:r>
              <a:rPr lang="cs-CZ" i="1" dirty="0"/>
              <a:t>m </a:t>
            </a:r>
            <a:r>
              <a:rPr lang="cs-CZ" dirty="0"/>
              <a:t>= 50 (což je úloha lineárního programování v praxi poměrně malá) je počet bázových řešení řádu 10</a:t>
            </a:r>
            <a:r>
              <a:rPr lang="cs-CZ" baseline="30000" dirty="0"/>
              <a:t>30</a:t>
            </a:r>
            <a:r>
              <a:rPr lang="cs-CZ" dirty="0"/>
              <a:t> . Kdyby výpočet hodnoty účelové funkce každého bázového řešení trval pouze 10</a:t>
            </a:r>
            <a:r>
              <a:rPr lang="cs-CZ" baseline="30000" dirty="0"/>
              <a:t>-9 </a:t>
            </a:r>
            <a:r>
              <a:rPr lang="cs-CZ" dirty="0"/>
              <a:t>sekundy, pak by výpočet optimálního řešení trval více než 10</a:t>
            </a:r>
            <a:r>
              <a:rPr lang="cs-CZ" baseline="30000" dirty="0"/>
              <a:t>13</a:t>
            </a:r>
            <a:r>
              <a:rPr lang="cs-CZ" dirty="0"/>
              <a:t>  let.</a:t>
            </a:r>
          </a:p>
          <a:p>
            <a:r>
              <a:rPr lang="cs-CZ" dirty="0"/>
              <a:t>Naštěstí simplexová metoda, se kterou se seznámíte v následující kapitole, je efektivnější a nevyžaduje výpočet všech bázových řešení.</a:t>
            </a:r>
          </a:p>
        </p:txBody>
      </p:sp>
    </p:spTree>
    <p:extLst>
      <p:ext uri="{BB962C8B-B14F-4D97-AF65-F5344CB8AC3E}">
        <p14:creationId xmlns:p14="http://schemas.microsoft.com/office/powerpoint/2010/main" val="3206891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3405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proměnných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0"/>
                <a:r>
                  <a:rPr lang="cs-CZ" i="1" dirty="0"/>
                  <a:t>n</a:t>
                </a:r>
                <a:r>
                  <a:rPr lang="cs-CZ" dirty="0"/>
                  <a:t> počet proměnných modelu,</a:t>
                </a:r>
              </a:p>
              <a:p>
                <a:pPr lvl="0"/>
                <a:r>
                  <a:rPr lang="cs-CZ" i="1" dirty="0"/>
                  <a:t>m</a:t>
                </a:r>
                <a:r>
                  <a:rPr lang="cs-CZ" dirty="0"/>
                  <a:t>  počet vlastních omezení,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𝑗</m:t>
                    </m:r>
                    <m:r>
                      <a:rPr lang="cs-CZ" b="0" i="1" smtClean="0"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cs-CZ" dirty="0"/>
                  <a:t> cenové koeficienty příslušející k </a:t>
                </a:r>
                <a:r>
                  <a:rPr lang="cs-CZ" i="1" dirty="0"/>
                  <a:t>j</a:t>
                </a:r>
                <a:r>
                  <a:rPr lang="cs-CZ" dirty="0"/>
                  <a:t>-té proměnné,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𝑖</m:t>
                    </m:r>
                    <m:r>
                      <a:rPr lang="cs-CZ" b="0" i="1" smtClean="0"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cs-CZ" dirty="0"/>
                  <a:t> hodnota pravé strany příslušející </a:t>
                </a:r>
                <a:r>
                  <a:rPr lang="cs-CZ" i="1" dirty="0"/>
                  <a:t>i</a:t>
                </a:r>
                <a:r>
                  <a:rPr lang="cs-CZ" dirty="0"/>
                  <a:t>-</a:t>
                </a:r>
                <a:r>
                  <a:rPr lang="cs-CZ" dirty="0" err="1"/>
                  <a:t>tému</a:t>
                </a:r>
                <a:r>
                  <a:rPr lang="cs-CZ" dirty="0"/>
                  <a:t> vlastnímu omezení,</a:t>
                </a:r>
              </a:p>
              <a:p>
                <a:pPr lvl="0"/>
                <a:r>
                  <a:rPr lang="cs-CZ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r>
                      <a:rPr lang="cs-CZ" b="0" i="1" smtClean="0">
                        <a:latin typeface="Cambria Math"/>
                      </a:rPr>
                      <m:t>𝑖</m:t>
                    </m:r>
                    <m:r>
                      <a:rPr lang="cs-CZ" b="0" i="1" smtClean="0"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𝑗</m:t>
                    </m:r>
                    <m:r>
                      <a:rPr lang="cs-CZ" b="0" i="1" smtClean="0"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cs-CZ" dirty="0"/>
                  <a:t> strukturní koeficienty vyjadřující vztah mezi </a:t>
                </a:r>
                <a:r>
                  <a:rPr lang="cs-CZ" i="1" dirty="0"/>
                  <a:t>i</a:t>
                </a:r>
                <a:r>
                  <a:rPr lang="cs-CZ" dirty="0"/>
                  <a:t>-tým činitelem a </a:t>
                </a:r>
                <a:r>
                  <a:rPr lang="cs-CZ" i="1" dirty="0"/>
                  <a:t>j</a:t>
                </a:r>
                <a:r>
                  <a:rPr lang="cs-CZ" dirty="0"/>
                  <a:t>-tým procesem.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481" b="-43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65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Převod mezi maximalizací a minimalizací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maximalizace funkce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𝑓</m:t>
                    </m:r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 vede ke stejným výsledkům, jako minimalizace funkce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r>
                      <a:rPr lang="cs-CZ" b="0" i="1" smtClean="0">
                        <a:latin typeface="Cambria Math"/>
                      </a:rPr>
                      <m:t>𝑓</m:t>
                    </m:r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nalézt maximální hodnotu funkce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𝑓</m:t>
                    </m:r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 je totéž, co nalézt minimální hodnotu opačné funkce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r>
                      <a:rPr lang="cs-CZ" b="0" i="1" smtClean="0">
                        <a:latin typeface="Cambria Math"/>
                      </a:rPr>
                      <m:t>𝑓</m:t>
                    </m:r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14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Maticový zápis úlohy lineárního programování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b="1" dirty="0"/>
              <a:t>c</a:t>
            </a:r>
            <a:r>
              <a:rPr lang="cs-CZ" dirty="0"/>
              <a:t> je </a:t>
            </a:r>
            <a:r>
              <a:rPr lang="cs-CZ" i="1" dirty="0"/>
              <a:t>n</a:t>
            </a:r>
            <a:r>
              <a:rPr lang="cs-CZ" dirty="0"/>
              <a:t>-složkový vektor cenových koeficientů, </a:t>
            </a:r>
          </a:p>
          <a:p>
            <a:pPr lvl="0"/>
            <a:r>
              <a:rPr lang="en-US" b="1" dirty="0"/>
              <a:t>x </a:t>
            </a:r>
            <a:r>
              <a:rPr lang="cs-CZ" dirty="0"/>
              <a:t>je </a:t>
            </a:r>
            <a:r>
              <a:rPr lang="cs-CZ" i="1" dirty="0"/>
              <a:t>n</a:t>
            </a:r>
            <a:r>
              <a:rPr lang="cs-CZ" dirty="0"/>
              <a:t>-složkový vektor proměnných modelu, </a:t>
            </a:r>
          </a:p>
          <a:p>
            <a:pPr lvl="0"/>
            <a:r>
              <a:rPr lang="en-US" b="1" dirty="0"/>
              <a:t>b </a:t>
            </a:r>
            <a:r>
              <a:rPr lang="cs-CZ" dirty="0"/>
              <a:t>je </a:t>
            </a:r>
            <a:r>
              <a:rPr lang="cs-CZ" i="1" dirty="0"/>
              <a:t>m</a:t>
            </a:r>
            <a:r>
              <a:rPr lang="cs-CZ" dirty="0"/>
              <a:t>-složkový vektor koeficientů pravé strany, </a:t>
            </a:r>
          </a:p>
          <a:p>
            <a:pPr lvl="0"/>
            <a:r>
              <a:rPr lang="en-US" b="1" dirty="0"/>
              <a:t>0</a:t>
            </a:r>
            <a:r>
              <a:rPr lang="cs-CZ" b="1" dirty="0"/>
              <a:t> </a:t>
            </a:r>
            <a:r>
              <a:rPr lang="cs-CZ" dirty="0"/>
              <a:t>je </a:t>
            </a:r>
            <a:r>
              <a:rPr lang="cs-CZ" i="1" dirty="0"/>
              <a:t>n</a:t>
            </a:r>
            <a:r>
              <a:rPr lang="cs-CZ" dirty="0"/>
              <a:t>-složkový nulový vektor, </a:t>
            </a:r>
          </a:p>
          <a:p>
            <a:r>
              <a:rPr lang="en-US" b="1" dirty="0"/>
              <a:t>A </a:t>
            </a:r>
            <a:r>
              <a:rPr lang="cs-CZ" dirty="0"/>
              <a:t>je matice strukturních koeficientů typu </a:t>
            </a:r>
            <a:r>
              <a:rPr lang="cs-CZ" i="1" dirty="0"/>
              <a:t>m </a:t>
            </a:r>
            <a:r>
              <a:rPr lang="cs-CZ" dirty="0"/>
              <a:t>x </a:t>
            </a:r>
            <a:r>
              <a:rPr lang="cs-CZ" i="1" dirty="0"/>
              <a:t>n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240598"/>
              </p:ext>
            </p:extLst>
          </p:nvPr>
        </p:nvGraphicFramePr>
        <p:xfrm>
          <a:off x="2843808" y="1484784"/>
          <a:ext cx="2736304" cy="2052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06500" imgH="914400" progId="Equation.3">
                  <p:embed/>
                </p:oleObj>
              </mc:Choice>
              <mc:Fallback>
                <p:oleObj name="Rovnice" r:id="rId2" imgW="120650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484784"/>
                        <a:ext cx="2736304" cy="20522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803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Jednotlivé vektory a matice</a:t>
            </a:r>
            <a:r>
              <a:rPr lang="en-US" dirty="0"/>
              <a:t> </a:t>
            </a:r>
            <a:r>
              <a:rPr lang="cs-CZ" dirty="0"/>
              <a:t>maticové</a:t>
            </a:r>
            <a:r>
              <a:rPr lang="en-US" dirty="0"/>
              <a:t>ho </a:t>
            </a:r>
            <a:r>
              <a:rPr lang="cs-CZ" dirty="0"/>
              <a:t> zápisu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11" y="2636912"/>
            <a:ext cx="8900989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00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pro účelovou funkci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4104"/>
            <a:ext cx="8987492" cy="191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89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omezení úlohy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" y="2235017"/>
            <a:ext cx="8892479" cy="189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nezápornosti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2758"/>
            <a:ext cx="2939008" cy="242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805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1058</Words>
  <Application>Microsoft Office PowerPoint</Application>
  <PresentationFormat>Předvádění na obrazovce (4:3)</PresentationFormat>
  <Paragraphs>112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Wingdings</vt:lpstr>
      <vt:lpstr>Motiv systému Office</vt:lpstr>
      <vt:lpstr>Rovnice</vt:lpstr>
      <vt:lpstr>3 Obecný problém úlohy lineárního programování, bázové řešení </vt:lpstr>
      <vt:lpstr>Obecný tvar matematického modelu úlohy lineárního programování:</vt:lpstr>
      <vt:lpstr>Význam proměnných</vt:lpstr>
      <vt:lpstr>Převod mezi maximalizací a minimalizací</vt:lpstr>
      <vt:lpstr>Maticový zápis úlohy lineárního programování</vt:lpstr>
      <vt:lpstr>Jednotlivé vektory a matice maticového  zápisu</vt:lpstr>
      <vt:lpstr>Vztah pro účelovou funkci</vt:lpstr>
      <vt:lpstr>Vlastní omezení úlohy</vt:lpstr>
      <vt:lpstr>Podmínky nezápornosti</vt:lpstr>
      <vt:lpstr>Příklad</vt:lpstr>
      <vt:lpstr>Převod omezujících podmínek úlohy lineárního programování do tvaru rovnic</vt:lpstr>
      <vt:lpstr>Převod omezujících podmínek úlohy lineárního programování do tvaru rovnic</vt:lpstr>
      <vt:lpstr>Ekvivalentní soustava rovnic</vt:lpstr>
      <vt:lpstr>Příklad</vt:lpstr>
      <vt:lpstr>Bázové řešení úlohy lineárního programování</vt:lpstr>
      <vt:lpstr>Přepis pomocí sloupcových vektorů</vt:lpstr>
      <vt:lpstr>Základní řešení ekvivalentní soustavy rovnic</vt:lpstr>
      <vt:lpstr>Bázové řešení</vt:lpstr>
      <vt:lpstr>Lineárně nezávislé a závislé vektory  v E2:</vt:lpstr>
      <vt:lpstr>Stanovení maximálního počtu bázových řešení úlohy LP</vt:lpstr>
      <vt:lpstr>Věta</vt:lpstr>
      <vt:lpstr>Příklad 1</vt:lpstr>
      <vt:lpstr>Grafické znázornění</vt:lpstr>
      <vt:lpstr>Příště</vt:lpstr>
      <vt:lpstr>Děkuji za pozornost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Obecný problém úlohy lineárního programování, bázové řešení</dc:title>
  <dc:creator>OPF Karviná</dc:creator>
  <cp:lastModifiedBy>Radomír Perzina</cp:lastModifiedBy>
  <cp:revision>17</cp:revision>
  <dcterms:created xsi:type="dcterms:W3CDTF">2013-10-03T10:37:41Z</dcterms:created>
  <dcterms:modified xsi:type="dcterms:W3CDTF">2021-09-18T18:45:55Z</dcterms:modified>
</cp:coreProperties>
</file>