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15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0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16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9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0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64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52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5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1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BD2D-F72B-4126-AF4C-CD3DA57DEBBA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7B41-06E2-4C09-8D7F-59B61D3DF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9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Řešení úloh lineárního programování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cs-CZ" dirty="0"/>
              <a:t>Ing</a:t>
            </a:r>
            <a:r>
              <a:rPr lang="cs-CZ" altLang="cs-CZ" dirty="0"/>
              <a:t>. </a:t>
            </a:r>
            <a:r>
              <a:rPr lang="en-US" altLang="cs-CZ" dirty="0"/>
              <a:t>Radom</a:t>
            </a:r>
            <a:r>
              <a:rPr lang="cs-CZ" altLang="cs-CZ" dirty="0" err="1"/>
              <a:t>ír</a:t>
            </a:r>
            <a:r>
              <a:rPr lang="cs-CZ" altLang="cs-CZ" dirty="0"/>
              <a:t> Perzina,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52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Dvoufázová iterační 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případě, že nalezení základního řešení není jednoduché, případně takové řešení neexistuje, mluvíme o </a:t>
            </a:r>
            <a:r>
              <a:rPr lang="cs-CZ" b="1" dirty="0"/>
              <a:t>dvoufázové simplexové metodě</a:t>
            </a:r>
            <a:r>
              <a:rPr lang="cs-CZ" dirty="0"/>
              <a:t>. U dvoufázové metody se pro hledání základního řešení používají takzvané pomocné (umělé) proměnné, o které se rozšíří ekvivalentní soustava rovnic omezujících podmínek.</a:t>
            </a:r>
          </a:p>
        </p:txBody>
      </p:sp>
    </p:spTree>
    <p:extLst>
      <p:ext uri="{BB962C8B-B14F-4D97-AF65-F5344CB8AC3E}">
        <p14:creationId xmlns:p14="http://schemas.microsoft.com/office/powerpoint/2010/main" val="259429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– jednostupňová iterační metoda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Následující maximalizační úlohu lineárního programování vyřešte simplexovou metodou: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30 000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+40 000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                            za podmínek </a:t>
                </a: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              =180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 0,25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=120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0,25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                         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94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Kanonický tvar soustavy rovnic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Ekvivalentní soustava rovnic má tři řádky a také tři jednotkové sloupce vektorů, které lze uspořádat do jednotkové matice; takový tvar soustavy rovnic se nazývá </a:t>
            </a:r>
            <a:r>
              <a:rPr lang="cs-CZ" b="1" dirty="0"/>
              <a:t>kanonický tvar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87064"/>
              </p:ext>
            </p:extLst>
          </p:nvPr>
        </p:nvGraphicFramePr>
        <p:xfrm>
          <a:off x="2267744" y="4077072"/>
          <a:ext cx="4157002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701800" imgH="711200" progId="Equation.3">
                  <p:embed/>
                </p:oleObj>
              </mc:Choice>
              <mc:Fallback>
                <p:oleObj name="Rovnice" r:id="rId2" imgW="1701800" imgH="71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077072"/>
                        <a:ext cx="4157002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42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řešení – jednostupňová iterační 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řešení lze jednoduše odvodit tak, že proměnným, které odpovídají jednotkové matici přiradíme hodnoty odpovídajících pravých stran a nazveme je </a:t>
            </a:r>
            <a:r>
              <a:rPr lang="cs-CZ" b="1" dirty="0"/>
              <a:t>základní proměnné</a:t>
            </a:r>
            <a:r>
              <a:rPr lang="cs-CZ" dirty="0"/>
              <a:t>. </a:t>
            </a:r>
          </a:p>
          <a:p>
            <a:r>
              <a:rPr lang="cs-CZ" dirty="0"/>
              <a:t>Ostatním proměnným v základním řešení přiřadíme hodnotu 0 a nazveme je </a:t>
            </a:r>
            <a:r>
              <a:rPr lang="cs-CZ" b="1" dirty="0"/>
              <a:t>nezákladní proměnné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831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simplexové tabulky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Výpočet simplexové metody se provádí v takzvané simplexové tabulce. V prvním sloupci tabulky je seznam základních proměnných, další sloupce patří matici strukturních koeficientů a vektoru transformovaných pravých stran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. Poslední řádek je určený koeficientům účelové funkce v anulovaném tvaru.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64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Úvodní simplexová tabulka pro zadaný 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V zadaném příkladu jsou nezákladní proměnné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základní proměnné jsou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/>
                  <a:t>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dirty="0"/>
                  <a:t>. Základní řešení: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0 ,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180 ,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120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80 . </a:t>
                </a:r>
              </a:p>
              <a:p>
                <a:r>
                  <a:rPr lang="cs-CZ" dirty="0"/>
                  <a:t>Účelová funkce v anulovaném tvaru: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−30000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-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40000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0" smtClean="0">
                        <a:latin typeface="Cambria Math"/>
                      </a:rPr>
                      <m:t>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r="-1333" b="-2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23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3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Redukované ceny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jsou takzvané </a:t>
                </a:r>
                <a:r>
                  <a:rPr lang="cs-CZ" b="1" dirty="0"/>
                  <a:t>redukované ceny</a:t>
                </a:r>
                <a:r>
                  <a:rPr lang="cs-CZ" dirty="0"/>
                  <a:t>. Po zadání vstupních hodnot do tabulky je nutné rozhodnout, zda se již jedná o hodnoty optimální.</a:t>
                </a:r>
              </a:p>
              <a:p>
                <a:r>
                  <a:rPr lang="cs-CZ" dirty="0"/>
                  <a:t>Obecně, řešení je optimální, když </a:t>
                </a:r>
              </a:p>
              <a:p>
                <a:pPr lvl="1"/>
                <a:r>
                  <a:rPr lang="cs-CZ" dirty="0"/>
                  <a:t>při maximalizaci účelové funkce jsou všechny redukované ceny nezáporné,</a:t>
                </a:r>
              </a:p>
              <a:p>
                <a:pPr lvl="1"/>
                <a:r>
                  <a:rPr lang="cs-CZ" dirty="0"/>
                  <a:t>při minimalizaci účelové funkce jsou všechny redukované ceny nekladné.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33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5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 našem případě se nejedná o optimální řešení, protože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=−30000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=−40000</m:t>
                    </m:r>
                  </m:oMath>
                </a14:m>
                <a:r>
                  <a:rPr lang="cs-CZ" dirty="0"/>
                  <a:t> jsou záporné.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nahoru 5"/>
          <p:cNvSpPr/>
          <p:nvPr/>
        </p:nvSpPr>
        <p:spPr>
          <a:xfrm>
            <a:off x="1691680" y="566124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2771800" y="5669632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3140968"/>
            <a:ext cx="9144000" cy="24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3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základní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Nové základní řešení dostaneme postupem: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Volba </a:t>
            </a:r>
            <a:r>
              <a:rPr lang="cs-CZ" b="1" dirty="0"/>
              <a:t>vstupující proměnné</a:t>
            </a:r>
            <a:r>
              <a:rPr lang="cs-CZ" dirty="0"/>
              <a:t> z nezákladních proměnných.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Volba </a:t>
            </a:r>
            <a:r>
              <a:rPr lang="cs-CZ" b="1" dirty="0"/>
              <a:t>vystupující proměnné</a:t>
            </a:r>
            <a:r>
              <a:rPr lang="cs-CZ" dirty="0"/>
              <a:t> ze základních proměnných.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Přepočet simplexové tabulky</a:t>
            </a:r>
            <a:r>
              <a:rPr lang="cs-CZ" dirty="0"/>
              <a:t>, vstupující proměnná se stane základní proměnnou, vystupující proměnná se stane nezákladní proměnnou.</a:t>
            </a:r>
          </a:p>
        </p:txBody>
      </p:sp>
    </p:spTree>
    <p:extLst>
      <p:ext uri="{BB962C8B-B14F-4D97-AF65-F5344CB8AC3E}">
        <p14:creationId xmlns:p14="http://schemas.microsoft.com/office/powerpoint/2010/main" val="56452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Volba vstupující a vystupující proměnné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Výhodné je zvolit jako vstupující tu proměnnou, která má vyšší absolutní hodnota redukované ceny, což  zabezpečí vyšší přírůstek účelové funkce </a:t>
                </a:r>
                <a:r>
                  <a:rPr lang="cs-CZ" i="1" dirty="0"/>
                  <a:t>z</a:t>
                </a:r>
                <a:r>
                  <a:rPr lang="cs-CZ" dirty="0"/>
                  <a:t>.</a:t>
                </a:r>
              </a:p>
              <a:p>
                <a:r>
                  <a:rPr lang="cs-CZ" dirty="0"/>
                  <a:t>Vystupující proměnnou nalezneme pomocí podílu transformovaných hodnot pravé strany a kladných strukturních koeficientů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. </a:t>
                </a:r>
              </a:p>
              <a:p>
                <a:r>
                  <a:rPr lang="cs-CZ" dirty="0"/>
                  <a:t>Nejmenší z kladných podílů označuje řádek na kterém je v základních proměnných vystupující proměnná.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52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úloh lineárního programování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</a:t>
            </a:r>
            <a:r>
              <a:rPr lang="cs-CZ" dirty="0"/>
              <a:t>í</a:t>
            </a:r>
            <a:r>
              <a:rPr lang="en-US" dirty="0"/>
              <a:t>me</a:t>
            </a:r>
            <a:r>
              <a:rPr lang="cs-CZ" dirty="0"/>
              <a:t>, že hledání řešení úlohy lineárního programování lze podstatně zjednodušit zaměřením se na množinu bázových řešení dané úlohy lineárního programování.</a:t>
            </a:r>
          </a:p>
          <a:p>
            <a:r>
              <a:rPr lang="cs-CZ" dirty="0"/>
              <a:t>Navzdory takovému zjednodušení by výpočet zabral více času, než má kdokoliv k dispozici. </a:t>
            </a:r>
          </a:p>
          <a:p>
            <a:r>
              <a:rPr lang="cs-CZ" dirty="0"/>
              <a:t>Další zjednodušení pro hledání řešení úloh lineárního programování představuje </a:t>
            </a:r>
            <a:r>
              <a:rPr lang="cs-CZ" b="1" dirty="0"/>
              <a:t>simplexová metoda</a:t>
            </a:r>
            <a:r>
              <a:rPr lang="cs-CZ" dirty="0"/>
              <a:t>. </a:t>
            </a:r>
          </a:p>
          <a:p>
            <a:r>
              <a:rPr lang="cs-CZ" dirty="0"/>
              <a:t>Tuto metodu poprvé představil George B. </a:t>
            </a:r>
            <a:r>
              <a:rPr lang="cs-CZ" dirty="0" err="1"/>
              <a:t>Dantzig</a:t>
            </a:r>
            <a:r>
              <a:rPr lang="cs-CZ" dirty="0"/>
              <a:t> v roce 1947. </a:t>
            </a:r>
          </a:p>
          <a:p>
            <a:r>
              <a:rPr lang="cs-CZ" dirty="0"/>
              <a:t>Algoritmus simplexové metody byl časopisem „</a:t>
            </a:r>
            <a:r>
              <a:rPr lang="cs-CZ" dirty="0" err="1"/>
              <a:t>Computing</a:t>
            </a:r>
            <a:r>
              <a:rPr lang="cs-CZ" dirty="0"/>
              <a:t> in Science and </a:t>
            </a:r>
            <a:r>
              <a:rPr lang="cs-CZ" dirty="0" err="1"/>
              <a:t>Engineering</a:t>
            </a:r>
            <a:r>
              <a:rPr lang="cs-CZ" dirty="0"/>
              <a:t>“ vyhlášený jako jeden z deseti nejdůležitějších algoritmů dvacátého století.</a:t>
            </a:r>
          </a:p>
        </p:txBody>
      </p:sp>
    </p:spTree>
    <p:extLst>
      <p:ext uri="{BB962C8B-B14F-4D97-AF65-F5344CB8AC3E}">
        <p14:creationId xmlns:p14="http://schemas.microsoft.com/office/powerpoint/2010/main" val="421875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V zadaném příkladu je výhodné zvolit jako vstupující proměnnou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2 </m:t>
                        </m:r>
                      </m:sub>
                    </m:sSub>
                  </m:oMath>
                </a14:m>
                <a:r>
                  <a:rPr lang="cs-CZ" dirty="0"/>
                  <a:t>protože vyšší absolutní hodnota redukované ceny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2 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=−40000 </m:t>
                    </m:r>
                  </m:oMath>
                </a14:m>
                <a:r>
                  <a:rPr lang="cs-CZ" dirty="0"/>
                  <a:t>zabezpečí vyšší přírůstek účelové funkce.</a:t>
                </a:r>
              </a:p>
              <a:p>
                <a:r>
                  <a:rPr lang="cs-CZ" dirty="0"/>
                  <a:t>V následující tabulce je vyznačená vstupující proměnná, vypočítané hodnoty podílu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  a vyznačený řádek vystupující proměnné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4 </m:t>
                        </m:r>
                      </m:sub>
                    </m:sSub>
                  </m:oMath>
                </a14:m>
                <a:r>
                  <a:rPr lang="cs-CZ" dirty="0"/>
                  <a:t>. Odpovídající hodnota podílu pro tuto proměnnou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cs-CZ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0,5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=240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48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Volba vstupující a vystupující proměnné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2708920"/>
            <a:ext cx="9144000" cy="24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nahoru 3"/>
          <p:cNvSpPr/>
          <p:nvPr/>
        </p:nvSpPr>
        <p:spPr>
          <a:xfrm>
            <a:off x="2627784" y="5373216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Vstupující proměnná</a:t>
            </a:r>
          </a:p>
        </p:txBody>
      </p:sp>
    </p:spTree>
    <p:extLst>
      <p:ext uri="{BB962C8B-B14F-4D97-AF65-F5344CB8AC3E}">
        <p14:creationId xmlns:p14="http://schemas.microsoft.com/office/powerpoint/2010/main" val="160243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Vstupující proměnná určuje </a:t>
            </a:r>
            <a:r>
              <a:rPr lang="cs-CZ" b="1" dirty="0"/>
              <a:t>klíčový řádek</a:t>
            </a:r>
            <a:r>
              <a:rPr lang="cs-CZ" dirty="0"/>
              <a:t> a vystupující proměnná </a:t>
            </a:r>
            <a:r>
              <a:rPr lang="cs-CZ" b="1" dirty="0"/>
              <a:t>klíčový sloupec</a:t>
            </a:r>
            <a:r>
              <a:rPr lang="cs-CZ" dirty="0"/>
              <a:t> simplexové tabulky. Na jejich průsečíku leží </a:t>
            </a:r>
            <a:r>
              <a:rPr lang="cs-CZ" b="1" dirty="0"/>
              <a:t>klíčový prvek</a:t>
            </a:r>
            <a:r>
              <a:rPr lang="cs-CZ" dirty="0"/>
              <a:t> tabulky. Tabulku přepočítáme pomocí Gaussovy eliminační metody tak, aby v klíčovém sloupci byla na místě klíčového prvku jednička, ostatní prvky zůstanou nulové.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32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výpočtu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sz="2400" dirty="0"/>
              <a:t>Klíčový řádek dělíme klíčovým prvkem (číslem 0,5)</a:t>
            </a:r>
          </a:p>
          <a:p>
            <a:r>
              <a:rPr lang="cs-CZ" sz="2400" dirty="0"/>
              <a:t> Na ostatní řádky Gaussova eliminační metoda: </a:t>
            </a:r>
          </a:p>
          <a:p>
            <a:pPr lvl="1"/>
            <a:r>
              <a:rPr lang="cs-CZ" sz="2400" dirty="0"/>
              <a:t>Na místo nad klíčovým prvkem musíme dostat nulu, čeho dosáhneme například  </a:t>
            </a:r>
            <a:r>
              <a:rPr lang="cs-CZ" sz="2400" dirty="0" err="1"/>
              <a:t>odečítaním</a:t>
            </a:r>
            <a:r>
              <a:rPr lang="cs-CZ" sz="2400" dirty="0"/>
              <a:t> třetího řádku tabulky od druhého řádku </a:t>
            </a:r>
          </a:p>
          <a:p>
            <a:pPr lvl="1"/>
            <a:r>
              <a:rPr lang="cs-CZ" sz="2400" dirty="0"/>
              <a:t>Stejný postup použijeme u ostatních řádků.</a:t>
            </a:r>
          </a:p>
          <a:p>
            <a:r>
              <a:rPr lang="cs-CZ" sz="2400" dirty="0"/>
              <a:t>Vystupující proměnnou nahradíme vstupující proměnnou.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4456910"/>
            <a:ext cx="9144000" cy="24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4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Přepočítaná tabulka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Ani v tomto případě se nejedná o optimální řešení, protože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=−10000</m:t>
                    </m:r>
                  </m:oMath>
                </a14:m>
                <a:r>
                  <a:rPr lang="cs-CZ" dirty="0"/>
                  <a:t> je záporné číslo.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44000" cy="24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nahoru 3"/>
          <p:cNvSpPr/>
          <p:nvPr/>
        </p:nvSpPr>
        <p:spPr>
          <a:xfrm>
            <a:off x="1619672" y="3789040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43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Volba nové vstupující a vystupující 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Pokračujeme přepočtem simplexové tabulky; klíčový řádek dělíme klíčovým prvkem (v našem případě číslem 0,25) a na ostatní řádky použijeme Gaussovu eliminační metodu tak, abychom na ostatní místa klíčového sloupce dostali nuly.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23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69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Výsledná tabulka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244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595745" y="17526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sz="4000" dirty="0"/>
                  <a:t>Všechny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4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4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sz="4000" dirty="0"/>
                  <a:t> jsou již po tomto kroku nezáporné, nalezené řešení je optimálním řešením. </a:t>
                </a:r>
              </a:p>
              <a:p>
                <a:r>
                  <a:rPr lang="cs-CZ" sz="4000" dirty="0"/>
                  <a:t>Hodnoty základních proměnných a účelové funkce odečítáme ve sloupci hodnot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40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4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4000" dirty="0"/>
                  <a:t>, nezákladní proměnné jsou nulové. Výsledné řešení </a:t>
                </a:r>
                <a14:m>
                  <m:oMath xmlns:m="http://schemas.openxmlformats.org/officeDocument/2006/math">
                    <m:r>
                      <a:rPr lang="cs-CZ" sz="4000" b="1" i="0" smtClean="0">
                        <a:latin typeface="Cambria Math"/>
                      </a:rPr>
                      <m:t>𝐱</m:t>
                    </m:r>
                    <m:r>
                      <a:rPr lang="cs-CZ" sz="4000" b="0" i="1" smtClean="0">
                        <a:latin typeface="Cambria Math"/>
                      </a:rPr>
                      <m:t>=(240,120,0,0,80)</m:t>
                    </m:r>
                  </m:oMath>
                </a14:m>
                <a:r>
                  <a:rPr lang="cs-CZ" sz="4000" dirty="0"/>
                  <a:t> je optimálním řešením, hodnota účelové funkce pro tohle řešení je </a:t>
                </a:r>
                <a14:m>
                  <m:oMath xmlns:m="http://schemas.openxmlformats.org/officeDocument/2006/math">
                    <m:r>
                      <a:rPr lang="cs-CZ" sz="4000" b="0" i="1" smtClean="0">
                        <a:latin typeface="Cambria Math"/>
                      </a:rPr>
                      <m:t>𝑧</m:t>
                    </m:r>
                    <m:r>
                      <a:rPr lang="cs-CZ" sz="4000" b="0" i="1" smtClean="0">
                        <a:latin typeface="Cambria Math"/>
                      </a:rPr>
                      <m:t>=12000000</m:t>
                    </m:r>
                  </m:oMath>
                </a14:m>
                <a:r>
                  <a:rPr lang="cs-CZ" sz="4000" dirty="0"/>
                  <a:t> 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17526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11" r="-963" b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46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Znázornění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nalezení řešení bylo potřeba dvou kroků: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1626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9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cs-CZ" dirty="0"/>
              <a:t>Řešení úloh lineárního programování pomocí nástroje Řešitel programu Excel</a:t>
            </a:r>
          </a:p>
        </p:txBody>
      </p:sp>
    </p:spTree>
    <p:extLst>
      <p:ext uri="{BB962C8B-B14F-4D97-AF65-F5344CB8AC3E}">
        <p14:creationId xmlns:p14="http://schemas.microsoft.com/office/powerpoint/2010/main" val="3351324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Následující maximalizační úlohu lineárního programování vyřešte pomocí programu Excel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30 000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+40 000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                            za podmínek </a:t>
                </a: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              =180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 0,25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=120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0,25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                         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79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4800" cap="small" dirty="0">
                <a:latin typeface="+mn-lt"/>
              </a:rPr>
              <a:t>Principy simplexové metody</a:t>
            </a:r>
            <a:endParaRPr lang="cs-CZ" sz="4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Simplexová metoda </a:t>
            </a:r>
            <a:r>
              <a:rPr lang="cs-CZ" dirty="0"/>
              <a:t>je založena na myšlence nalézt jedno počáteční bázové řešení a v případě, že toto bázové řešení není optimální, přejít k jinému, „lepšímu“ bázovému řešení</a:t>
            </a:r>
          </a:p>
          <a:p>
            <a:r>
              <a:rPr lang="cs-CZ" dirty="0"/>
              <a:t>„Lepší“ bázové řešení </a:t>
            </a:r>
            <a:r>
              <a:rPr lang="cs-CZ" b="1" dirty="0"/>
              <a:t>zlepšuje hodnotu účelové funkce</a:t>
            </a:r>
            <a:r>
              <a:rPr lang="cs-CZ" dirty="0"/>
              <a:t> – zvyšuje hodnotu účelové funkce v případě maximalizačního problému, snižuje hodnotu účelové funkce v případě minimalizačního problému.</a:t>
            </a:r>
          </a:p>
        </p:txBody>
      </p:sp>
    </p:spTree>
    <p:extLst>
      <p:ext uri="{BB962C8B-B14F-4D97-AF65-F5344CB8AC3E}">
        <p14:creationId xmlns:p14="http://schemas.microsoft.com/office/powerpoint/2010/main" val="4013961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Znázornění příkladu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8" y="1711830"/>
            <a:ext cx="72294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883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Najděte optimální řešení následujícího maximalizačního problému pomocí programu Excel: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≤40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363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2 - znázornění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0" y="1124744"/>
            <a:ext cx="6361565" cy="571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333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Pomocí programu Excel nalezněte optimální řešení následujícího maximalizačního problému: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284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3 - znázornění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84784"/>
            <a:ext cx="69627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01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Pomocí programu Excel nalezněte optimální řešení následujícího maximalizačního problému: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20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4 - znázornění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" y="1340768"/>
            <a:ext cx="7211823" cy="517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90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08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Principy simplexové metody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1845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zakončení výpočtu simplexovou metodou 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1399456"/>
            <a:ext cx="5443686" cy="54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zakončení výpočtu simplexovou metodou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Úloha má právě jedno optimální řešení</a:t>
            </a:r>
            <a:r>
              <a:rPr lang="cs-CZ" dirty="0"/>
              <a:t>.</a:t>
            </a:r>
          </a:p>
          <a:p>
            <a:pPr lvl="0"/>
            <a:r>
              <a:rPr lang="cs-CZ" b="1" dirty="0"/>
              <a:t>Úloha má nekonečně mnoho optimálních řešení</a:t>
            </a:r>
            <a:r>
              <a:rPr lang="cs-CZ" dirty="0"/>
              <a:t>. Například v úloze o dvou proměnných tato situace nastane tehdy, když je směrnice přímky odpovídající účelové funkci stejná jako směrnice jedné z hran mnohoúhelníku množiny přípustných řešení.</a:t>
            </a:r>
          </a:p>
          <a:p>
            <a:pPr lvl="0"/>
            <a:r>
              <a:rPr lang="cs-CZ" b="1" dirty="0"/>
              <a:t>Úloha má neomezenou množinu přípustných řešení</a:t>
            </a:r>
            <a:r>
              <a:rPr lang="cs-CZ" dirty="0"/>
              <a:t>. V tomto případě lze vždy nalézt přípustné řešení s libovolně velkou hodnotou účelové funkce. Neexistuje však přípustné řešení s největší hodnotou účelové funkce, a proto optimální řešení neexistuje. </a:t>
            </a:r>
          </a:p>
          <a:p>
            <a:pPr lvl="0"/>
            <a:r>
              <a:rPr lang="cs-CZ" dirty="0"/>
              <a:t>Množina přípustných řešení je prázdná, a proto </a:t>
            </a:r>
            <a:r>
              <a:rPr lang="cs-CZ" b="1" dirty="0"/>
              <a:t>úloha nemá žádné přípustné a ani optimální řešení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81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Ukázka jednostupňové simplexové metody</a:t>
            </a:r>
          </a:p>
        </p:txBody>
      </p:sp>
    </p:spTree>
    <p:extLst>
      <p:ext uri="{BB962C8B-B14F-4D97-AF65-F5344CB8AC3E}">
        <p14:creationId xmlns:p14="http://schemas.microsoft.com/office/powerpoint/2010/main" val="144720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výpočtu pomocí simplexové metody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Dvě základní fáze výpočtu:</a:t>
            </a:r>
          </a:p>
          <a:p>
            <a:pPr lvl="0"/>
            <a:r>
              <a:rPr lang="cs-CZ" dirty="0"/>
              <a:t>Nalezení výchozího (počátečního) řešení</a:t>
            </a:r>
          </a:p>
          <a:p>
            <a:r>
              <a:rPr lang="cs-CZ" dirty="0"/>
              <a:t>Testování, zda nalezené řešení je optimální. Pokud není optimálním řešením, je nalezeno nové, lepší bázové řešení s vyšší hodnotou účelové funkce, které je opět testováno. Po konečném počtu iterací výpočet končí.</a:t>
            </a:r>
          </a:p>
        </p:txBody>
      </p:sp>
    </p:spTree>
    <p:extLst>
      <p:ext uri="{BB962C8B-B14F-4D97-AF65-F5344CB8AC3E}">
        <p14:creationId xmlns:p14="http://schemas.microsoft.com/office/powerpoint/2010/main" val="144514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Jednofázová iterační 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některých případech je nalezení výchozího základního řešení tak jednoduché, že se lze omezit pouze na druhou, iterační fázi. Takový postup se nazývá </a:t>
            </a:r>
            <a:r>
              <a:rPr lang="cs-CZ" b="1" dirty="0"/>
              <a:t>jednofázová iterační metoda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70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1336</Words>
  <Application>Microsoft Office PowerPoint</Application>
  <PresentationFormat>Předvádění na obrazovce (4:3)</PresentationFormat>
  <Paragraphs>148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Motiv systému Office</vt:lpstr>
      <vt:lpstr>Rovnice</vt:lpstr>
      <vt:lpstr>Řešení úloh lineárního programování</vt:lpstr>
      <vt:lpstr>Řešení úloh lineárního programování</vt:lpstr>
      <vt:lpstr>Principy simplexové metody</vt:lpstr>
      <vt:lpstr>Principy simplexové metody</vt:lpstr>
      <vt:lpstr>Možnosti zakončení výpočtu simplexovou metodou </vt:lpstr>
      <vt:lpstr>Možnosti zakončení výpočtu simplexovou metodou </vt:lpstr>
      <vt:lpstr>Ukázka jednostupňové simplexové metody</vt:lpstr>
      <vt:lpstr>Postup výpočtu pomocí simplexové metody </vt:lpstr>
      <vt:lpstr>Jednofázová iterační metoda</vt:lpstr>
      <vt:lpstr>Dvoufázová iterační metoda</vt:lpstr>
      <vt:lpstr>Příklad – jednostupňová iterační metoda</vt:lpstr>
      <vt:lpstr>Kanonický tvar soustavy rovnic</vt:lpstr>
      <vt:lpstr>Základní řešení – jednostupňová iterační metoda</vt:lpstr>
      <vt:lpstr>Popis simplexové tabulky</vt:lpstr>
      <vt:lpstr>Úvodní simplexová tabulka pro zadaný příklad</vt:lpstr>
      <vt:lpstr>Redukované ceny</vt:lpstr>
      <vt:lpstr>Příklad</vt:lpstr>
      <vt:lpstr>Nové základní řešení </vt:lpstr>
      <vt:lpstr>Volba vstupující a vystupující proměnné</vt:lpstr>
      <vt:lpstr>Příklad</vt:lpstr>
      <vt:lpstr>Volba vstupující a vystupující proměnné</vt:lpstr>
      <vt:lpstr>Další postup</vt:lpstr>
      <vt:lpstr>Postup výpočtu</vt:lpstr>
      <vt:lpstr>Přepočítaná tabulka</vt:lpstr>
      <vt:lpstr>Volba nové vstupující a vystupující proměnné</vt:lpstr>
      <vt:lpstr>Výsledná tabulka</vt:lpstr>
      <vt:lpstr>Znázornění situace</vt:lpstr>
      <vt:lpstr>Řešení úloh lineárního programování pomocí nástroje Řešitel programu Excel</vt:lpstr>
      <vt:lpstr>Příklad</vt:lpstr>
      <vt:lpstr>Znázornění příkladu</vt:lpstr>
      <vt:lpstr>Příklad 2</vt:lpstr>
      <vt:lpstr>Příklad 2 - znázornění</vt:lpstr>
      <vt:lpstr>Příklad 3</vt:lpstr>
      <vt:lpstr>Příklad 3 - znázornění</vt:lpstr>
      <vt:lpstr>Příklad 4</vt:lpstr>
      <vt:lpstr>Příklad 4 - znázornění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úloh lineárního programování</dc:title>
  <dc:creator>mielcova</dc:creator>
  <cp:lastModifiedBy>Radomír Perzina</cp:lastModifiedBy>
  <cp:revision>19</cp:revision>
  <dcterms:created xsi:type="dcterms:W3CDTF">2013-10-14T08:20:25Z</dcterms:created>
  <dcterms:modified xsi:type="dcterms:W3CDTF">2021-09-18T18:46:18Z</dcterms:modified>
</cp:coreProperties>
</file>