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74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4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59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7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25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35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66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9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5859-CD83-4464-B296-78474CD50FE6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F861-4C77-480F-9601-C58A6A47E6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pPr lvl="0"/>
            <a:r>
              <a:rPr lang="cs-CZ" b="1" cap="all" dirty="0"/>
              <a:t>Aplikace lineárního programování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cs-CZ" dirty="0"/>
              <a:t>Ing</a:t>
            </a:r>
            <a:r>
              <a:rPr lang="cs-CZ" altLang="cs-CZ" dirty="0"/>
              <a:t>. </a:t>
            </a:r>
            <a:r>
              <a:rPr lang="en-US" altLang="cs-CZ" dirty="0"/>
              <a:t>Radom</a:t>
            </a:r>
            <a:r>
              <a:rPr lang="cs-CZ" altLang="cs-CZ" dirty="0" err="1"/>
              <a:t>ír</a:t>
            </a:r>
            <a:r>
              <a:rPr lang="cs-CZ" altLang="cs-CZ" dirty="0"/>
              <a:t> Perzina,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70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číselné hodnoty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 použitím programu MS Excel obdržíme optimální řešení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=600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=296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=208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=146</m:t>
                    </m:r>
                  </m:oMath>
                </a14:m>
                <a:r>
                  <a:rPr lang="cs-CZ" dirty="0"/>
                  <a:t>, účelová funkce má hodnotu 1250. </a:t>
                </a:r>
              </a:p>
              <a:p>
                <a:r>
                  <a:rPr lang="cs-CZ" dirty="0"/>
                  <a:t>Jinak řečeno, 600 kusů kmenů se rozdělí způsobem I, 296 kusů způsobem II, 208 kusů způsobem III a 146 kusů způsobem IV, celkem bude rozřezáno 1250 kmenů.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7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optimalizace portfolia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Modely optimalizace skladby portfolia jsou velmi populární. </a:t>
            </a:r>
          </a:p>
          <a:p>
            <a:r>
              <a:rPr lang="cs-CZ" dirty="0"/>
              <a:t>Jde v nich obvykle o nalezení takové skladby cenných papírů (eventuálně dalších aktiv), </a:t>
            </a:r>
          </a:p>
          <a:p>
            <a:pPr lvl="1"/>
            <a:r>
              <a:rPr lang="cs-CZ" dirty="0"/>
              <a:t>která by zajišťovala maximální výnos na vloženou (investovanou) jednotku při zadané míře rizika (tzv. </a:t>
            </a:r>
            <a:r>
              <a:rPr lang="cs-CZ" dirty="0" err="1"/>
              <a:t>Sharpeho</a:t>
            </a:r>
            <a:r>
              <a:rPr lang="cs-CZ" dirty="0"/>
              <a:t> model), </a:t>
            </a:r>
          </a:p>
          <a:p>
            <a:pPr lvl="1"/>
            <a:r>
              <a:rPr lang="cs-CZ" dirty="0"/>
              <a:t>nebo která by minimalizovala riziko při zadaném minimálním výnosu (tzv. </a:t>
            </a:r>
            <a:r>
              <a:rPr lang="cs-CZ" dirty="0" err="1"/>
              <a:t>Markowitzův</a:t>
            </a:r>
            <a:r>
              <a:rPr lang="cs-CZ" dirty="0"/>
              <a:t> model). </a:t>
            </a:r>
          </a:p>
          <a:p>
            <a:r>
              <a:rPr lang="cs-CZ" dirty="0"/>
              <a:t>Ukázka v následujícím jednoduchém příkladu.</a:t>
            </a:r>
          </a:p>
        </p:txBody>
      </p:sp>
    </p:spTree>
    <p:extLst>
      <p:ext uri="{BB962C8B-B14F-4D97-AF65-F5344CB8AC3E}">
        <p14:creationId xmlns:p14="http://schemas.microsoft.com/office/powerpoint/2010/main" val="231348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Máme k dispozici 1 milion korun a chtěli bychom investovat na burze cenných papírů. Vybrali jsme akcie dvou společností a dva druhy obligací, vybrané cenné papíry jsou charakterizovány očekávanou mírou výnosu za rok a dále číslem, vyjadřujícím míru rizika jednotlivých investic  (tabulka).</a:t>
            </a:r>
          </a:p>
          <a:p>
            <a:pPr marL="0" indent="0">
              <a:buNone/>
            </a:pPr>
            <a:r>
              <a:rPr lang="cs-CZ" dirty="0"/>
              <a:t>Investiční strategie předpokládá, že </a:t>
            </a:r>
          </a:p>
          <a:p>
            <a:r>
              <a:rPr lang="cs-CZ" dirty="0"/>
              <a:t>na období 1 roku chceme investovat do každého cenného papíru alespoň 5% z celkové částky, </a:t>
            </a:r>
          </a:p>
          <a:p>
            <a:r>
              <a:rPr lang="cs-CZ" dirty="0"/>
              <a:t>do obligací budeme investovat minimálně 30% z celkové částky</a:t>
            </a:r>
          </a:p>
          <a:p>
            <a:r>
              <a:rPr lang="cs-CZ" dirty="0"/>
              <a:t>předpokládáme, že celková míra rizika nebude vyšší než 6.</a:t>
            </a:r>
          </a:p>
          <a:p>
            <a:pPr marL="0" indent="0">
              <a:buNone/>
            </a:pPr>
            <a:r>
              <a:rPr lang="cs-CZ" dirty="0"/>
              <a:t>Nalezněte optimální skladbu portfolia, aby byl očekávaný výnos co nejvyšší a přitom byly dodrženy zásady investiční strategie.</a:t>
            </a:r>
          </a:p>
        </p:txBody>
      </p:sp>
    </p:spTree>
    <p:extLst>
      <p:ext uri="{BB962C8B-B14F-4D97-AF65-F5344CB8AC3E}">
        <p14:creationId xmlns:p14="http://schemas.microsoft.com/office/powerpoint/2010/main" val="286827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Matematický model bude obsahovat čtyři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, které budou vyjadřovat postupně částkou investovanou do akcií 1, akcií 2, obligací 1 a obligací 2. </a:t>
                </a:r>
              </a:p>
              <a:p>
                <a:r>
                  <a:rPr lang="cs-CZ" dirty="0"/>
                  <a:t>Cílem investiční strategie je maximalizace očekávaného výnosu, proto účelová funkce vyjadřuje výnos portfolia: </a:t>
                </a:r>
                <a:endParaRPr lang="cs-CZ" b="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8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r="-20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11275" cy="11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9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omezující podmínky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cs-CZ" dirty="0"/>
                  <a:t>K dispozici je 1 milion korun:</a:t>
                </a:r>
              </a:p>
              <a:p>
                <a:pPr marL="0" lvl="0" indent="0">
                  <a:buNone/>
                </a:pPr>
                <a:r>
                  <a:rPr lang="cs-CZ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=1 000 000</m:t>
                    </m:r>
                  </m:oMath>
                </a14:m>
                <a:r>
                  <a:rPr lang="cs-CZ" dirty="0"/>
                  <a:t>.</a:t>
                </a:r>
              </a:p>
              <a:p>
                <a:pPr lvl="0"/>
                <a:r>
                  <a:rPr lang="cs-CZ" dirty="0"/>
                  <a:t>Do každého cenného papíru bude investováno alespoň 5% částky – tedy alespoň 50 000 Kč: 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≥50 000,</m:t>
                      </m:r>
                    </m:oMath>
                  </m:oMathPara>
                </a14:m>
                <a:endParaRPr lang="cs-CZ" b="0" dirty="0">
                  <a:ea typeface="Cambria Math"/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≥50 000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≥50 000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≥50 000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 b="-35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54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omezující podmínky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cs-CZ" dirty="0"/>
                  <a:t>Do obligací bude investováno minimálně 30% z celkové částky (minimálně 300 000 Kč):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≥300 000</m:t>
                    </m:r>
                  </m:oMath>
                </a14:m>
                <a:endParaRPr lang="cs-CZ" dirty="0"/>
              </a:p>
              <a:p>
                <a:pPr lvl="0"/>
                <a:r>
                  <a:rPr lang="cs-CZ" dirty="0"/>
                  <a:t>Celková míra rizika, počítaná jako vážený aritmetický průměr měr rizik, nebude vyšší než 6: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896466"/>
              </p:ext>
            </p:extLst>
          </p:nvPr>
        </p:nvGraphicFramePr>
        <p:xfrm>
          <a:off x="2411759" y="4797152"/>
          <a:ext cx="4104163" cy="115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524000" imgH="431800" progId="Equation.3">
                  <p:embed/>
                </p:oleObj>
              </mc:Choice>
              <mc:Fallback>
                <p:oleObj name="Rovnice" r:id="rId4" imgW="15240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59" y="4797152"/>
                        <a:ext cx="4104163" cy="1158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41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matematický model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655738" cy="53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90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číselné hodnoty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/>
                  <a:t>Optimálním řešením problému jsou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=50 000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=225 000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=675 000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=50 000</m:t>
                    </m:r>
                  </m:oMath>
                </a14:m>
                <a:r>
                  <a:rPr lang="cs-CZ" dirty="0"/>
                  <a:t>  hodnota účelové funkce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=66 250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Znamená to, že do akcií 1 a obligací 2 je optimální investovat 50 000 Kč, zatímco do akcií 2 je to 225 000 Kč a do obligací 1 to je 675 000 Kč. Tato strategie má očekávaný výnos 66 250 Kč.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58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(vyživovací)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Jako nutriční problém označujeme úlohy lineárního programování, jejichž cílem je nalézt takovou skladbu výživy, která nepřekročí stanovené limity a bude co nejlevnější. </a:t>
            </a:r>
          </a:p>
          <a:p>
            <a:r>
              <a:rPr lang="cs-CZ" dirty="0"/>
              <a:t>Aplikací nutričního problému je například míchání krmných směsí pro zvířata z aktuálně dostupných surovin, případně sestavování dietních jídelníčků pro osoby se speciálními požadavky nebo omezeními. </a:t>
            </a:r>
          </a:p>
        </p:txBody>
      </p:sp>
    </p:spTree>
    <p:extLst>
      <p:ext uri="{BB962C8B-B14F-4D97-AF65-F5344CB8AC3E}">
        <p14:creationId xmlns:p14="http://schemas.microsoft.com/office/powerpoint/2010/main" val="105787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Denní dávka výživy pro jistou skupinu dospělých osob by měla mít energetickou hodnotu 11000 </a:t>
            </a:r>
            <a:r>
              <a:rPr lang="cs-CZ" dirty="0" err="1"/>
              <a:t>kJ</a:t>
            </a:r>
            <a:r>
              <a:rPr lang="cs-CZ" dirty="0"/>
              <a:t>, měla by obsahovat minimálně 90 g bílkovin,</a:t>
            </a:r>
            <a:br>
              <a:rPr lang="cs-CZ" dirty="0"/>
            </a:br>
            <a:r>
              <a:rPr lang="cs-CZ" dirty="0"/>
              <a:t>15 mg železa a 400 mg vitamínu C. Současně by energetická hodnota neměla přesáhnout 14000kJ a množství bílkovin by mělo být menší než 150 g. </a:t>
            </a:r>
          </a:p>
          <a:p>
            <a:r>
              <a:rPr lang="cs-CZ" dirty="0"/>
              <a:t>Pro zabezpečení těchto požadavků jsou k dispozici 4 základní druhy potravin. Jejich složení z hlediska uvedených výživových komponentů (vždy na 100 g dané potraviny) a jejich cena v Kč za 100 g je uvedena v následující tabulce. </a:t>
            </a:r>
          </a:p>
          <a:p>
            <a:r>
              <a:rPr lang="cs-CZ" dirty="0"/>
              <a:t>Sestavte denní skladbu výživy tak, aby byla co nejlevnější a aby byly uspokojeny všechny výše uvedené požadavky (mohou být překročeny). </a:t>
            </a:r>
          </a:p>
        </p:txBody>
      </p:sp>
    </p:spTree>
    <p:extLst>
      <p:ext uri="{BB962C8B-B14F-4D97-AF65-F5344CB8AC3E}">
        <p14:creationId xmlns:p14="http://schemas.microsoft.com/office/powerpoint/2010/main" val="5982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aplikací lineárního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Úloha o dělení materiálu (řezné plány)</a:t>
            </a:r>
          </a:p>
          <a:p>
            <a:r>
              <a:rPr lang="cs-CZ" dirty="0"/>
              <a:t>Model optimalizace portfolia</a:t>
            </a:r>
          </a:p>
          <a:p>
            <a:r>
              <a:rPr lang="cs-CZ" dirty="0"/>
              <a:t>Nutriční (vyživovací) problém</a:t>
            </a:r>
          </a:p>
          <a:p>
            <a:r>
              <a:rPr lang="cs-CZ" dirty="0"/>
              <a:t>Rozvrhování výroby v rámci více období</a:t>
            </a:r>
          </a:p>
          <a:p>
            <a:r>
              <a:rPr lang="cs-CZ" dirty="0"/>
              <a:t>Přiřazovací problém</a:t>
            </a:r>
          </a:p>
        </p:txBody>
      </p:sp>
    </p:spTree>
    <p:extLst>
      <p:ext uri="{BB962C8B-B14F-4D97-AF65-F5344CB8AC3E}">
        <p14:creationId xmlns:p14="http://schemas.microsoft.com/office/powerpoint/2010/main" val="124425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Složení potravin z hlediska sledovaných výživových komponentů (vždy na 100 g dané potraviny) a jejich cena v Kč za 100 g: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673759" cy="223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8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účelová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 matematickém modelu označíme množství zelí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množství hovězího masa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množství chleba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 a množství jablek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Cílem je sestavení co nejlevnější denní skladby výživy, takže budeme minimalizovat účelovou funkci, která má tvar: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25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2,5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86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Řešení příkladu – omezující podmínky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Omezující podmínky pro energetickou vydatnost jídla: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380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1360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≥11 000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380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1360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≤14 000</m:t>
                    </m:r>
                  </m:oMath>
                </a14:m>
                <a:endParaRPr lang="cs-CZ" dirty="0"/>
              </a:p>
              <a:p>
                <a:r>
                  <a:rPr lang="cs-CZ" dirty="0"/>
                  <a:t>Omezující podmínky pro množství bílkovin: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15,4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7,2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≥90</m:t>
                    </m:r>
                  </m:oMath>
                </a14:m>
                <a:endParaRPr lang="cs-CZ" b="0" i="1" dirty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15,4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7,2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≤150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69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omezující podmínky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Omezující podmínky pro množství železa v jídle: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1,1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5,2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0,2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0,2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≥15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r>
                  <a:rPr lang="cs-CZ" dirty="0"/>
                  <a:t>Omezující podmínky pro množství vitamínu C v jídle: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50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≥400</m:t>
                    </m:r>
                  </m:oMath>
                </a14:m>
                <a:endParaRPr lang="cs-CZ" dirty="0"/>
              </a:p>
              <a:p>
                <a:r>
                  <a:rPr lang="cs-CZ" dirty="0"/>
                  <a:t>Podmínky nezápornosti:</a:t>
                </a: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cs-CZ" dirty="0"/>
                  <a:t>0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590" t="-1752" r="-9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353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matematický model úlohy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max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cs-CZ" dirty="0" smtClean="0"/>
                        <m:t>+ 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25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cs-CZ" dirty="0" smtClean="0"/>
                        <m:t>+ 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2,5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cs-CZ" dirty="0" smtClean="0"/>
                        <m:t>+ 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6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380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1360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≥11 000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380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1360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100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≤14 000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15,4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7,2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≥90</m:t>
                    </m:r>
                  </m:oMath>
                </a14:m>
                <a:endParaRPr lang="cs-CZ" b="0" i="1" dirty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15,4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7,2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≤150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1,1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5,2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0,2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0,2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≥15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50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20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≥400</m:t>
                    </m:r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cs-CZ" dirty="0"/>
                  <a:t>0</a:t>
                </a:r>
              </a:p>
              <a:p>
                <a:pPr marL="0" indent="0" algn="ctr">
                  <a:buNone/>
                </a:pPr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číselné hodnoty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Optimálním řešením problému jsou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=22,37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=12,5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, hodnota účelové funkce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=76</m:t>
                    </m:r>
                  </m:oMath>
                </a14:m>
                <a:r>
                  <a:rPr lang="cs-CZ" dirty="0"/>
                  <a:t>. Znamená to, že denní dávka bude obsahovat 2237g chleba a 1250 g zelí, cena této nejlevnější skladby je 76 Kč.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7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Rozvrhování výroby v rámci více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stanovení výrobního programu musí každá firma zvážit své výrobní možnosti: jak zisk z vyráběných výrobků, tak náklady na jejich výrobu, včetně disponibilních kapacit (kapitálových, lidských, materiálových, časových). </a:t>
            </a:r>
          </a:p>
          <a:p>
            <a:r>
              <a:rPr lang="cs-CZ" dirty="0"/>
              <a:t>Všechny tyto prvky vytvářejí vlastní omezení v modelu optimálního výrobního plánování, kde optimalizačním kritériem je dosažený zisk v uvažovaném plánovacím období.</a:t>
            </a:r>
          </a:p>
          <a:p>
            <a:r>
              <a:rPr lang="cs-CZ" dirty="0"/>
              <a:t>Jednou z netypických formulací dopravního problému je úloha o rozvrhování výroby v rámci více období. Tuto úlohu si ukážeme v následujícím příkladu.</a:t>
            </a:r>
          </a:p>
        </p:txBody>
      </p:sp>
    </p:spTree>
    <p:extLst>
      <p:ext uri="{BB962C8B-B14F-4D97-AF65-F5344CB8AC3E}">
        <p14:creationId xmlns:p14="http://schemas.microsoft.com/office/powerpoint/2010/main" val="1642592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Výrobce kompresorů plánuje svou produkci na více období. </a:t>
            </a:r>
          </a:p>
          <a:p>
            <a:r>
              <a:rPr lang="cs-CZ" dirty="0"/>
              <a:t>Jednotkové výrobní náklady v tisících Kč se liší podle období a podle toho, zda se jedná o výrobu v rámci řádné nebo přesčasové pracovní doby. Náklady se dále zvyšují o skladovací náklady v případě, že je produkce vyrobená v jednom období expedována až v dalších obdobích. </a:t>
            </a:r>
          </a:p>
          <a:p>
            <a:r>
              <a:rPr lang="cs-CZ" dirty="0"/>
              <a:t>V následující tabulce jsou uvedeny výrobní kapacity a požadavky odběratelů v jednotlivých měsících a jednotkové náklady (výrobní + případné skladovací). Naplánujte produkci tak, aby byly minimalizovány celkové náklady.</a:t>
            </a:r>
          </a:p>
        </p:txBody>
      </p:sp>
    </p:spTree>
    <p:extLst>
      <p:ext uri="{BB962C8B-B14F-4D97-AF65-F5344CB8AC3E}">
        <p14:creationId xmlns:p14="http://schemas.microsoft.com/office/powerpoint/2010/main" val="275393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35318" y="1556792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𝑖</m:t>
                    </m:r>
                    <m:r>
                      <a:rPr lang="cs-CZ" b="0" i="1" smtClean="0">
                        <a:latin typeface="Cambria Math"/>
                      </a:rPr>
                      <m:t>=1,2,3,4</m:t>
                    </m:r>
                  </m:oMath>
                </a14:m>
                <a:r>
                  <a:rPr lang="cs-CZ" dirty="0"/>
                  <a:t> 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𝑗</m:t>
                    </m:r>
                    <m:r>
                      <a:rPr lang="cs-CZ" b="0" i="1" smtClean="0">
                        <a:latin typeface="Cambria Math"/>
                      </a:rPr>
                      <m:t>=1,2,3</m:t>
                    </m:r>
                  </m:oMath>
                </a14:m>
                <a:r>
                  <a:rPr lang="cs-CZ" dirty="0"/>
                  <a:t> </a:t>
                </a:r>
                <a:r>
                  <a:rPr lang="cs-CZ" i="1" dirty="0"/>
                  <a:t> </a:t>
                </a:r>
                <a:r>
                  <a:rPr lang="cs-CZ" dirty="0"/>
                  <a:t>vyjadřují objem produkce vyrobené v </a:t>
                </a:r>
                <a:r>
                  <a:rPr lang="cs-CZ" i="1" dirty="0"/>
                  <a:t>i-</a:t>
                </a:r>
                <a:r>
                  <a:rPr lang="cs-CZ" dirty="0" err="1"/>
                  <a:t>tém</a:t>
                </a:r>
                <a:r>
                  <a:rPr lang="cs-CZ" dirty="0"/>
                  <a:t> období (včetně přesčasů) a expedované v </a:t>
                </a:r>
                <a:r>
                  <a:rPr lang="cs-CZ" i="1" dirty="0"/>
                  <a:t>j-</a:t>
                </a:r>
                <a:r>
                  <a:rPr lang="cs-CZ" dirty="0" err="1"/>
                  <a:t>tém</a:t>
                </a:r>
                <a:r>
                  <a:rPr lang="cs-CZ" dirty="0"/>
                  <a:t> období. </a:t>
                </a:r>
              </a:p>
              <a:p>
                <a:r>
                  <a:rPr lang="cs-CZ" dirty="0"/>
                  <a:t>Protože nelze například produkci z prosince expedovat již v říjnu, je v odpovídajícím poli tabulky symbol M.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318" y="1556792"/>
                <a:ext cx="8229600" cy="4525963"/>
              </a:xfrm>
              <a:blipFill rotWithShape="1">
                <a:blip r:embed="rId2"/>
                <a:stretch>
                  <a:fillRect l="-1185" r="-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19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7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- matematický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dirty="0"/>
              <a:t>Jedná se o vyrovnaný dopravní problém, kterého matematický model bude: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3" y="2420888"/>
            <a:ext cx="8774344" cy="441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1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Úloha o dělení materiálu (řezné plány)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 průmyslových aplikacích se často objevuje úloha rozdělit vyráběné produkty typových rozměrů, například kovové pásky, dráty, tyče, hranoly na menší části. </a:t>
                </a:r>
              </a:p>
              <a:p>
                <a:r>
                  <a:rPr lang="cs-CZ" dirty="0"/>
                  <a:t>Optimální způsob dělení materiálu je ten, při němž je spotřeba materiálu minimální, tedy nejefektivnější způsob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/>
                  <a:t> řezný plán.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5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výpočet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Protože nelze například produkci z prosince expedovat již v říjnu, je v odpovídajícím poli tabulky symbol M. </a:t>
            </a:r>
          </a:p>
          <a:p>
            <a:r>
              <a:rPr lang="cs-CZ" dirty="0"/>
              <a:t>Z výpočetního hlediska představuje tento symbol značně vysoký cenový koeficient tak, aby rozhodně nebylo výhodné dosadit za odpovídající proměnnou kladnou hodnotu a současně tak vysoký, aby byl lehce identifikován. V našem příkladu zvolíme M=1 000 000.</a:t>
            </a:r>
          </a:p>
          <a:p>
            <a:r>
              <a:rPr lang="cs-CZ" dirty="0"/>
              <a:t>Protože kapacita produkce v měsíci říjen (130 kusů) nedosahuje požadavku na výrobu v tomto měsíci (135 kusů), bude určitě některá z proměnných ve sloupci Říjen i přes libovolně vysoký cenový koeficient kladná.</a:t>
            </a:r>
          </a:p>
        </p:txBody>
      </p:sp>
    </p:spTree>
    <p:extLst>
      <p:ext uri="{BB962C8B-B14F-4D97-AF65-F5344CB8AC3E}">
        <p14:creationId xmlns:p14="http://schemas.microsoft.com/office/powerpoint/2010/main" val="1055510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číselné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Minimální náklady na výrobu jsou 109 210,- Kč. Tyto výsledné náklady zjistíme tak, že náklady na optimální řešení, které jsou součástí výstupu MS Excel, snížíme o pětinásobek nákladů za nerealizovatelnou dodávku s cenou M=1 000 000.</a:t>
            </a:r>
          </a:p>
          <a:p>
            <a:r>
              <a:rPr lang="cs-CZ" dirty="0"/>
              <a:t>Výroba nerealizovatelné dodávky, v našem případě výroba 5 ks kompresorů v listopadu v přesčasových hodinách pro dodání v říjnu, nebude prováděna. 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314960"/>
            <a:ext cx="8640960" cy="23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5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Přiřazovací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Přiřazovací problém je speciální úlohou bivalentního lineárního programování. </a:t>
            </a:r>
          </a:p>
          <a:p>
            <a:r>
              <a:rPr lang="cs-CZ" dirty="0"/>
              <a:t>Principem je vytvoření dvojic z předem daných dvou množin prvků tak, aby toto přiřazení přineslo co nejvyšší efekt. </a:t>
            </a:r>
          </a:p>
          <a:p>
            <a:r>
              <a:rPr lang="cs-CZ" dirty="0"/>
              <a:t>Lze na něj nahlížet jako na speciální případ dopravního problému, přičemž je počet dodavatelů roven počtu odběratelů. </a:t>
            </a:r>
          </a:p>
        </p:txBody>
      </p:sp>
    </p:spTree>
    <p:extLst>
      <p:ext uri="{BB962C8B-B14F-4D97-AF65-F5344CB8AC3E}">
        <p14:creationId xmlns:p14="http://schemas.microsoft.com/office/powerpoint/2010/main" val="1169992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Trenér sestavuje na soutěž tanečních dvojic družstvo složené ze čtyř párů. K dispozici má čtyři kluky a čtyři holky. Každý kluk může být v páru s kteroukoliv dívkou, kvalita různých párů je však různá. Trenér se snaží sestavit družstvo tak, aby v celkovém hodnocení družstva dopadli jeho svěřenci co nejlépe. Kvalita jednotlivých párů, ohodnocena na škále 1 až 10 je dána v následující tabulce.  Čím je hodnocení dvojice vyšší, tým je její kvalita lepší. Napište matematický model a určete optimální řešení.</a:t>
            </a:r>
          </a:p>
        </p:txBody>
      </p:sp>
    </p:spTree>
    <p:extLst>
      <p:ext uri="{BB962C8B-B14F-4D97-AF65-F5344CB8AC3E}">
        <p14:creationId xmlns:p14="http://schemas.microsoft.com/office/powerpoint/2010/main" val="320380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Kvalitu dvojice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ohodnocuje proměnná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, které hodnoty  pro každou z dvojic jsou zadány v tabulce: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0" y="3356992"/>
            <a:ext cx="8798083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223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Vzájemný vztah prvků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vyjadřuje proměnná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. </a:t>
                </a:r>
              </a:p>
              <a:p>
                <a:pPr lvl="1"/>
                <a:r>
                  <a:rPr lang="cs-CZ" dirty="0"/>
                  <a:t>Bude-li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, znamená to,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je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přiřazeno,</a:t>
                </a:r>
              </a:p>
              <a:p>
                <a:pPr lvl="1"/>
                <a:r>
                  <a:rPr lang="cs-CZ" dirty="0"/>
                  <a:t>Když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 znamená to,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není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přiřazeno.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365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omezující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Každému klukovi může být přiřazena pouze jedna dívka a opačně každé dívce může být přiřazen pouze jeden kluk. Tyto podmínky vyjádříme matematicky takto: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9"/>
            <a:ext cx="3862651" cy="18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01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účelová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ohodnocení družstva po přiřazení dvojic se vyjádří jako součet ohodnocení po dvojicích: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51762"/>
              </p:ext>
            </p:extLst>
          </p:nvPr>
        </p:nvGraphicFramePr>
        <p:xfrm>
          <a:off x="2843808" y="3212976"/>
          <a:ext cx="232825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26698" imgH="393529" progId="Equation.3">
                  <p:embed/>
                </p:oleObj>
              </mc:Choice>
              <mc:Fallback>
                <p:oleObj name="Rovnice" r:id="rId2" imgW="92669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212976"/>
                        <a:ext cx="2328259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090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Obecný matematický model přiřazovacího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Obecný matematický model přiřazovacího problému pro </a:t>
            </a:r>
            <a:r>
              <a:rPr lang="cs-CZ" i="1" dirty="0"/>
              <a:t>m</a:t>
            </a:r>
            <a:r>
              <a:rPr lang="cs-CZ" dirty="0"/>
              <a:t> prvků přiřazovaných skupin: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V případě nestejného počtu prvků ve skupinách doplňujeme skupinu s méně prvky fiktivním prvkem, podobně jako u dopravního problému.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76872"/>
            <a:ext cx="2895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1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- matematický model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40769"/>
            <a:ext cx="773047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5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Při kácení dřevní hmoty v lesních porostech jsou jednotlivé kmeny rozřezány na 4 m dlouhé kusy. V tomto rozměru jsou pak sváženy na dřevosklad a následně vykupovány odběrateli. Dřevosklad obdržel speciální zakázku v této skladbě:</a:t>
            </a:r>
          </a:p>
          <a:p>
            <a:r>
              <a:rPr lang="cs-CZ" dirty="0"/>
              <a:t>600 ks v délce 2,2 m</a:t>
            </a:r>
          </a:p>
          <a:p>
            <a:r>
              <a:rPr lang="cs-CZ" dirty="0"/>
              <a:t>800 ks v délce 2 m</a:t>
            </a:r>
          </a:p>
          <a:p>
            <a:r>
              <a:rPr lang="cs-CZ" dirty="0"/>
              <a:t>500 ks v délce 1,</a:t>
            </a:r>
            <a:r>
              <a:rPr lang="en-US" dirty="0"/>
              <a:t>9</a:t>
            </a:r>
            <a:r>
              <a:rPr lang="cs-CZ" dirty="0"/>
              <a:t> m</a:t>
            </a:r>
          </a:p>
          <a:p>
            <a:pPr marL="0" indent="0">
              <a:buNone/>
            </a:pPr>
            <a:r>
              <a:rPr lang="cs-CZ" dirty="0"/>
              <a:t>Určete, jakým způsobem bude probíhat rozřezání čtyřmetrových kusů na délky požadované odběratelem, aby bylo použito co nejmenší množství kusů původní délky? Pro zjednodušení uvažujte, že řezáním nedochází ke ztrátám na délce.</a:t>
            </a:r>
          </a:p>
        </p:txBody>
      </p:sp>
    </p:spTree>
    <p:extLst>
      <p:ext uri="{BB962C8B-B14F-4D97-AF65-F5344CB8AC3E}">
        <p14:creationId xmlns:p14="http://schemas.microsoft.com/office/powerpoint/2010/main" val="835163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– číselné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Celkové bodové hodnocení družstva bude 30.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48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33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28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Úlohu tohoto typu musíme začít řešit hledáním všech možných způsobů, jakými lze dělit čtyřmetrové kusy na požadované délky: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1" y="3573016"/>
            <a:ext cx="8972336" cy="21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Cílem úlohy je zjistit, kolik kusů rozřezáno. </a:t>
                </a:r>
              </a:p>
              <a:p>
                <a:r>
                  <a:rPr lang="cs-CZ" dirty="0"/>
                  <a:t>Označíme: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počet rozřezaných kusů dle varianty I,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počet rozdělených kusů dle varianty II,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 počet rozdělených kusů dle varianty III a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počet rozdělených kusů  dle varianty IV. </a:t>
                </a:r>
              </a:p>
              <a:p>
                <a:r>
                  <a:rPr lang="cs-CZ" dirty="0"/>
                  <a:t>Účelová funkce vyjadřuje celkový počet rozřezaných kusů: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9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Omezující podmínky musí zabezpečit produkci požadovaných počtů rozřezaných kusů (800, 600, a 500 kusů pro délky 2, 2,2 a 1,</a:t>
            </a:r>
            <a:r>
              <a:rPr lang="en-US" dirty="0"/>
              <a:t>9</a:t>
            </a:r>
            <a:r>
              <a:rPr lang="cs-CZ" dirty="0"/>
              <a:t> m).</a:t>
            </a:r>
          </a:p>
          <a:p>
            <a:r>
              <a:rPr lang="cs-CZ" dirty="0"/>
              <a:t>Levé strany omezujících podmínek budou záviset na dělení podle jednotlivých variant: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387929"/>
            <a:ext cx="4464496" cy="183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7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Protože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vyjadřují počty jednotlivých variant rozřezání, musí to být nejen nezáporné, ale také </a:t>
                </a:r>
                <a:r>
                  <a:rPr lang="cs-CZ" u="sng" dirty="0"/>
                  <a:t>celočíselné</a:t>
                </a:r>
                <a:r>
                  <a:rPr lang="cs-CZ" dirty="0"/>
                  <a:t> hodnoty.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8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příkladu – matematický model úlohy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872448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86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2066</Words>
  <Application>Microsoft Office PowerPoint</Application>
  <PresentationFormat>Předvádění na obrazovce (4:3)</PresentationFormat>
  <Paragraphs>177</Paragraphs>
  <Slides>41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Motiv systému Office</vt:lpstr>
      <vt:lpstr>Rovnice</vt:lpstr>
      <vt:lpstr>Aplikace lineárního programování </vt:lpstr>
      <vt:lpstr>Příklady aplikací lineárního programování</vt:lpstr>
      <vt:lpstr>Úloha o dělení materiálu (řezné plány)</vt:lpstr>
      <vt:lpstr>Příklad</vt:lpstr>
      <vt:lpstr>Řešení příkladu</vt:lpstr>
      <vt:lpstr>Řešení příkladu</vt:lpstr>
      <vt:lpstr>Řešení příkladu</vt:lpstr>
      <vt:lpstr>Řešení příkladu</vt:lpstr>
      <vt:lpstr>Řešení příkladu – matematický model úlohy</vt:lpstr>
      <vt:lpstr>Řešení příkladu – číselné hodnoty</vt:lpstr>
      <vt:lpstr>Model optimalizace portfolia</vt:lpstr>
      <vt:lpstr>Příklad</vt:lpstr>
      <vt:lpstr>Příklad</vt:lpstr>
      <vt:lpstr>Řešení příkladu – omezující podmínky</vt:lpstr>
      <vt:lpstr>Řešení příkladu – omezující podmínky</vt:lpstr>
      <vt:lpstr>Řešení příkladu – matematický model</vt:lpstr>
      <vt:lpstr>Řešení příkladu – číselné hodnoty</vt:lpstr>
      <vt:lpstr>Nutriční (vyživovací) problém</vt:lpstr>
      <vt:lpstr>Příklad</vt:lpstr>
      <vt:lpstr>Příklad</vt:lpstr>
      <vt:lpstr>Řešení příkladu – účelová funkce</vt:lpstr>
      <vt:lpstr>Řešení příkladu – omezující podmínky</vt:lpstr>
      <vt:lpstr>Řešení příkladu – omezující podmínky</vt:lpstr>
      <vt:lpstr>Řešení příkladu – matematický model úlohy</vt:lpstr>
      <vt:lpstr>Řešení příkladu – číselné hodnoty</vt:lpstr>
      <vt:lpstr>Rozvrhování výroby v rámci více období</vt:lpstr>
      <vt:lpstr>Příklad</vt:lpstr>
      <vt:lpstr>Příklad</vt:lpstr>
      <vt:lpstr>Řešení příkladu - matematický model</vt:lpstr>
      <vt:lpstr>Řešení příkladu – výpočet</vt:lpstr>
      <vt:lpstr>Řešení příkladu – číselné hodnoty</vt:lpstr>
      <vt:lpstr>Přiřazovací problém</vt:lpstr>
      <vt:lpstr>Příklad</vt:lpstr>
      <vt:lpstr>Příklad</vt:lpstr>
      <vt:lpstr>Řešení příkladu</vt:lpstr>
      <vt:lpstr>Řešení příkladu – omezující podmínky</vt:lpstr>
      <vt:lpstr>Řešení příkladu – účelová funkce</vt:lpstr>
      <vt:lpstr>Obecný matematický model přiřazovacího problému</vt:lpstr>
      <vt:lpstr>Řešení příkladu - matematický model</vt:lpstr>
      <vt:lpstr>Řešení příkladu – číselné hodnoty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lineárního programování </dc:title>
  <dc:creator>mielcova</dc:creator>
  <cp:lastModifiedBy>Radomír Perzina</cp:lastModifiedBy>
  <cp:revision>19</cp:revision>
  <dcterms:created xsi:type="dcterms:W3CDTF">2013-11-06T10:04:37Z</dcterms:created>
  <dcterms:modified xsi:type="dcterms:W3CDTF">2021-09-18T18:47:55Z</dcterms:modified>
</cp:coreProperties>
</file>