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69" r:id="rId2"/>
    <p:sldId id="263" r:id="rId3"/>
    <p:sldId id="283" r:id="rId4"/>
    <p:sldId id="287" r:id="rId5"/>
    <p:sldId id="332" r:id="rId6"/>
    <p:sldId id="333" r:id="rId7"/>
    <p:sldId id="334" r:id="rId8"/>
    <p:sldId id="327" r:id="rId9"/>
    <p:sldId id="335" r:id="rId10"/>
    <p:sldId id="328" r:id="rId11"/>
    <p:sldId id="336" r:id="rId12"/>
    <p:sldId id="338" r:id="rId13"/>
    <p:sldId id="347" r:id="rId14"/>
    <p:sldId id="348" r:id="rId15"/>
    <p:sldId id="337" r:id="rId16"/>
    <p:sldId id="339" r:id="rId17"/>
    <p:sldId id="340" r:id="rId18"/>
    <p:sldId id="329" r:id="rId19"/>
    <p:sldId id="341" r:id="rId20"/>
    <p:sldId id="342" r:id="rId21"/>
    <p:sldId id="343" r:id="rId22"/>
    <p:sldId id="346" r:id="rId23"/>
    <p:sldId id="349" r:id="rId24"/>
    <p:sldId id="350" r:id="rId25"/>
    <p:sldId id="345" r:id="rId26"/>
    <p:sldId id="351" r:id="rId27"/>
    <p:sldId id="344" r:id="rId28"/>
    <p:sldId id="355" r:id="rId29"/>
    <p:sldId id="370" r:id="rId30"/>
    <p:sldId id="371" r:id="rId31"/>
    <p:sldId id="266"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806986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89284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INFORMAČNÍ SYSTÉMY</a:t>
            </a:r>
            <a:br>
              <a:rPr lang="cs-CZ" b="1" dirty="0">
                <a:ln w="0"/>
                <a:solidFill>
                  <a:schemeClr val="bg1"/>
                </a:solidFill>
                <a:effectLst>
                  <a:outerShdw blurRad="38100" dist="19050" dir="2700000" algn="tl" rotWithShape="0">
                    <a:schemeClr val="dk1">
                      <a:alpha val="40000"/>
                    </a:schemeClr>
                  </a:outerShdw>
                </a:effectLst>
              </a:rPr>
            </a:br>
            <a:r>
              <a:rPr lang="cs-CZ" b="1" dirty="0">
                <a:ln w="0"/>
                <a:solidFill>
                  <a:schemeClr val="bg1"/>
                </a:solidFill>
                <a:effectLst>
                  <a:outerShdw blurRad="38100" dist="19050" dir="2700000" algn="tl" rotWithShape="0">
                    <a:schemeClr val="dk1">
                      <a:alpha val="40000"/>
                    </a:schemeClr>
                  </a:outerShdw>
                </a:effectLst>
              </a:rPr>
              <a:t>V </a:t>
            </a:r>
            <a:r>
              <a:rPr lang="cs-CZ" b="1">
                <a:ln w="0"/>
                <a:solidFill>
                  <a:schemeClr val="bg1"/>
                </a:solidFill>
                <a:effectLst>
                  <a:outerShdw blurRad="38100" dist="19050" dir="2700000" algn="tl" rotWithShape="0">
                    <a:schemeClr val="dk1">
                      <a:alpha val="40000"/>
                    </a:schemeClr>
                  </a:outerShdw>
                </a:effectLst>
              </a:rPr>
              <a:t>CESTOVNÍM </a:t>
            </a:r>
            <a:r>
              <a:rPr lang="cs-CZ" b="1" smtClean="0">
                <a:ln w="0"/>
                <a:solidFill>
                  <a:schemeClr val="bg1"/>
                </a:solidFill>
                <a:effectLst>
                  <a:outerShdw blurRad="38100" dist="19050" dir="2700000" algn="tl" rotWithShape="0">
                    <a:schemeClr val="dk1">
                      <a:alpha val="40000"/>
                    </a:schemeClr>
                  </a:outerShdw>
                </a:effectLst>
              </a:rPr>
              <a:t>RUCHU</a:t>
            </a:r>
            <a:endParaRPr lang="cs-CZ" b="1" dirty="0" smtClean="0">
              <a:ln w="0"/>
              <a:solidFill>
                <a:schemeClr val="bg1"/>
              </a:solidFill>
              <a:effectLst>
                <a:outerShdw blurRad="38100" dist="19050" dir="2700000" algn="tl" rotWithShape="0">
                  <a:schemeClr val="dk1">
                    <a:alpha val="40000"/>
                  </a:schemeClr>
                </a:outerShdw>
              </a:effectLst>
            </a:endParaRPr>
          </a:p>
          <a:p>
            <a:pPr algn="ctr"/>
            <a:endParaRPr lang="cs-CZ" dirty="0" smtClean="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949778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Vedle vertikální dimenze prezentované na </a:t>
            </a:r>
            <a:r>
              <a:rPr lang="cs-CZ" altLang="cs-CZ" sz="1800" b="1" dirty="0" smtClean="0">
                <a:solidFill>
                  <a:srgbClr val="307871"/>
                </a:solidFill>
                <a:latin typeface="Times New Roman" panose="02020603050405020304" pitchFamily="18" charset="0"/>
                <a:cs typeface="Times New Roman" panose="02020603050405020304" pitchFamily="18" charset="0"/>
              </a:rPr>
              <a:t>předchozím obrázku </a:t>
            </a:r>
            <a:r>
              <a:rPr lang="cs-CZ" altLang="cs-CZ" sz="1800" b="1" dirty="0">
                <a:solidFill>
                  <a:srgbClr val="307871"/>
                </a:solidFill>
                <a:latin typeface="Times New Roman" panose="02020603050405020304" pitchFamily="18" charset="0"/>
                <a:cs typeface="Times New Roman" panose="02020603050405020304" pitchFamily="18" charset="0"/>
              </a:rPr>
              <a:t>existuje i tzv. dimenze </a:t>
            </a:r>
            <a:r>
              <a:rPr lang="cs-CZ" altLang="cs-CZ" sz="1800" b="1" dirty="0" smtClean="0">
                <a:solidFill>
                  <a:srgbClr val="307871"/>
                </a:solidFill>
                <a:latin typeface="Times New Roman" panose="02020603050405020304" pitchFamily="18" charset="0"/>
                <a:cs typeface="Times New Roman" panose="02020603050405020304" pitchFamily="18" charset="0"/>
              </a:rPr>
              <a:t>horizontální</a:t>
            </a:r>
            <a:r>
              <a:rPr lang="cs-CZ" altLang="cs-CZ" sz="1800" b="1" dirty="0">
                <a:solidFill>
                  <a:srgbClr val="307871"/>
                </a:solidFill>
                <a:latin typeface="Times New Roman" panose="02020603050405020304" pitchFamily="18" charset="0"/>
                <a:cs typeface="Times New Roman" panose="02020603050405020304" pitchFamily="18" charset="0"/>
              </a:rPr>
              <a:t>, přičemž tato je odpovídá organizační struktuře podniku a funkcím jednotlivých útvarů (marketing, výroba, logistika, účetnictví, apod</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Při </a:t>
            </a:r>
            <a:r>
              <a:rPr lang="cs-CZ" altLang="cs-CZ" sz="1800" b="1" dirty="0">
                <a:solidFill>
                  <a:srgbClr val="307871"/>
                </a:solidFill>
                <a:latin typeface="Times New Roman" panose="02020603050405020304" pitchFamily="18" charset="0"/>
                <a:cs typeface="Times New Roman" panose="02020603050405020304" pitchFamily="18" charset="0"/>
              </a:rPr>
              <a:t>definici architektury se bere v potaz celá řada souvislosti počínaje strukturou, </a:t>
            </a:r>
            <a:r>
              <a:rPr lang="cs-CZ" altLang="cs-CZ" sz="1800" b="1" dirty="0" smtClean="0">
                <a:solidFill>
                  <a:srgbClr val="307871"/>
                </a:solidFill>
                <a:latin typeface="Times New Roman" panose="02020603050405020304" pitchFamily="18" charset="0"/>
                <a:cs typeface="Times New Roman" panose="02020603050405020304" pitchFamily="18" charset="0"/>
              </a:rPr>
              <a:t>lokalizací </a:t>
            </a:r>
            <a:r>
              <a:rPr lang="cs-CZ" altLang="cs-CZ" sz="1800" b="1" dirty="0">
                <a:solidFill>
                  <a:srgbClr val="307871"/>
                </a:solidFill>
                <a:latin typeface="Times New Roman" panose="02020603050405020304" pitchFamily="18" charset="0"/>
                <a:cs typeface="Times New Roman" panose="02020603050405020304" pitchFamily="18" charset="0"/>
              </a:rPr>
              <a:t>pracovišť (celý podnik na jednom místě nebo geograficky dislokovaná </a:t>
            </a:r>
            <a:r>
              <a:rPr lang="cs-CZ" altLang="cs-CZ" sz="1800" b="1" dirty="0" smtClean="0">
                <a:solidFill>
                  <a:srgbClr val="307871"/>
                </a:solidFill>
                <a:latin typeface="Times New Roman" panose="02020603050405020304" pitchFamily="18" charset="0"/>
                <a:cs typeface="Times New Roman" panose="02020603050405020304" pitchFamily="18" charset="0"/>
              </a:rPr>
              <a:t>pracoviště</a:t>
            </a:r>
            <a:r>
              <a:rPr lang="cs-CZ" altLang="cs-CZ" sz="1800" b="1" dirty="0">
                <a:solidFill>
                  <a:srgbClr val="307871"/>
                </a:solidFill>
                <a:latin typeface="Times New Roman" panose="02020603050405020304" pitchFamily="18" charset="0"/>
                <a:cs typeface="Times New Roman" panose="02020603050405020304" pitchFamily="18" charset="0"/>
              </a:rPr>
              <a:t>), způsobem řízení (centrální nebo decentralizované), až po způsob komunikace se </a:t>
            </a:r>
            <a:r>
              <a:rPr lang="cs-CZ" altLang="cs-CZ" sz="1800" b="1" dirty="0" smtClean="0">
                <a:solidFill>
                  <a:srgbClr val="307871"/>
                </a:solidFill>
                <a:latin typeface="Times New Roman" panose="02020603050405020304" pitchFamily="18" charset="0"/>
                <a:cs typeface="Times New Roman" panose="02020603050405020304" pitchFamily="18" charset="0"/>
              </a:rPr>
              <a:t>zákazníky</a:t>
            </a:r>
            <a:r>
              <a:rPr lang="cs-CZ" altLang="cs-CZ" sz="1800" b="1" dirty="0">
                <a:solidFill>
                  <a:srgbClr val="307871"/>
                </a:solidFill>
                <a:latin typeface="Times New Roman" panose="02020603050405020304" pitchFamily="18" charset="0"/>
                <a:cs typeface="Times New Roman" panose="02020603050405020304" pitchFamily="18" charset="0"/>
              </a:rPr>
              <a:t>, logistiku apod.</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Architektura informačního systému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07136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TPS je souhrn činností podniku na nejnižším, operativním stupni řízení. Tyto činnosti mají přímou vazbu na základní výrobní a obchodní činnosti podniku (konstrukce, </a:t>
            </a:r>
            <a:r>
              <a:rPr lang="cs-CZ" altLang="cs-CZ" sz="1800" b="1" dirty="0" smtClean="0">
                <a:solidFill>
                  <a:srgbClr val="307871"/>
                </a:solidFill>
                <a:latin typeface="Times New Roman" panose="02020603050405020304" pitchFamily="18" charset="0"/>
                <a:cs typeface="Times New Roman" panose="02020603050405020304" pitchFamily="18" charset="0"/>
              </a:rPr>
              <a:t>technologie</a:t>
            </a:r>
            <a:r>
              <a:rPr lang="cs-CZ" altLang="cs-CZ" sz="1800" b="1" dirty="0">
                <a:solidFill>
                  <a:srgbClr val="307871"/>
                </a:solidFill>
                <a:latin typeface="Times New Roman" panose="02020603050405020304" pitchFamily="18" charset="0"/>
                <a:cs typeface="Times New Roman" panose="02020603050405020304" pitchFamily="18" charset="0"/>
              </a:rPr>
              <a:t>, kapacitní plánování, operativní řízení výroby, dílenské řízení výroby, montáže, servis, atd.).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 </a:t>
            </a:r>
            <a:r>
              <a:rPr lang="cs-CZ" altLang="cs-CZ" sz="1800" b="1" dirty="0">
                <a:solidFill>
                  <a:srgbClr val="307871"/>
                </a:solidFill>
                <a:latin typeface="Times New Roman" panose="02020603050405020304" pitchFamily="18" charset="0"/>
                <a:cs typeface="Times New Roman" panose="02020603050405020304" pitchFamily="18" charset="0"/>
              </a:rPr>
              <a:t>hlediska personálního zabezpečení na této úrovni pracují mistři, vedoucí oddělení atd. Na úrovni TPS se zpracovávají vstupní data do podoby základních přehledů a probíhá jejich evidence. Programové aplikace na této úrovní je </a:t>
            </a:r>
            <a:r>
              <a:rPr lang="cs-CZ" altLang="cs-CZ" sz="1800" b="1" dirty="0" smtClean="0">
                <a:solidFill>
                  <a:srgbClr val="307871"/>
                </a:solidFill>
                <a:latin typeface="Times New Roman" panose="02020603050405020304" pitchFamily="18" charset="0"/>
                <a:cs typeface="Times New Roman" panose="02020603050405020304" pitchFamily="18" charset="0"/>
              </a:rPr>
              <a:t>rozmanité </a:t>
            </a:r>
            <a:r>
              <a:rPr lang="cs-CZ" altLang="cs-CZ" sz="1800" b="1" dirty="0">
                <a:solidFill>
                  <a:srgbClr val="307871"/>
                </a:solidFill>
                <a:latin typeface="Times New Roman" panose="02020603050405020304" pitchFamily="18" charset="0"/>
                <a:cs typeface="Times New Roman" panose="02020603050405020304" pitchFamily="18" charset="0"/>
              </a:rPr>
              <a:t>a odvíjí se od zaměření podniku (výrobní podnik, obchodní firma, podnik se sériovou výrobou nebo výroba na zakázku apod.).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TPS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83990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b="1" dirty="0" smtClean="0"/>
              <a:t>TPS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1026"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251520" y="911575"/>
            <a:ext cx="7416800" cy="2884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4736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b="1" dirty="0" smtClean="0"/>
              <a:t>TPS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843558"/>
            <a:ext cx="7704856" cy="29933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1544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b="1" dirty="0" smtClean="0"/>
              <a:t>TPS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1" y="843559"/>
            <a:ext cx="7704856" cy="2773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5868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MIS fungují na úrovni taktického řízení podniku. Jde o řízení střednědobého časového horizontu. Zdrojem dat jsou sumarizované a ucelené údaje z TPS. Tyto údaje jsou na úrovni MIS analyzovány a vytvářejí se z nich přehledy a zprávy.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Činnosti </a:t>
            </a:r>
            <a:r>
              <a:rPr lang="cs-CZ" altLang="cs-CZ" sz="1800" b="1" dirty="0">
                <a:solidFill>
                  <a:srgbClr val="307871"/>
                </a:solidFill>
                <a:latin typeface="Times New Roman" panose="02020603050405020304" pitchFamily="18" charset="0"/>
                <a:cs typeface="Times New Roman" panose="02020603050405020304" pitchFamily="18" charset="0"/>
              </a:rPr>
              <a:t>jsou zaměřené na tvorbu analýz, plánů, modelů a administrace a správy zdrojů, řízení jakosti, marketingu, personalistiky, legislativy, mezd, účetní agendy, finančního řízení apod.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 </a:t>
            </a:r>
            <a:r>
              <a:rPr lang="cs-CZ" altLang="cs-CZ" sz="1800" b="1" dirty="0">
                <a:solidFill>
                  <a:srgbClr val="307871"/>
                </a:solidFill>
                <a:latin typeface="Times New Roman" panose="02020603050405020304" pitchFamily="18" charset="0"/>
                <a:cs typeface="Times New Roman" panose="02020603050405020304" pitchFamily="18" charset="0"/>
              </a:rPr>
              <a:t>hlediska softwarové podpory jsou na úrovni MIS využívány příslušné moduly ERP a CRM, a dále systémy na podporu rozhodování označované jako DSS (</a:t>
            </a:r>
            <a:r>
              <a:rPr lang="cs-CZ" altLang="cs-CZ" sz="1800" b="1" dirty="0" err="1">
                <a:solidFill>
                  <a:srgbClr val="307871"/>
                </a:solidFill>
                <a:latin typeface="Times New Roman" panose="02020603050405020304" pitchFamily="18" charset="0"/>
                <a:cs typeface="Times New Roman" panose="02020603050405020304" pitchFamily="18" charset="0"/>
              </a:rPr>
              <a:t>Decision</a:t>
            </a:r>
            <a:r>
              <a:rPr lang="cs-CZ" altLang="cs-CZ" sz="1800" b="1" dirty="0">
                <a:solidFill>
                  <a:srgbClr val="307871"/>
                </a:solidFill>
                <a:latin typeface="Times New Roman" panose="02020603050405020304" pitchFamily="18" charset="0"/>
                <a:cs typeface="Times New Roman" panose="02020603050405020304" pitchFamily="18" charset="0"/>
              </a:rPr>
              <a:t> Support </a:t>
            </a:r>
            <a:r>
              <a:rPr lang="cs-CZ" altLang="cs-CZ" sz="1800" b="1" dirty="0" err="1">
                <a:solidFill>
                  <a:srgbClr val="307871"/>
                </a:solidFill>
                <a:latin typeface="Times New Roman" panose="02020603050405020304" pitchFamily="18" charset="0"/>
                <a:cs typeface="Times New Roman" panose="02020603050405020304" pitchFamily="18" charset="0"/>
              </a:rPr>
              <a:t>System</a:t>
            </a:r>
            <a:r>
              <a:rPr lang="cs-CZ" altLang="cs-CZ" sz="1800" b="1" dirty="0">
                <a:solidFill>
                  <a:srgbClr val="307871"/>
                </a:solidFill>
                <a:latin typeface="Times New Roman" panose="02020603050405020304" pitchFamily="18" charset="0"/>
                <a:cs typeface="Times New Roman" panose="02020603050405020304" pitchFamily="18" charset="0"/>
              </a:rPr>
              <a:t>), ES (Expert </a:t>
            </a:r>
            <a:r>
              <a:rPr lang="cs-CZ" altLang="cs-CZ" sz="1800" b="1" dirty="0" err="1">
                <a:solidFill>
                  <a:srgbClr val="307871"/>
                </a:solidFill>
                <a:latin typeface="Times New Roman" panose="02020603050405020304" pitchFamily="18" charset="0"/>
                <a:cs typeface="Times New Roman" panose="02020603050405020304" pitchFamily="18" charset="0"/>
              </a:rPr>
              <a:t>System</a:t>
            </a:r>
            <a:r>
              <a:rPr lang="cs-CZ" altLang="cs-CZ" sz="1800" b="1" dirty="0">
                <a:solidFill>
                  <a:srgbClr val="307871"/>
                </a:solidFill>
                <a:latin typeface="Times New Roman" panose="02020603050405020304" pitchFamily="18" charset="0"/>
                <a:cs typeface="Times New Roman" panose="02020603050405020304" pitchFamily="18" charset="0"/>
              </a:rPr>
              <a:t>) (ES jsou často označované i jako KWS – </a:t>
            </a:r>
            <a:r>
              <a:rPr lang="cs-CZ" altLang="cs-CZ" sz="1800" b="1" dirty="0" err="1">
                <a:solidFill>
                  <a:srgbClr val="307871"/>
                </a:solidFill>
                <a:latin typeface="Times New Roman" panose="02020603050405020304" pitchFamily="18" charset="0"/>
                <a:cs typeface="Times New Roman" panose="02020603050405020304" pitchFamily="18" charset="0"/>
              </a:rPr>
              <a:t>Knowledge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Work</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System</a:t>
            </a:r>
            <a:r>
              <a:rPr lang="cs-CZ"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MIS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03727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DSS </a:t>
            </a:r>
            <a:r>
              <a:rPr lang="cs-CZ" altLang="cs-CZ" sz="1800" b="1" dirty="0">
                <a:solidFill>
                  <a:srgbClr val="307871"/>
                </a:solidFill>
                <a:latin typeface="Times New Roman" panose="02020603050405020304" pitchFamily="18" charset="0"/>
                <a:cs typeface="Times New Roman" panose="02020603050405020304" pitchFamily="18" charset="0"/>
              </a:rPr>
              <a:t>– jedná se o systémy představující nadstavbu MIS, jejichž výstupy jsou přímou podporou pro realizaci řídicích resp. regulačních zásahů. Poskytují </a:t>
            </a:r>
            <a:r>
              <a:rPr lang="cs-CZ" altLang="cs-CZ" sz="1800" b="1" dirty="0" smtClean="0">
                <a:solidFill>
                  <a:srgbClr val="307871"/>
                </a:solidFill>
                <a:latin typeface="Times New Roman" panose="02020603050405020304" pitchFamily="18" charset="0"/>
                <a:cs typeface="Times New Roman" panose="02020603050405020304" pitchFamily="18" charset="0"/>
              </a:rPr>
              <a:t>uživateli </a:t>
            </a:r>
            <a:r>
              <a:rPr lang="cs-CZ" altLang="cs-CZ" sz="1800" b="1" dirty="0">
                <a:solidFill>
                  <a:srgbClr val="307871"/>
                </a:solidFill>
                <a:latin typeface="Times New Roman" panose="02020603050405020304" pitchFamily="18" charset="0"/>
                <a:cs typeface="Times New Roman" panose="02020603050405020304" pitchFamily="18" charset="0"/>
              </a:rPr>
              <a:t>soubor variant, kvantifikaci rizik, zpřesnění výpočtů apod.</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ES </a:t>
            </a:r>
            <a:r>
              <a:rPr lang="cs-CZ" altLang="cs-CZ" sz="1800" b="1" dirty="0">
                <a:solidFill>
                  <a:srgbClr val="307871"/>
                </a:solidFill>
                <a:latin typeface="Times New Roman" panose="02020603050405020304" pitchFamily="18" charset="0"/>
                <a:cs typeface="Times New Roman" panose="02020603050405020304" pitchFamily="18" charset="0"/>
              </a:rPr>
              <a:t>– program, který simuluje rozhodovací činnost experta zejména při řešení složitých úloh.</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MIS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5999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smtClean="0"/>
              <a:t>Na této úrovni se využívají aplikace pro podporu strategického a vrcholového řízení. Jde o řízení pro dlouhodobý časový horizont. Jako zdroj se zde využívají data a informace z nižších úrovní řízení a rovněž data z externích zdrojů. </a:t>
            </a:r>
          </a:p>
          <a:p>
            <a:pPr marL="0" indent="0" algn="just">
              <a:buNone/>
            </a:pPr>
            <a:r>
              <a:rPr lang="cs-CZ" sz="1800" b="1" dirty="0" smtClean="0"/>
              <a:t>Klíčovými činnostmi z hlediska softwarové podpory je tvorba analýz zpracovaných z historických dat a z nich odvozených analýz možného budoucího vývoje s výstupy v podobě prognóz a trendů.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EIS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883939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smtClean="0"/>
              <a:t>BI jsou </a:t>
            </a:r>
            <a:r>
              <a:rPr lang="cs-CZ" sz="1800" b="1" dirty="0"/>
              <a:t>technologie, znalosti, aplikace, metody apod. pro získávání podkladů pro strategická rozhodnutí na základě analýzy velkých objemů dat, kterými dnešní podniky a jejich okolí disponují. BI jsou důležité i pro to, že obsahují nástroje a metody pro nalézání nových souvislostí mezi různými oblastmi, které by pouhým běžným zpracováváním údajů nebylo možné objevit.</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BI </a:t>
            </a:r>
            <a:r>
              <a:rPr lang="cs-CZ" altLang="cs-CZ" sz="1800" b="1" dirty="0">
                <a:solidFill>
                  <a:srgbClr val="307871"/>
                </a:solidFill>
                <a:latin typeface="Times New Roman" panose="02020603050405020304" pitchFamily="18" charset="0"/>
                <a:cs typeface="Times New Roman" panose="02020603050405020304" pitchFamily="18" charset="0"/>
              </a:rPr>
              <a:t>je založeno na práci s multidimenzionálními databázemi uloženými v datových skladech (Data </a:t>
            </a:r>
            <a:r>
              <a:rPr lang="cs-CZ" altLang="cs-CZ" sz="1800" b="1" dirty="0" err="1">
                <a:solidFill>
                  <a:srgbClr val="307871"/>
                </a:solidFill>
                <a:latin typeface="Times New Roman" panose="02020603050405020304" pitchFamily="18" charset="0"/>
                <a:cs typeface="Times New Roman" panose="02020603050405020304" pitchFamily="18" charset="0"/>
              </a:rPr>
              <a:t>Warehouse</a:t>
            </a:r>
            <a:r>
              <a:rPr lang="cs-CZ"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Business </a:t>
            </a:r>
            <a:r>
              <a:rPr lang="cs-CZ" b="1" dirty="0" err="1" smtClean="0"/>
              <a:t>Intelligence</a:t>
            </a:r>
            <a:r>
              <a:rPr lang="cs-CZ" b="1" dirty="0" smtClean="0"/>
              <a:t> (BI)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99241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Nad </a:t>
            </a:r>
            <a:r>
              <a:rPr lang="cs-CZ" altLang="cs-CZ" sz="1800" b="1" dirty="0">
                <a:solidFill>
                  <a:srgbClr val="307871"/>
                </a:solidFill>
                <a:latin typeface="Times New Roman" panose="02020603050405020304" pitchFamily="18" charset="0"/>
                <a:cs typeface="Times New Roman" panose="02020603050405020304" pitchFamily="18" charset="0"/>
              </a:rPr>
              <a:t>multidimenzionálními databázemi se pracuje s technologií OLAP (On-line </a:t>
            </a:r>
            <a:r>
              <a:rPr lang="cs-CZ" altLang="cs-CZ" sz="1800" b="1" dirty="0" err="1">
                <a:solidFill>
                  <a:srgbClr val="307871"/>
                </a:solidFill>
                <a:latin typeface="Times New Roman" panose="02020603050405020304" pitchFamily="18" charset="0"/>
                <a:cs typeface="Times New Roman" panose="02020603050405020304" pitchFamily="18" charset="0"/>
              </a:rPr>
              <a:t>Analytical</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Processing</a:t>
            </a:r>
            <a:r>
              <a:rPr lang="cs-CZ" altLang="cs-CZ" sz="1800" b="1" dirty="0">
                <a:solidFill>
                  <a:srgbClr val="307871"/>
                </a:solidFill>
                <a:latin typeface="Times New Roman" panose="02020603050405020304" pitchFamily="18" charset="0"/>
                <a:cs typeface="Times New Roman" panose="02020603050405020304" pitchFamily="18" charset="0"/>
              </a:rPr>
              <a:t>), která umožňuje vytvářet různé </a:t>
            </a:r>
            <a:r>
              <a:rPr lang="cs-CZ" altLang="cs-CZ" sz="1800" b="1" dirty="0" smtClean="0">
                <a:solidFill>
                  <a:srgbClr val="307871"/>
                </a:solidFill>
                <a:latin typeface="Times New Roman" panose="02020603050405020304" pitchFamily="18" charset="0"/>
                <a:cs typeface="Times New Roman" panose="02020603050405020304" pitchFamily="18" charset="0"/>
              </a:rPr>
              <a:t>pohledy </a:t>
            </a:r>
            <a:r>
              <a:rPr lang="cs-CZ" altLang="cs-CZ" sz="1800" b="1" dirty="0">
                <a:solidFill>
                  <a:srgbClr val="307871"/>
                </a:solidFill>
                <a:latin typeface="Times New Roman" panose="02020603050405020304" pitchFamily="18" charset="0"/>
                <a:cs typeface="Times New Roman" panose="02020603050405020304" pitchFamily="18" charset="0"/>
              </a:rPr>
              <a:t>na data na základě různých dimenzí.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Dimenzemi </a:t>
            </a:r>
            <a:r>
              <a:rPr lang="cs-CZ" altLang="cs-CZ" sz="1800" b="1" dirty="0">
                <a:solidFill>
                  <a:srgbClr val="307871"/>
                </a:solidFill>
                <a:latin typeface="Times New Roman" panose="02020603050405020304" pitchFamily="18" charset="0"/>
                <a:cs typeface="Times New Roman" panose="02020603050405020304" pitchFamily="18" charset="0"/>
              </a:rPr>
              <a:t>mohou být čas, zákaznické </a:t>
            </a:r>
            <a:r>
              <a:rPr lang="cs-CZ" altLang="cs-CZ" sz="1800" b="1" dirty="0" smtClean="0">
                <a:solidFill>
                  <a:srgbClr val="307871"/>
                </a:solidFill>
                <a:latin typeface="Times New Roman" panose="02020603050405020304" pitchFamily="18" charset="0"/>
                <a:cs typeface="Times New Roman" panose="02020603050405020304" pitchFamily="18" charset="0"/>
              </a:rPr>
              <a:t>segmenty</a:t>
            </a:r>
            <a:r>
              <a:rPr lang="cs-CZ" altLang="cs-CZ" sz="1800" b="1" dirty="0">
                <a:solidFill>
                  <a:srgbClr val="307871"/>
                </a:solidFill>
                <a:latin typeface="Times New Roman" panose="02020603050405020304" pitchFamily="18" charset="0"/>
                <a:cs typeface="Times New Roman" panose="02020603050405020304" pitchFamily="18" charset="0"/>
              </a:rPr>
              <a:t>, obrat, zisk, jednotlivé útvary podniku apod. Technologie BI umožňují rychlou tvorbu reportů vycházejících ze zpracování velkých objemů dat, tzv. Big Data.</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Business </a:t>
            </a:r>
            <a:r>
              <a:rPr lang="cs-CZ" b="1" dirty="0" err="1" smtClean="0"/>
              <a:t>Intelligence</a:t>
            </a:r>
            <a:r>
              <a:rPr lang="cs-CZ" b="1" dirty="0" smtClean="0"/>
              <a:t> (BI)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2823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INFORMAČNÍ SYSTÉMY</a:t>
            </a:r>
            <a:br>
              <a:rPr lang="cs-CZ" sz="3100" b="1" dirty="0" smtClean="0">
                <a:solidFill>
                  <a:schemeClr val="bg1"/>
                </a:solidFill>
                <a:latin typeface="Times New Roman" panose="02020603050405020304" pitchFamily="18" charset="0"/>
                <a:cs typeface="Times New Roman" panose="02020603050405020304" pitchFamily="18" charset="0"/>
              </a:rPr>
            </a:br>
            <a:r>
              <a:rPr lang="cs-CZ" sz="3100" b="1" dirty="0" smtClean="0">
                <a:solidFill>
                  <a:schemeClr val="bg1"/>
                </a:solidFill>
                <a:latin typeface="Times New Roman" panose="02020603050405020304" pitchFamily="18" charset="0"/>
                <a:cs typeface="Times New Roman" panose="02020603050405020304" pitchFamily="18" charset="0"/>
              </a:rPr>
              <a:t>V CESTOVNÍM RUCHU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smtClean="0">
                <a:solidFill>
                  <a:schemeClr val="bg1"/>
                </a:solidFill>
                <a:latin typeface="Times New Roman" panose="02020603050405020304" pitchFamily="18" charset="0"/>
                <a:cs typeface="Times New Roman" panose="02020603050405020304" pitchFamily="18" charset="0"/>
              </a:rPr>
              <a:t>5. </a:t>
            </a:r>
            <a:r>
              <a:rPr lang="pl-PL" sz="2400" dirty="0">
                <a:solidFill>
                  <a:schemeClr val="bg1"/>
                </a:solidFill>
                <a:latin typeface="Times New Roman" panose="02020603050405020304" pitchFamily="18" charset="0"/>
                <a:cs typeface="Times New Roman" panose="02020603050405020304" pitchFamily="18" charset="0"/>
              </a:rPr>
              <a:t>ARCHITEKTURY A SPECIFIKA IS VE FIRMÁCH </a:t>
            </a:r>
            <a:r>
              <a:rPr lang="pl-PL" sz="2400" dirty="0" smtClean="0">
                <a:solidFill>
                  <a:schemeClr val="bg1"/>
                </a:solidFill>
                <a:latin typeface="Times New Roman" panose="02020603050405020304" pitchFamily="18" charset="0"/>
                <a:cs typeface="Times New Roman" panose="02020603050405020304" pitchFamily="18" charset="0"/>
              </a:rPr>
              <a:t>ZAMĚŘENÝCH </a:t>
            </a:r>
            <a:r>
              <a:rPr lang="pl-PL" sz="2400" dirty="0">
                <a:solidFill>
                  <a:schemeClr val="bg1"/>
                </a:solidFill>
                <a:latin typeface="Times New Roman" panose="02020603050405020304" pitchFamily="18" charset="0"/>
                <a:cs typeface="Times New Roman" panose="02020603050405020304" pitchFamily="18" charset="0"/>
              </a:rPr>
              <a:t>NA CESTOVNÍ RUCH A TURISMUS</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OIS je souhrn kancelářských aplikací zaměřených na běžné administrativní činnosti, podporu zpracování dat a jejich prezentaci, komunikaci, podporu týmové práce apod.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Na </a:t>
            </a:r>
            <a:r>
              <a:rPr lang="cs-CZ" altLang="cs-CZ" sz="1800" b="1" dirty="0">
                <a:solidFill>
                  <a:srgbClr val="307871"/>
                </a:solidFill>
                <a:latin typeface="Times New Roman" panose="02020603050405020304" pitchFamily="18" charset="0"/>
                <a:cs typeface="Times New Roman" panose="02020603050405020304" pitchFamily="18" charset="0"/>
              </a:rPr>
              <a:t>této úrovni pracujeme s textovými editory, tabulkovými procesory, softwarem pro tvorbu prezentací, elektronickou poštou (e-mail), plánovacími kalendáři, aplikacemi pro správu dokumentů a obsahu (CMS (</a:t>
            </a:r>
            <a:r>
              <a:rPr lang="cs-CZ" altLang="cs-CZ" sz="1800" b="1" dirty="0" err="1">
                <a:solidFill>
                  <a:srgbClr val="307871"/>
                </a:solidFill>
                <a:latin typeface="Times New Roman" panose="02020603050405020304" pitchFamily="18" charset="0"/>
                <a:cs typeface="Times New Roman" panose="02020603050405020304" pitchFamily="18" charset="0"/>
              </a:rPr>
              <a:t>Content</a:t>
            </a:r>
            <a:r>
              <a:rPr lang="cs-CZ" altLang="cs-CZ" sz="1800" b="1" dirty="0">
                <a:solidFill>
                  <a:srgbClr val="307871"/>
                </a:solidFill>
                <a:latin typeface="Times New Roman" panose="02020603050405020304" pitchFamily="18" charset="0"/>
                <a:cs typeface="Times New Roman" panose="02020603050405020304" pitchFamily="18" charset="0"/>
              </a:rPr>
              <a:t> Management </a:t>
            </a:r>
            <a:r>
              <a:rPr lang="cs-CZ" altLang="cs-CZ" sz="1800" b="1" dirty="0" err="1">
                <a:solidFill>
                  <a:srgbClr val="307871"/>
                </a:solidFill>
                <a:latin typeface="Times New Roman" panose="02020603050405020304" pitchFamily="18" charset="0"/>
                <a:cs typeface="Times New Roman" panose="02020603050405020304" pitchFamily="18" charset="0"/>
              </a:rPr>
              <a:t>System</a:t>
            </a:r>
            <a:r>
              <a:rPr lang="cs-CZ" altLang="cs-CZ" sz="1800" b="1" dirty="0">
                <a:solidFill>
                  <a:srgbClr val="307871"/>
                </a:solidFill>
                <a:latin typeface="Times New Roman" panose="02020603050405020304" pitchFamily="18" charset="0"/>
                <a:cs typeface="Times New Roman" panose="02020603050405020304" pitchFamily="18" charset="0"/>
              </a:rPr>
              <a:t>) apod.).</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OIS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407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EDI dnes představuje spíše již jen obecné označení pro aplikace umožňující </a:t>
            </a:r>
            <a:r>
              <a:rPr lang="cs-CZ" altLang="cs-CZ" sz="1800" b="1" dirty="0" smtClean="0">
                <a:solidFill>
                  <a:srgbClr val="307871"/>
                </a:solidFill>
                <a:latin typeface="Times New Roman" panose="02020603050405020304" pitchFamily="18" charset="0"/>
                <a:cs typeface="Times New Roman" panose="02020603050405020304" pitchFamily="18" charset="0"/>
              </a:rPr>
              <a:t>elektronickou </a:t>
            </a:r>
            <a:r>
              <a:rPr lang="cs-CZ" altLang="cs-CZ" sz="1800" b="1" dirty="0">
                <a:solidFill>
                  <a:srgbClr val="307871"/>
                </a:solidFill>
                <a:latin typeface="Times New Roman" panose="02020603050405020304" pitchFamily="18" charset="0"/>
                <a:cs typeface="Times New Roman" panose="02020603050405020304" pitchFamily="18" charset="0"/>
              </a:rPr>
              <a:t>komunikaci s okolím podniku (dodavatelé, odběratelé, zákazníci, finanční </a:t>
            </a:r>
            <a:r>
              <a:rPr lang="cs-CZ" altLang="cs-CZ" sz="1800" b="1" dirty="0" smtClean="0">
                <a:solidFill>
                  <a:srgbClr val="307871"/>
                </a:solidFill>
                <a:latin typeface="Times New Roman" panose="02020603050405020304" pitchFamily="18" charset="0"/>
                <a:cs typeface="Times New Roman" panose="02020603050405020304" pitchFamily="18" charset="0"/>
              </a:rPr>
              <a:t>instituce</a:t>
            </a:r>
            <a:r>
              <a:rPr lang="cs-CZ" altLang="cs-CZ" sz="1800" b="1" dirty="0">
                <a:solidFill>
                  <a:srgbClr val="307871"/>
                </a:solidFill>
                <a:latin typeface="Times New Roman" panose="02020603050405020304" pitchFamily="18" charset="0"/>
                <a:cs typeface="Times New Roman" panose="02020603050405020304" pitchFamily="18" charset="0"/>
              </a:rPr>
              <a:t>, instituce státní správy apod</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Původně </a:t>
            </a:r>
            <a:r>
              <a:rPr lang="cs-CZ" altLang="cs-CZ" sz="1800" b="1" dirty="0">
                <a:solidFill>
                  <a:srgbClr val="307871"/>
                </a:solidFill>
                <a:latin typeface="Times New Roman" panose="02020603050405020304" pitchFamily="18" charset="0"/>
                <a:cs typeface="Times New Roman" panose="02020603050405020304" pitchFamily="18" charset="0"/>
              </a:rPr>
              <a:t>se jednalo o přesně vyhrazené komunikační kanály, mnohdy realizované i jako soukromé sítě.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Dnes </a:t>
            </a:r>
            <a:r>
              <a:rPr lang="cs-CZ" altLang="cs-CZ" sz="1800" b="1" dirty="0">
                <a:solidFill>
                  <a:srgbClr val="307871"/>
                </a:solidFill>
                <a:latin typeface="Times New Roman" panose="02020603050405020304" pitchFamily="18" charset="0"/>
                <a:cs typeface="Times New Roman" panose="02020603050405020304" pitchFamily="18" charset="0"/>
              </a:rPr>
              <a:t>se již toto transformovalo do </a:t>
            </a:r>
            <a:r>
              <a:rPr lang="cs-CZ" altLang="cs-CZ" sz="1800" b="1" dirty="0" smtClean="0">
                <a:solidFill>
                  <a:srgbClr val="307871"/>
                </a:solidFill>
                <a:latin typeface="Times New Roman" panose="02020603050405020304" pitchFamily="18" charset="0"/>
                <a:cs typeface="Times New Roman" panose="02020603050405020304" pitchFamily="18" charset="0"/>
              </a:rPr>
              <a:t>plného </a:t>
            </a:r>
            <a:r>
              <a:rPr lang="cs-CZ" altLang="cs-CZ" sz="1800" b="1" dirty="0">
                <a:solidFill>
                  <a:srgbClr val="307871"/>
                </a:solidFill>
                <a:latin typeface="Times New Roman" panose="02020603050405020304" pitchFamily="18" charset="0"/>
                <a:cs typeface="Times New Roman" panose="02020603050405020304" pitchFamily="18" charset="0"/>
              </a:rPr>
              <a:t>využívání technologií a služeb internetu, která nabízí plnohodnotné a široké možnosti komunikace a přenosu dat.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EDI a služby internetu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453385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Dílčí architektury navazují na globální architekturu, kterou rozšiřují do mnohem větších detailů.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Dílčí architektury IS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287078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b="1" dirty="0" smtClean="0"/>
              <a:t>Dílčí architektury IS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4098"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323528" y="915566"/>
            <a:ext cx="7416800" cy="3768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764273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b="1" dirty="0" smtClean="0"/>
              <a:t>Dílčí architektury IS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5122"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395288" y="915566"/>
            <a:ext cx="7416800" cy="31476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52356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4032448"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Vrstvená architektura představuje vnitřní systémovou architekturu a strukturu </a:t>
            </a:r>
            <a:r>
              <a:rPr lang="cs-CZ" altLang="cs-CZ" sz="1800" b="1" dirty="0" smtClean="0">
                <a:solidFill>
                  <a:srgbClr val="307871"/>
                </a:solidFill>
                <a:latin typeface="Times New Roman" panose="02020603050405020304" pitchFamily="18" charset="0"/>
                <a:cs typeface="Times New Roman" panose="02020603050405020304" pitchFamily="18" charset="0"/>
              </a:rPr>
              <a:t>implementačních </a:t>
            </a:r>
            <a:r>
              <a:rPr lang="cs-CZ" altLang="cs-CZ" sz="1800" b="1" dirty="0">
                <a:solidFill>
                  <a:srgbClr val="307871"/>
                </a:solidFill>
                <a:latin typeface="Times New Roman" panose="02020603050405020304" pitchFamily="18" charset="0"/>
                <a:cs typeface="Times New Roman" panose="02020603050405020304" pitchFamily="18" charset="0"/>
              </a:rPr>
              <a:t>vrstev</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Současné </a:t>
            </a:r>
            <a:r>
              <a:rPr lang="cs-CZ" altLang="cs-CZ" sz="1800" b="1" dirty="0">
                <a:solidFill>
                  <a:srgbClr val="307871"/>
                </a:solidFill>
                <a:latin typeface="Times New Roman" panose="02020603050405020304" pitchFamily="18" charset="0"/>
                <a:cs typeface="Times New Roman" panose="02020603050405020304" pitchFamily="18" charset="0"/>
              </a:rPr>
              <a:t>pojetí pracuje se třemi vrstvami, kterými jsou vrstva datová, aplikační a </a:t>
            </a:r>
            <a:r>
              <a:rPr lang="cs-CZ" altLang="cs-CZ" sz="1800" b="1" dirty="0" smtClean="0">
                <a:solidFill>
                  <a:srgbClr val="307871"/>
                </a:solidFill>
                <a:latin typeface="Times New Roman" panose="02020603050405020304" pitchFamily="18" charset="0"/>
                <a:cs typeface="Times New Roman" panose="02020603050405020304" pitchFamily="18" charset="0"/>
              </a:rPr>
              <a:t>prezentační.</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Vrstvená architektura IS</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915566"/>
            <a:ext cx="2886075" cy="3086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31215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Datová vrstva </a:t>
            </a:r>
            <a:r>
              <a:rPr lang="cs-CZ" altLang="cs-CZ" sz="1800" b="1" dirty="0">
                <a:solidFill>
                  <a:srgbClr val="307871"/>
                </a:solidFill>
                <a:latin typeface="Times New Roman" panose="02020603050405020304" pitchFamily="18" charset="0"/>
                <a:cs typeface="Times New Roman" panose="02020603050405020304" pitchFamily="18" charset="0"/>
              </a:rPr>
              <a:t>– databázový systém představující společnou datovou </a:t>
            </a:r>
            <a:r>
              <a:rPr lang="cs-CZ" altLang="cs-CZ" sz="1800" b="1" dirty="0" smtClean="0">
                <a:solidFill>
                  <a:srgbClr val="307871"/>
                </a:solidFill>
                <a:latin typeface="Times New Roman" panose="02020603050405020304" pitchFamily="18" charset="0"/>
                <a:cs typeface="Times New Roman" panose="02020603050405020304" pitchFamily="18" charset="0"/>
              </a:rPr>
              <a:t>základnu </a:t>
            </a:r>
            <a:r>
              <a:rPr lang="cs-CZ" altLang="cs-CZ" sz="1800" b="1" dirty="0">
                <a:solidFill>
                  <a:srgbClr val="307871"/>
                </a:solidFill>
                <a:latin typeface="Times New Roman" panose="02020603050405020304" pitchFamily="18" charset="0"/>
                <a:cs typeface="Times New Roman" panose="02020603050405020304" pitchFamily="18" charset="0"/>
              </a:rPr>
              <a:t>pro všechny subsystémy komplexního IS. Tato vrstva má za úkol získávat, vkládat, modifikovat, kontrolovat integritu dat a provádět jejich agregaci dle systémových požadavků. Tato vrstva je z hlediska informatické terminologie označována jako </a:t>
            </a:r>
            <a:r>
              <a:rPr lang="cs-CZ" altLang="cs-CZ" sz="1800" b="1" dirty="0" err="1">
                <a:solidFill>
                  <a:srgbClr val="307871"/>
                </a:solidFill>
                <a:latin typeface="Times New Roman" panose="02020603050405020304" pitchFamily="18" charset="0"/>
                <a:cs typeface="Times New Roman" panose="02020603050405020304" pitchFamily="18" charset="0"/>
              </a:rPr>
              <a:t>backend</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Aplikační </a:t>
            </a:r>
            <a:r>
              <a:rPr lang="cs-CZ" altLang="cs-CZ" sz="1800" b="1" dirty="0">
                <a:solidFill>
                  <a:srgbClr val="307871"/>
                </a:solidFill>
                <a:latin typeface="Times New Roman" panose="02020603050405020304" pitchFamily="18" charset="0"/>
                <a:cs typeface="Times New Roman" panose="02020603050405020304" pitchFamily="18" charset="0"/>
              </a:rPr>
              <a:t>vrstva – úkolem je realizace všech transformací vstupních dat na data výstupní. Transformace jsou realizovány prostřednictvím aplikací nebo speciálně definovaných filtrů na úrovních serverů (v databázích, datových skladech apod.). Vrstva se označuje jako </a:t>
            </a:r>
            <a:r>
              <a:rPr lang="cs-CZ" altLang="cs-CZ" sz="1800" b="1" dirty="0" err="1">
                <a:solidFill>
                  <a:srgbClr val="307871"/>
                </a:solidFill>
                <a:latin typeface="Times New Roman" panose="02020603050405020304" pitchFamily="18" charset="0"/>
                <a:cs typeface="Times New Roman" panose="02020603050405020304" pitchFamily="18" charset="0"/>
              </a:rPr>
              <a:t>middleware</a:t>
            </a:r>
            <a:r>
              <a:rPr lang="cs-CZ" altLang="cs-CZ" sz="1800" b="1" dirty="0">
                <a:solidFill>
                  <a:srgbClr val="307871"/>
                </a:solidFill>
                <a:latin typeface="Times New Roman" panose="02020603050405020304" pitchFamily="18" charset="0"/>
                <a:cs typeface="Times New Roman" panose="02020603050405020304" pitchFamily="18" charset="0"/>
              </a:rPr>
              <a:t> (prostředník mezi </a:t>
            </a:r>
            <a:r>
              <a:rPr lang="cs-CZ" altLang="cs-CZ" sz="1800" b="1" dirty="0" smtClean="0">
                <a:solidFill>
                  <a:srgbClr val="307871"/>
                </a:solidFill>
                <a:latin typeface="Times New Roman" panose="02020603050405020304" pitchFamily="18" charset="0"/>
                <a:cs typeface="Times New Roman" panose="02020603050405020304" pitchFamily="18" charset="0"/>
              </a:rPr>
              <a:t>datovou </a:t>
            </a:r>
            <a:r>
              <a:rPr lang="cs-CZ" altLang="cs-CZ" sz="1800" b="1" dirty="0">
                <a:solidFill>
                  <a:srgbClr val="307871"/>
                </a:solidFill>
                <a:latin typeface="Times New Roman" panose="02020603050405020304" pitchFamily="18" charset="0"/>
                <a:cs typeface="Times New Roman" panose="02020603050405020304" pitchFamily="18" charset="0"/>
              </a:rPr>
              <a:t>a prezentační vrstvou);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Prezentační </a:t>
            </a:r>
            <a:r>
              <a:rPr lang="cs-CZ" altLang="cs-CZ" sz="1800" b="1" dirty="0">
                <a:solidFill>
                  <a:srgbClr val="307871"/>
                </a:solidFill>
                <a:latin typeface="Times New Roman" panose="02020603050405020304" pitchFamily="18" charset="0"/>
                <a:cs typeface="Times New Roman" panose="02020603050405020304" pitchFamily="18" charset="0"/>
              </a:rPr>
              <a:t>vrstva – komunikace s uživatelem (</a:t>
            </a:r>
            <a:r>
              <a:rPr lang="cs-CZ" altLang="cs-CZ" sz="1800" b="1" dirty="0" err="1">
                <a:solidFill>
                  <a:srgbClr val="307871"/>
                </a:solidFill>
                <a:latin typeface="Times New Roman" panose="02020603050405020304" pitchFamily="18" charset="0"/>
                <a:cs typeface="Times New Roman" panose="02020603050405020304" pitchFamily="18" charset="0"/>
              </a:rPr>
              <a:t>frontend</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7632848" cy="507703"/>
          </a:xfrm>
        </p:spPr>
        <p:txBody>
          <a:bodyPr/>
          <a:lstStyle/>
          <a:p>
            <a:r>
              <a:rPr lang="cs-CZ" b="1" dirty="0"/>
              <a:t>Vrstvená architektura IS</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3671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Architektura 4 + 1 je v souladu s modelem systému, který je obsažen v dokumentaci systému. Struktura této architektury je následující: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Logické </a:t>
            </a:r>
            <a:r>
              <a:rPr lang="cs-CZ" altLang="cs-CZ" sz="1800" b="1" dirty="0">
                <a:solidFill>
                  <a:srgbClr val="307871"/>
                </a:solidFill>
                <a:latin typeface="Times New Roman" panose="02020603050405020304" pitchFamily="18" charset="0"/>
                <a:cs typeface="Times New Roman" panose="02020603050405020304" pitchFamily="18" charset="0"/>
              </a:rPr>
              <a:t>hledisko – logická struktura IS z hlediska funkčnosti s definicí </a:t>
            </a:r>
            <a:r>
              <a:rPr lang="cs-CZ" altLang="cs-CZ" sz="1800" b="1" dirty="0" smtClean="0">
                <a:solidFill>
                  <a:srgbClr val="307871"/>
                </a:solidFill>
                <a:latin typeface="Times New Roman" panose="02020603050405020304" pitchFamily="18" charset="0"/>
                <a:cs typeface="Times New Roman" panose="02020603050405020304" pitchFamily="18" charset="0"/>
              </a:rPr>
              <a:t>jednotlivých </a:t>
            </a:r>
            <a:r>
              <a:rPr lang="cs-CZ" altLang="cs-CZ" sz="1800" b="1" dirty="0">
                <a:solidFill>
                  <a:srgbClr val="307871"/>
                </a:solidFill>
                <a:latin typeface="Times New Roman" panose="02020603050405020304" pitchFamily="18" charset="0"/>
                <a:cs typeface="Times New Roman" panose="02020603050405020304" pitchFamily="18" charset="0"/>
              </a:rPr>
              <a:t>subsystémů a jejich vzájemných vazeb. Toto hledisko je důležité zejména pro analytiky a designéry;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Implementační </a:t>
            </a:r>
            <a:r>
              <a:rPr lang="cs-CZ" altLang="cs-CZ" sz="1800" b="1" dirty="0">
                <a:solidFill>
                  <a:srgbClr val="307871"/>
                </a:solidFill>
                <a:latin typeface="Times New Roman" panose="02020603050405020304" pitchFamily="18" charset="0"/>
                <a:cs typeface="Times New Roman" panose="02020603050405020304" pitchFamily="18" charset="0"/>
              </a:rPr>
              <a:t>hledisko – hledisko organizace softwarových modulů a členění jednotlivých komponent celého IS. Hledisko je důležité pro programátory;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Procesní </a:t>
            </a:r>
            <a:r>
              <a:rPr lang="cs-CZ" altLang="cs-CZ" sz="1800" b="1" dirty="0">
                <a:solidFill>
                  <a:srgbClr val="307871"/>
                </a:solidFill>
                <a:latin typeface="Times New Roman" panose="02020603050405020304" pitchFamily="18" charset="0"/>
                <a:cs typeface="Times New Roman" panose="02020603050405020304" pitchFamily="18" charset="0"/>
              </a:rPr>
              <a:t>hledisko – klíčovými oblastmi v této kategorii je chování systému a jeho subsystémů, realizace a běh procesů, možnosti rozšíření IS, celková a dílčí výkonnost a implementace funkcí pro zotavování se z chyb. Tento pohled je důležitý pro systémové integrátory</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7632848" cy="507703"/>
          </a:xfrm>
        </p:spPr>
        <p:txBody>
          <a:bodyPr/>
          <a:lstStyle/>
          <a:p>
            <a:r>
              <a:rPr lang="cs-CZ" b="1" dirty="0"/>
              <a:t>Architektura 4 + 1 pohledů</a:t>
            </a:r>
            <a:br>
              <a:rPr lang="cs-CZ" b="1" dirty="0"/>
            </a:br>
            <a:r>
              <a:rPr lang="cs-CZ" b="1" dirty="0"/>
              <a:t/>
            </a:r>
            <a:br>
              <a:rPr lang="cs-CZ" b="1" dirty="0"/>
            </a:b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48322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Hledisko </a:t>
            </a:r>
            <a:r>
              <a:rPr lang="cs-CZ" altLang="cs-CZ" sz="1800" b="1" dirty="0">
                <a:solidFill>
                  <a:srgbClr val="307871"/>
                </a:solidFill>
                <a:latin typeface="Times New Roman" panose="02020603050405020304" pitchFamily="18" charset="0"/>
                <a:cs typeface="Times New Roman" panose="02020603050405020304" pitchFamily="18" charset="0"/>
              </a:rPr>
              <a:t>nasazení – problematika instalace a zavedení IS a </a:t>
            </a:r>
            <a:r>
              <a:rPr lang="cs-CZ" altLang="cs-CZ" sz="1800" b="1" dirty="0" err="1">
                <a:solidFill>
                  <a:srgbClr val="307871"/>
                </a:solidFill>
                <a:latin typeface="Times New Roman" panose="02020603050405020304" pitchFamily="18" charset="0"/>
                <a:cs typeface="Times New Roman" panose="02020603050405020304" pitchFamily="18" charset="0"/>
              </a:rPr>
              <a:t>namapování</a:t>
            </a:r>
            <a:r>
              <a:rPr lang="cs-CZ" altLang="cs-CZ" sz="1800" b="1" dirty="0">
                <a:solidFill>
                  <a:srgbClr val="307871"/>
                </a:solidFill>
                <a:latin typeface="Times New Roman" panose="02020603050405020304" pitchFamily="18" charset="0"/>
                <a:cs typeface="Times New Roman" panose="02020603050405020304" pitchFamily="18" charset="0"/>
              </a:rPr>
              <a:t> IS na topologii HW a SW komponent. Toto hledisko je důležité pro všechny, kteří se na tvorbě IS podílejí;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Hledisko </a:t>
            </a:r>
            <a:r>
              <a:rPr lang="cs-CZ" altLang="cs-CZ" sz="1800" b="1" dirty="0">
                <a:solidFill>
                  <a:srgbClr val="307871"/>
                </a:solidFill>
                <a:latin typeface="Times New Roman" panose="02020603050405020304" pitchFamily="18" charset="0"/>
                <a:cs typeface="Times New Roman" panose="02020603050405020304" pitchFamily="18" charset="0"/>
              </a:rPr>
              <a:t>užití resp. použitelnosti – ačkoliv jsou IS implementovány v různých podnicích je zřejmé, že i mezi nimi lze nalézt celou řadu univerzálně použitelných vzorů struktur a funkcí (například principy účetnictví jsou stejné pro všechny podniky). Toto hledisko je obecně nazýváno jako use-case hledisko.</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Architektura 4 + 1 pohledů</a:t>
            </a:r>
            <a:br>
              <a:rPr lang="cs-CZ" b="1" dirty="0"/>
            </a:br>
            <a:r>
              <a:rPr lang="cs-CZ" b="1" dirty="0"/>
              <a:t/>
            </a:r>
            <a:br>
              <a:rPr lang="cs-CZ" b="1" dirty="0"/>
            </a:b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193278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Pokud </a:t>
            </a:r>
            <a:r>
              <a:rPr lang="cs-CZ" altLang="cs-CZ" sz="1800" b="1" dirty="0">
                <a:solidFill>
                  <a:srgbClr val="307871"/>
                </a:solidFill>
                <a:latin typeface="Times New Roman" panose="02020603050405020304" pitchFamily="18" charset="0"/>
                <a:cs typeface="Times New Roman" panose="02020603050405020304" pitchFamily="18" charset="0"/>
              </a:rPr>
              <a:t>neprodáme výrobek dnes, tak se o to můžeme bez nějakých významných ztrát </a:t>
            </a:r>
            <a:r>
              <a:rPr lang="cs-CZ" altLang="cs-CZ" sz="1800" b="1" dirty="0" smtClean="0">
                <a:solidFill>
                  <a:srgbClr val="307871"/>
                </a:solidFill>
                <a:latin typeface="Times New Roman" panose="02020603050405020304" pitchFamily="18" charset="0"/>
                <a:cs typeface="Times New Roman" panose="02020603050405020304" pitchFamily="18" charset="0"/>
              </a:rPr>
              <a:t>pokusit </a:t>
            </a:r>
            <a:r>
              <a:rPr lang="cs-CZ" altLang="cs-CZ" sz="1800" b="1" dirty="0">
                <a:solidFill>
                  <a:srgbClr val="307871"/>
                </a:solidFill>
                <a:latin typeface="Times New Roman" panose="02020603050405020304" pitchFamily="18" charset="0"/>
                <a:cs typeface="Times New Roman" panose="02020603050405020304" pitchFamily="18" charset="0"/>
              </a:rPr>
              <a:t>zítra. Pokud máte dnes poloprázdný hotel nebo poloprázdné letadlo, tak se jedná o nenávratnou ztrátu v rámci neprodané kapacity</a:t>
            </a:r>
            <a:r>
              <a:rPr lang="cs-CZ" altLang="cs-CZ" sz="1800" b="1">
                <a:solidFill>
                  <a:srgbClr val="307871"/>
                </a:solidFill>
                <a:latin typeface="Times New Roman" panose="02020603050405020304" pitchFamily="18" charset="0"/>
                <a:cs typeface="Times New Roman" panose="02020603050405020304" pitchFamily="18" charset="0"/>
              </a:rPr>
              <a:t>. </a:t>
            </a:r>
            <a:endParaRPr lang="cs-CZ" altLang="cs-CZ" sz="1800" b="1"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Podle </a:t>
            </a:r>
            <a:r>
              <a:rPr lang="cs-CZ" altLang="cs-CZ" sz="1800" b="1" dirty="0">
                <a:solidFill>
                  <a:srgbClr val="307871"/>
                </a:solidFill>
                <a:latin typeface="Times New Roman" panose="02020603050405020304" pitchFamily="18" charset="0"/>
                <a:cs typeface="Times New Roman" panose="02020603050405020304" pitchFamily="18" charset="0"/>
              </a:rPr>
              <a:t>Ryglové, Buriana a </a:t>
            </a:r>
            <a:r>
              <a:rPr lang="cs-CZ" altLang="cs-CZ" sz="1800" b="1" dirty="0" err="1">
                <a:solidFill>
                  <a:srgbClr val="307871"/>
                </a:solidFill>
                <a:latin typeface="Times New Roman" panose="02020603050405020304" pitchFamily="18" charset="0"/>
                <a:cs typeface="Times New Roman" panose="02020603050405020304" pitchFamily="18" charset="0"/>
              </a:rPr>
              <a:t>Vajčnerové</a:t>
            </a:r>
            <a:r>
              <a:rPr lang="cs-CZ" altLang="cs-CZ" sz="1800" b="1" dirty="0">
                <a:solidFill>
                  <a:srgbClr val="307871"/>
                </a:solidFill>
                <a:latin typeface="Times New Roman" panose="02020603050405020304" pitchFamily="18" charset="0"/>
                <a:cs typeface="Times New Roman" panose="02020603050405020304" pitchFamily="18" charset="0"/>
              </a:rPr>
              <a:t> (2011) jsou následující předpoklady v podniku služeb pro uplatnění výše uvedených principů: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pevná </a:t>
            </a:r>
            <a:r>
              <a:rPr lang="cs-CZ" altLang="cs-CZ" sz="1800" b="1" dirty="0">
                <a:solidFill>
                  <a:srgbClr val="307871"/>
                </a:solidFill>
                <a:latin typeface="Times New Roman" panose="02020603050405020304" pitchFamily="18" charset="0"/>
                <a:cs typeface="Times New Roman" panose="02020603050405020304" pitchFamily="18" charset="0"/>
              </a:rPr>
              <a:t>kapacita pomíjivého charakteru (např. lůžka v pokoji, sedadla v </a:t>
            </a:r>
            <a:r>
              <a:rPr lang="cs-CZ" altLang="cs-CZ" sz="1800" b="1" dirty="0" smtClean="0">
                <a:solidFill>
                  <a:srgbClr val="307871"/>
                </a:solidFill>
                <a:latin typeface="Times New Roman" panose="02020603050405020304" pitchFamily="18" charset="0"/>
                <a:cs typeface="Times New Roman" panose="02020603050405020304" pitchFamily="18" charset="0"/>
              </a:rPr>
              <a:t>dopravním </a:t>
            </a:r>
            <a:r>
              <a:rPr lang="cs-CZ" altLang="cs-CZ" sz="1800" b="1" dirty="0">
                <a:solidFill>
                  <a:srgbClr val="307871"/>
                </a:solidFill>
                <a:latin typeface="Times New Roman" panose="02020603050405020304" pitchFamily="18" charset="0"/>
                <a:cs typeface="Times New Roman" panose="02020603050405020304" pitchFamily="18" charset="0"/>
              </a:rPr>
              <a:t>prostředku),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vysoké </a:t>
            </a:r>
            <a:r>
              <a:rPr lang="cs-CZ" altLang="cs-CZ" sz="1800" b="1" dirty="0">
                <a:solidFill>
                  <a:srgbClr val="307871"/>
                </a:solidFill>
                <a:latin typeface="Times New Roman" panose="02020603050405020304" pitchFamily="18" charset="0"/>
                <a:cs typeface="Times New Roman" panose="02020603050405020304" pitchFamily="18" charset="0"/>
              </a:rPr>
              <a:t>fixní náklady,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nízké </a:t>
            </a:r>
            <a:r>
              <a:rPr lang="cs-CZ" altLang="cs-CZ" sz="1800" b="1" dirty="0">
                <a:solidFill>
                  <a:srgbClr val="307871"/>
                </a:solidFill>
                <a:latin typeface="Times New Roman" panose="02020603050405020304" pitchFamily="18" charset="0"/>
                <a:cs typeface="Times New Roman" panose="02020603050405020304" pitchFamily="18" charset="0"/>
              </a:rPr>
              <a:t>variabilní náklady,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fluktuující </a:t>
            </a:r>
            <a:r>
              <a:rPr lang="cs-CZ" altLang="cs-CZ" sz="1800" b="1" dirty="0">
                <a:solidFill>
                  <a:srgbClr val="307871"/>
                </a:solidFill>
                <a:latin typeface="Times New Roman" panose="02020603050405020304" pitchFamily="18" charset="0"/>
                <a:cs typeface="Times New Roman" panose="02020603050405020304" pitchFamily="18" charset="0"/>
              </a:rPr>
              <a:t>poptávka (proměnlivé vzorce poptávky</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Specifika IS zaměřených na cestovní ruch a turismus</a:t>
            </a:r>
            <a:br>
              <a:rPr lang="cs-CZ" b="1" dirty="0"/>
            </a:b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70370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Cílem této kapitole je seznámení se se základními architekturami informačních systémů, jako je globální, dílčí a vrstvená architektura</a:t>
            </a:r>
            <a:r>
              <a:rPr lang="cs-CZ" altLang="cs-CZ" sz="1800" b="1">
                <a:solidFill>
                  <a:srgbClr val="307871"/>
                </a:solidFill>
                <a:latin typeface="Times New Roman" panose="02020603050405020304" pitchFamily="18" charset="0"/>
                <a:cs typeface="Times New Roman" panose="02020603050405020304" pitchFamily="18" charset="0"/>
              </a:rPr>
              <a:t>. </a:t>
            </a:r>
            <a:endParaRPr lang="cs-CZ" altLang="cs-CZ" sz="1800" b="1"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smtClean="0">
                <a:solidFill>
                  <a:srgbClr val="307871"/>
                </a:solidFill>
                <a:latin typeface="Times New Roman" panose="02020603050405020304" pitchFamily="18" charset="0"/>
                <a:cs typeface="Times New Roman" panose="02020603050405020304" pitchFamily="18" charset="0"/>
              </a:rPr>
              <a:t>Je </a:t>
            </a:r>
            <a:r>
              <a:rPr lang="cs-CZ" altLang="cs-CZ" sz="1800" b="1">
                <a:solidFill>
                  <a:srgbClr val="307871"/>
                </a:solidFill>
                <a:latin typeface="Times New Roman" panose="02020603050405020304" pitchFamily="18" charset="0"/>
                <a:cs typeface="Times New Roman" panose="02020603050405020304" pitchFamily="18" charset="0"/>
              </a:rPr>
              <a:t>zmíněna i architektura 4+1 pohledů a </a:t>
            </a:r>
            <a:r>
              <a:rPr lang="cs-CZ" altLang="cs-CZ" sz="1800" b="1" smtClean="0">
                <a:solidFill>
                  <a:srgbClr val="307871"/>
                </a:solidFill>
                <a:latin typeface="Times New Roman" panose="02020603050405020304" pitchFamily="18" charset="0"/>
                <a:cs typeface="Times New Roman" panose="02020603050405020304" pitchFamily="18" charset="0"/>
              </a:rPr>
              <a:t>závěr </a:t>
            </a:r>
            <a:r>
              <a:rPr lang="cs-CZ" altLang="cs-CZ" sz="1800" b="1">
                <a:solidFill>
                  <a:srgbClr val="307871"/>
                </a:solidFill>
                <a:latin typeface="Times New Roman" panose="02020603050405020304" pitchFamily="18" charset="0"/>
                <a:cs typeface="Times New Roman" panose="02020603050405020304" pitchFamily="18" charset="0"/>
              </a:rPr>
              <a:t>kapitoly je věnován specifikům informačních systémů zaměřených na cestovní ruch a turismus.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Úvod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Sodomka </a:t>
            </a:r>
            <a:r>
              <a:rPr lang="cs-CZ" altLang="cs-CZ" sz="1800" b="1" dirty="0">
                <a:solidFill>
                  <a:srgbClr val="307871"/>
                </a:solidFill>
                <a:latin typeface="Times New Roman" panose="02020603050405020304" pitchFamily="18" charset="0"/>
                <a:cs typeface="Times New Roman" panose="02020603050405020304" pitchFamily="18" charset="0"/>
              </a:rPr>
              <a:t>a </a:t>
            </a:r>
            <a:r>
              <a:rPr lang="cs-CZ" altLang="cs-CZ" sz="1800" b="1" dirty="0" err="1">
                <a:solidFill>
                  <a:srgbClr val="307871"/>
                </a:solidFill>
                <a:latin typeface="Times New Roman" panose="02020603050405020304" pitchFamily="18" charset="0"/>
                <a:cs typeface="Times New Roman" panose="02020603050405020304" pitchFamily="18" charset="0"/>
              </a:rPr>
              <a:t>Klčová</a:t>
            </a:r>
            <a:r>
              <a:rPr lang="cs-CZ" altLang="cs-CZ" sz="1800" b="1" dirty="0">
                <a:solidFill>
                  <a:srgbClr val="307871"/>
                </a:solidFill>
                <a:latin typeface="Times New Roman" panose="02020603050405020304" pitchFamily="18" charset="0"/>
                <a:cs typeface="Times New Roman" panose="02020603050405020304" pitchFamily="18" charset="0"/>
              </a:rPr>
              <a:t> (2010) podávají výčet následujících specifik hotelových služeb:</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nehmotný </a:t>
            </a:r>
            <a:r>
              <a:rPr lang="cs-CZ" altLang="cs-CZ" sz="1800" b="1" dirty="0">
                <a:solidFill>
                  <a:srgbClr val="307871"/>
                </a:solidFill>
                <a:latin typeface="Times New Roman" panose="02020603050405020304" pitchFamily="18" charset="0"/>
                <a:cs typeface="Times New Roman" panose="02020603050405020304" pitchFamily="18" charset="0"/>
              </a:rPr>
              <a:t>charakter služeb</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místní </a:t>
            </a:r>
            <a:r>
              <a:rPr lang="cs-CZ" altLang="cs-CZ" sz="1800" b="1" dirty="0">
                <a:solidFill>
                  <a:srgbClr val="307871"/>
                </a:solidFill>
                <a:latin typeface="Times New Roman" panose="02020603050405020304" pitchFamily="18" charset="0"/>
                <a:cs typeface="Times New Roman" panose="02020603050405020304" pitchFamily="18" charset="0"/>
              </a:rPr>
              <a:t>a časovou vázanost nabízených služeb</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pomíjivost </a:t>
            </a:r>
            <a:r>
              <a:rPr lang="cs-CZ" altLang="cs-CZ" sz="1800" b="1" dirty="0">
                <a:solidFill>
                  <a:srgbClr val="307871"/>
                </a:solidFill>
                <a:latin typeface="Times New Roman" panose="02020603050405020304" pitchFamily="18" charset="0"/>
                <a:cs typeface="Times New Roman" panose="02020603050405020304" pitchFamily="18" charset="0"/>
              </a:rPr>
              <a:t>služeb</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fyzickou </a:t>
            </a:r>
            <a:r>
              <a:rPr lang="cs-CZ" altLang="cs-CZ" sz="1800" b="1" dirty="0">
                <a:solidFill>
                  <a:srgbClr val="307871"/>
                </a:solidFill>
                <a:latin typeface="Times New Roman" panose="02020603050405020304" pitchFamily="18" charset="0"/>
                <a:cs typeface="Times New Roman" panose="02020603050405020304" pitchFamily="18" charset="0"/>
              </a:rPr>
              <a:t>neexistenci distribučního systému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pomíjivost </a:t>
            </a:r>
            <a:r>
              <a:rPr lang="cs-CZ" altLang="cs-CZ" sz="1800" b="1" dirty="0">
                <a:solidFill>
                  <a:srgbClr val="307871"/>
                </a:solidFill>
                <a:latin typeface="Times New Roman" panose="02020603050405020304" pitchFamily="18" charset="0"/>
                <a:cs typeface="Times New Roman" panose="02020603050405020304" pitchFamily="18" charset="0"/>
              </a:rPr>
              <a:t>nákladů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vázanost </a:t>
            </a:r>
            <a:r>
              <a:rPr lang="cs-CZ" altLang="cs-CZ" sz="1800" b="1" dirty="0">
                <a:solidFill>
                  <a:srgbClr val="307871"/>
                </a:solidFill>
                <a:latin typeface="Times New Roman" panose="02020603050405020304" pitchFamily="18" charset="0"/>
                <a:cs typeface="Times New Roman" panose="02020603050405020304" pitchFamily="18" charset="0"/>
              </a:rPr>
              <a:t>služeb na jejich poskytovatele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Specifika IS zaměřených na cestovní ruch a turismus</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772585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smtClean="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Seznámení </a:t>
            </a:r>
            <a:r>
              <a:rPr lang="cs-CZ" altLang="cs-CZ" sz="1800" b="1" dirty="0">
                <a:solidFill>
                  <a:srgbClr val="307871"/>
                </a:solidFill>
                <a:latin typeface="Times New Roman" panose="02020603050405020304" pitchFamily="18" charset="0"/>
                <a:cs typeface="Times New Roman" panose="02020603050405020304" pitchFamily="18" charset="0"/>
              </a:rPr>
              <a:t>s obecnou architekturou informačních systémů</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Seznámení </a:t>
            </a:r>
            <a:r>
              <a:rPr lang="cs-CZ" altLang="cs-CZ" sz="1800" b="1" dirty="0">
                <a:solidFill>
                  <a:srgbClr val="307871"/>
                </a:solidFill>
                <a:latin typeface="Times New Roman" panose="02020603050405020304" pitchFamily="18" charset="0"/>
                <a:cs typeface="Times New Roman" panose="02020603050405020304" pitchFamily="18" charset="0"/>
              </a:rPr>
              <a:t>s globální architekturou informačních systémů </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Poznat </a:t>
            </a:r>
            <a:r>
              <a:rPr lang="cs-CZ" altLang="cs-CZ" sz="1800" b="1" dirty="0">
                <a:solidFill>
                  <a:srgbClr val="307871"/>
                </a:solidFill>
                <a:latin typeface="Times New Roman" panose="02020603050405020304" pitchFamily="18" charset="0"/>
                <a:cs typeface="Times New Roman" panose="02020603050405020304" pitchFamily="18" charset="0"/>
              </a:rPr>
              <a:t>základní bloky globální architektury informačních systémů</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a:t>
            </a:r>
            <a:r>
              <a:rPr lang="cs-CZ" altLang="cs-CZ" sz="1800" b="1" dirty="0">
                <a:solidFill>
                  <a:srgbClr val="307871"/>
                </a:solidFill>
                <a:latin typeface="Times New Roman" panose="02020603050405020304" pitchFamily="18" charset="0"/>
                <a:cs typeface="Times New Roman" panose="02020603050405020304" pitchFamily="18" charset="0"/>
              </a:rPr>
              <a:t>dílčí architektury informačních systémů</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a:t>
            </a:r>
            <a:r>
              <a:rPr lang="cs-CZ" altLang="cs-CZ" sz="1800" b="1" dirty="0">
                <a:solidFill>
                  <a:srgbClr val="307871"/>
                </a:solidFill>
                <a:latin typeface="Times New Roman" panose="02020603050405020304" pitchFamily="18" charset="0"/>
                <a:cs typeface="Times New Roman" panose="02020603050405020304" pitchFamily="18" charset="0"/>
              </a:rPr>
              <a:t>vrstvenou architekturu informačních systémů</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Znát </a:t>
            </a:r>
            <a:r>
              <a:rPr lang="cs-CZ" altLang="cs-CZ" sz="1800" b="1" dirty="0">
                <a:solidFill>
                  <a:srgbClr val="307871"/>
                </a:solidFill>
                <a:latin typeface="Times New Roman" panose="02020603050405020304" pitchFamily="18" charset="0"/>
                <a:cs typeface="Times New Roman" panose="02020603050405020304" pitchFamily="18" charset="0"/>
              </a:rPr>
              <a:t>architekturu 4 + 1 pohledů</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Být </a:t>
            </a:r>
            <a:r>
              <a:rPr lang="cs-CZ" altLang="cs-CZ" sz="1800" b="1" dirty="0">
                <a:solidFill>
                  <a:srgbClr val="307871"/>
                </a:solidFill>
                <a:latin typeface="Times New Roman" panose="02020603050405020304" pitchFamily="18" charset="0"/>
                <a:cs typeface="Times New Roman" panose="02020603050405020304" pitchFamily="18" charset="0"/>
              </a:rPr>
              <a:t>si vědom specifik informačních systémů zaměřených na cestovní ruch a </a:t>
            </a:r>
            <a:r>
              <a:rPr lang="cs-CZ" altLang="cs-CZ" sz="1800" b="1" dirty="0" smtClean="0">
                <a:solidFill>
                  <a:srgbClr val="307871"/>
                </a:solidFill>
                <a:latin typeface="Times New Roman" panose="02020603050405020304" pitchFamily="18" charset="0"/>
                <a:cs typeface="Times New Roman" panose="02020603050405020304" pitchFamily="18" charset="0"/>
              </a:rPr>
              <a:t>turismus</a:t>
            </a:r>
            <a:endParaRPr lang="cs-CZ" altLang="cs-CZ" sz="1800" b="1" dirty="0">
              <a:solidFill>
                <a:srgbClr val="30787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smtClean="0"/>
              <a:t>Cíle </a:t>
            </a:r>
            <a:r>
              <a:rPr lang="cs-CZ" b="1"/>
              <a:t>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buNone/>
            </a:pPr>
            <a:r>
              <a:rPr lang="cs-CZ" altLang="cs-CZ" sz="1800" b="1" dirty="0">
                <a:solidFill>
                  <a:srgbClr val="307871"/>
                </a:solidFill>
                <a:latin typeface="Times New Roman" panose="02020603050405020304" pitchFamily="18" charset="0"/>
                <a:cs typeface="Times New Roman" panose="02020603050405020304" pitchFamily="18" charset="0"/>
              </a:rPr>
              <a:t>Architektura IS vyjadřuje celkovou koncepci IS, tedy všechny jeho prvky (</a:t>
            </a:r>
            <a:r>
              <a:rPr lang="cs-CZ" altLang="cs-CZ" sz="1800" b="1" dirty="0" smtClean="0">
                <a:solidFill>
                  <a:srgbClr val="307871"/>
                </a:solidFill>
                <a:latin typeface="Times New Roman" panose="02020603050405020304" pitchFamily="18" charset="0"/>
                <a:cs typeface="Times New Roman" panose="02020603050405020304" pitchFamily="18" charset="0"/>
              </a:rPr>
              <a:t>komponenty</a:t>
            </a:r>
            <a:r>
              <a:rPr lang="cs-CZ" altLang="cs-CZ" sz="1800" b="1" dirty="0">
                <a:solidFill>
                  <a:srgbClr val="307871"/>
                </a:solidFill>
                <a:latin typeface="Times New Roman" panose="02020603050405020304" pitchFamily="18" charset="0"/>
                <a:cs typeface="Times New Roman" panose="02020603050405020304" pitchFamily="18" charset="0"/>
              </a:rPr>
              <a:t>), vazby mezi nimi, vazby na organizační strukturu a vazby na okolí IS.</a:t>
            </a:r>
          </a:p>
          <a:p>
            <a:pPr marL="0" indent="0">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1800" b="1" dirty="0">
                <a:solidFill>
                  <a:srgbClr val="307871"/>
                </a:solidFill>
                <a:latin typeface="Times New Roman" panose="02020603050405020304" pitchFamily="18" charset="0"/>
                <a:cs typeface="Times New Roman" panose="02020603050405020304" pitchFamily="18" charset="0"/>
              </a:rPr>
              <a:t>Architektura IS jinými slovy představuje rámec pro tvorbu informačního systému </a:t>
            </a:r>
            <a:r>
              <a:rPr lang="cs-CZ" altLang="cs-CZ" sz="1800" b="1" dirty="0" smtClean="0">
                <a:solidFill>
                  <a:srgbClr val="307871"/>
                </a:solidFill>
                <a:latin typeface="Times New Roman" panose="02020603050405020304" pitchFamily="18" charset="0"/>
                <a:cs typeface="Times New Roman" panose="02020603050405020304" pitchFamily="18" charset="0"/>
              </a:rPr>
              <a:t>zohledňující </a:t>
            </a:r>
            <a:r>
              <a:rPr lang="cs-CZ" altLang="cs-CZ" sz="1800" b="1" dirty="0">
                <a:solidFill>
                  <a:srgbClr val="307871"/>
                </a:solidFill>
                <a:latin typeface="Times New Roman" panose="02020603050405020304" pitchFamily="18" charset="0"/>
                <a:cs typeface="Times New Roman" panose="02020603050405020304" pitchFamily="18" charset="0"/>
              </a:rPr>
              <a:t>všechny souvislosti: Důležité je, aby byla navržena taková architektura IS, aby tento plnil všechny funkce, které se od něj očekávají.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1800" b="1" dirty="0" smtClean="0">
                <a:solidFill>
                  <a:srgbClr val="307871"/>
                </a:solidFill>
                <a:latin typeface="Times New Roman" panose="02020603050405020304" pitchFamily="18" charset="0"/>
                <a:cs typeface="Times New Roman" panose="02020603050405020304" pitchFamily="18" charset="0"/>
              </a:rPr>
              <a:t>Z </a:t>
            </a:r>
            <a:r>
              <a:rPr lang="cs-CZ" altLang="cs-CZ" sz="1800" b="1" dirty="0">
                <a:solidFill>
                  <a:srgbClr val="307871"/>
                </a:solidFill>
                <a:latin typeface="Times New Roman" panose="02020603050405020304" pitchFamily="18" charset="0"/>
                <a:cs typeface="Times New Roman" panose="02020603050405020304" pitchFamily="18" charset="0"/>
              </a:rPr>
              <a:t>hlediska objektu lze architekturu chápat jako definici veškerých částí a součástí IS ve všech souvislostech.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Architektura informačního systému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91808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buNone/>
            </a:pPr>
            <a:r>
              <a:rPr lang="cs-CZ" altLang="cs-CZ" sz="1800" b="1" dirty="0">
                <a:solidFill>
                  <a:srgbClr val="307871"/>
                </a:solidFill>
                <a:latin typeface="Times New Roman" panose="02020603050405020304" pitchFamily="18" charset="0"/>
                <a:cs typeface="Times New Roman" panose="02020603050405020304" pitchFamily="18" charset="0"/>
              </a:rPr>
              <a:t>Architektura IS by měla být navržena tak, aby:</a:t>
            </a:r>
          </a:p>
          <a:p>
            <a:pPr>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 </a:t>
            </a:r>
            <a:r>
              <a:rPr lang="cs-CZ" altLang="cs-CZ" sz="1800" b="1" dirty="0">
                <a:solidFill>
                  <a:srgbClr val="307871"/>
                </a:solidFill>
                <a:latin typeface="Times New Roman" panose="02020603050405020304" pitchFamily="18" charset="0"/>
                <a:cs typeface="Times New Roman" panose="02020603050405020304" pitchFamily="18" charset="0"/>
              </a:rPr>
              <a:t>obsahoval všechny nutné, vhodně propojené komponenty tak, aby tyto byly schopné vzájemně komunikovat a plnit požadované funkce ve vnitřním prostředí podniku a komunikovat s vnějším prostředím podniku;</a:t>
            </a:r>
          </a:p>
          <a:p>
            <a:pPr>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 </a:t>
            </a:r>
            <a:r>
              <a:rPr lang="cs-CZ" altLang="cs-CZ" sz="1800" b="1" dirty="0">
                <a:solidFill>
                  <a:srgbClr val="307871"/>
                </a:solidFill>
                <a:latin typeface="Times New Roman" panose="02020603050405020304" pitchFamily="18" charset="0"/>
                <a:cs typeface="Times New Roman" panose="02020603050405020304" pitchFamily="18" charset="0"/>
              </a:rPr>
              <a:t>nabízel uživatelům uživatelsky přívětivé komunikační rozhraní;</a:t>
            </a:r>
          </a:p>
          <a:p>
            <a:pPr>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data </a:t>
            </a:r>
            <a:r>
              <a:rPr lang="cs-CZ" altLang="cs-CZ" sz="1800" b="1" dirty="0">
                <a:solidFill>
                  <a:srgbClr val="307871"/>
                </a:solidFill>
                <a:latin typeface="Times New Roman" panose="02020603050405020304" pitchFamily="18" charset="0"/>
                <a:cs typeface="Times New Roman" panose="02020603050405020304" pitchFamily="18" charset="0"/>
              </a:rPr>
              <a:t>v IS byla uložena efektivně (minimalizace duplicit, problematika </a:t>
            </a:r>
            <a:r>
              <a:rPr lang="cs-CZ" altLang="cs-CZ" sz="1800" b="1" dirty="0" err="1">
                <a:solidFill>
                  <a:srgbClr val="307871"/>
                </a:solidFill>
                <a:latin typeface="Times New Roman" panose="02020603050405020304" pitchFamily="18" charset="0"/>
                <a:cs typeface="Times New Roman" panose="02020603050405020304" pitchFamily="18" charset="0"/>
              </a:rPr>
              <a:t>granularity</a:t>
            </a:r>
            <a:r>
              <a:rPr lang="cs-CZ" altLang="cs-CZ" sz="1800" b="1" dirty="0">
                <a:solidFill>
                  <a:srgbClr val="307871"/>
                </a:solidFill>
                <a:latin typeface="Times New Roman" panose="02020603050405020304" pitchFamily="18" charset="0"/>
                <a:cs typeface="Times New Roman" panose="02020603050405020304" pitchFamily="18" charset="0"/>
              </a:rPr>
              <a:t> apod.) a dostupná v rozumném čase a požadované struktuře;</a:t>
            </a:r>
          </a:p>
          <a:p>
            <a:pPr>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 </a:t>
            </a:r>
            <a:r>
              <a:rPr lang="cs-CZ" altLang="cs-CZ" sz="1800" b="1" dirty="0">
                <a:solidFill>
                  <a:srgbClr val="307871"/>
                </a:solidFill>
                <a:latin typeface="Times New Roman" panose="02020603050405020304" pitchFamily="18" charset="0"/>
                <a:cs typeface="Times New Roman" panose="02020603050405020304" pitchFamily="18" charset="0"/>
              </a:rPr>
              <a:t>umožňoval rozšiřitelnost a dostatečnou </a:t>
            </a:r>
            <a:r>
              <a:rPr lang="cs-CZ" altLang="cs-CZ" sz="1800" b="1" dirty="0" err="1">
                <a:solidFill>
                  <a:srgbClr val="307871"/>
                </a:solidFill>
                <a:latin typeface="Times New Roman" panose="02020603050405020304" pitchFamily="18" charset="0"/>
                <a:cs typeface="Times New Roman" panose="02020603050405020304" pitchFamily="18" charset="0"/>
              </a:rPr>
              <a:t>parametrizovatelnost</a:t>
            </a:r>
            <a:r>
              <a:rPr lang="cs-CZ" altLang="cs-CZ" sz="1800" b="1" dirty="0">
                <a:solidFill>
                  <a:srgbClr val="30787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koncepce </a:t>
            </a:r>
            <a:r>
              <a:rPr lang="cs-CZ" altLang="cs-CZ" sz="1800" b="1" dirty="0">
                <a:solidFill>
                  <a:srgbClr val="307871"/>
                </a:solidFill>
                <a:latin typeface="Times New Roman" panose="02020603050405020304" pitchFamily="18" charset="0"/>
                <a:cs typeface="Times New Roman" panose="02020603050405020304" pitchFamily="18" charset="0"/>
              </a:rPr>
              <a:t>IS byla v souladu se strategií rozvoje podniku.</a:t>
            </a:r>
          </a:p>
          <a:p>
            <a:pPr>
              <a:buFont typeface="Wingdings" panose="05000000000000000000" pitchFamily="2" charset="2"/>
              <a:buChar char="q"/>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Architektura informačního systému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36945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buNone/>
            </a:pPr>
            <a:r>
              <a:rPr lang="cs-CZ" altLang="cs-CZ" sz="1800" b="1" dirty="0" smtClean="0">
                <a:solidFill>
                  <a:srgbClr val="307871"/>
                </a:solidFill>
                <a:latin typeface="Times New Roman" panose="02020603050405020304" pitchFamily="18" charset="0"/>
                <a:cs typeface="Times New Roman" panose="02020603050405020304" pitchFamily="18" charset="0"/>
              </a:rPr>
              <a:t>U </a:t>
            </a:r>
            <a:r>
              <a:rPr lang="cs-CZ" altLang="cs-CZ" sz="1800" b="1" dirty="0">
                <a:solidFill>
                  <a:srgbClr val="307871"/>
                </a:solidFill>
                <a:latin typeface="Times New Roman" panose="02020603050405020304" pitchFamily="18" charset="0"/>
                <a:cs typeface="Times New Roman" panose="02020603050405020304" pitchFamily="18" charset="0"/>
              </a:rPr>
              <a:t>architektury závisí na úhlu pohledu. V klasickém pojetí hovoříme o tzv. globální </a:t>
            </a:r>
            <a:r>
              <a:rPr lang="cs-CZ" altLang="cs-CZ" sz="1800" b="1" dirty="0" smtClean="0">
                <a:solidFill>
                  <a:srgbClr val="307871"/>
                </a:solidFill>
                <a:latin typeface="Times New Roman" panose="02020603050405020304" pitchFamily="18" charset="0"/>
                <a:cs typeface="Times New Roman" panose="02020603050405020304" pitchFamily="18" charset="0"/>
              </a:rPr>
              <a:t>architektuře</a:t>
            </a:r>
            <a:r>
              <a:rPr lang="cs-CZ" altLang="cs-CZ" sz="1800" b="1" dirty="0">
                <a:solidFill>
                  <a:srgbClr val="307871"/>
                </a:solidFill>
                <a:latin typeface="Times New Roman" panose="02020603050405020304" pitchFamily="18" charset="0"/>
                <a:cs typeface="Times New Roman" panose="02020603050405020304" pitchFamily="18" charset="0"/>
              </a:rPr>
              <a:t>, dílčích architekturách, vrstvené architektuře (vnitřní systémová architektura IS) a v moderním pojetí se stále častěji setkáváme s tzv. architekturou 4+1 pohledů.</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Architektura informačního systému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97521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Globální architektura IS představuje podobu IS s vynecháním všech detailů. V obecném případě je globální architektura prezentována strukturou tří vertikálních úrovní (tzv. vertikální dimenze), což koresponduje se standardní třívrstvou strukturou řízení v podobě operativního řízení (nejnižší úroveň), taktického řízení (střední management) a řízení strategického (top management).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Architektura informačního systému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9121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b="1" dirty="0"/>
              <a:t>Architektura informačního systému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4098"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179512" y="699542"/>
            <a:ext cx="7416800" cy="34864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3823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2688</TotalTime>
  <Words>1672</Words>
  <Application>Microsoft Office PowerPoint</Application>
  <PresentationFormat>Předvádění na obrazovce (16:9)</PresentationFormat>
  <Paragraphs>166</Paragraphs>
  <Slides>31</Slides>
  <Notes>28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31</vt:i4>
      </vt:variant>
    </vt:vector>
  </HeadingPairs>
  <TitlesOfParts>
    <vt:vector size="37" baseType="lpstr">
      <vt:lpstr>Arial</vt:lpstr>
      <vt:lpstr>Calibri</vt:lpstr>
      <vt:lpstr>Enriqueta</vt:lpstr>
      <vt:lpstr>Times New Roman</vt:lpstr>
      <vt:lpstr>Wingdings</vt:lpstr>
      <vt:lpstr>SLU</vt:lpstr>
      <vt:lpstr>Název prezentace</vt:lpstr>
      <vt:lpstr>INFORMAČNÍ SYSTÉMY V CESTOVNÍM RUCHU</vt:lpstr>
      <vt:lpstr>Úvod</vt:lpstr>
      <vt:lpstr>Cíle přednášky</vt:lpstr>
      <vt:lpstr>Architektura informačního systému</vt:lpstr>
      <vt:lpstr>Architektura informačního systému</vt:lpstr>
      <vt:lpstr>Architektura informačního systému</vt:lpstr>
      <vt:lpstr>Architektura informačního systému</vt:lpstr>
      <vt:lpstr>Architektura informačního systému</vt:lpstr>
      <vt:lpstr>Architektura informačního systému</vt:lpstr>
      <vt:lpstr>TPS</vt:lpstr>
      <vt:lpstr>TPS</vt:lpstr>
      <vt:lpstr>TPS</vt:lpstr>
      <vt:lpstr>TPS</vt:lpstr>
      <vt:lpstr>MIS</vt:lpstr>
      <vt:lpstr>MIS</vt:lpstr>
      <vt:lpstr>EIS</vt:lpstr>
      <vt:lpstr>Business Intelligence (BI)</vt:lpstr>
      <vt:lpstr>Business Intelligence (BI)</vt:lpstr>
      <vt:lpstr>OIS</vt:lpstr>
      <vt:lpstr>EDI a služby internetu</vt:lpstr>
      <vt:lpstr>Dílčí architektury IS</vt:lpstr>
      <vt:lpstr>Dílčí architektury IS</vt:lpstr>
      <vt:lpstr>Dílčí architektury IS</vt:lpstr>
      <vt:lpstr>Vrstvená architektura IS</vt:lpstr>
      <vt:lpstr>Vrstvená architektura IS</vt:lpstr>
      <vt:lpstr>Architektura 4 + 1 pohledů   </vt:lpstr>
      <vt:lpstr>Architektura 4 + 1 pohledů   </vt:lpstr>
      <vt:lpstr>Specifika IS zaměřených na cestovní ruch a turismus  </vt:lpstr>
      <vt:lpstr>Specifika IS zaměřených na cestovní ruch a turismus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200</cp:revision>
  <dcterms:created xsi:type="dcterms:W3CDTF">2016-07-06T15:42:34Z</dcterms:created>
  <dcterms:modified xsi:type="dcterms:W3CDTF">2018-04-12T10:37:49Z</dcterms:modified>
</cp:coreProperties>
</file>