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6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39402AE-B659-4799-BBF8-51E9CC205F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59ED9D3-802E-4AD9-B8EA-086DC8A0199C}" type="datetimeFigureOut">
              <a:rPr lang="en-US" smtClean="0"/>
              <a:pPr/>
              <a:t>12/7/2022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TAGUCHIHO METODY – ZTRÁTOVÉ FUNKCE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8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– řešení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7266788" cy="45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1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Průměrná ztráta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Z </a:t>
                </a:r>
                <a:r>
                  <a:rPr lang="en-US" dirty="0" err="1"/>
                  <a:t>hlediska</a:t>
                </a:r>
                <a:r>
                  <a:rPr lang="en-US" dirty="0"/>
                  <a:t> </a:t>
                </a:r>
                <a:r>
                  <a:rPr lang="en-US" dirty="0" err="1"/>
                  <a:t>teorie</a:t>
                </a:r>
                <a:r>
                  <a:rPr lang="en-US" dirty="0"/>
                  <a:t> </a:t>
                </a:r>
                <a:r>
                  <a:rPr lang="en-US" dirty="0" err="1"/>
                  <a:t>pravděpodobnosti</a:t>
                </a:r>
                <a:r>
                  <a:rPr lang="en-US" dirty="0"/>
                  <a:t> je </a:t>
                </a:r>
                <a:r>
                  <a:rPr lang="en-US" i="1" dirty="0"/>
                  <a:t>Y </a:t>
                </a:r>
                <a:r>
                  <a:rPr lang="en-US" dirty="0"/>
                  <a:t>= </a:t>
                </a:r>
                <a:r>
                  <a:rPr lang="en-US" dirty="0" err="1"/>
                  <a:t>ukazatel</a:t>
                </a:r>
                <a:r>
                  <a:rPr lang="en-US" dirty="0"/>
                  <a:t> </a:t>
                </a:r>
                <a:r>
                  <a:rPr lang="en-US" dirty="0" err="1"/>
                  <a:t>jakosti</a:t>
                </a:r>
                <a:r>
                  <a:rPr lang="en-US" dirty="0"/>
                  <a:t> </a:t>
                </a:r>
                <a:r>
                  <a:rPr lang="en-US" dirty="0" err="1"/>
                  <a:t>náhodná</a:t>
                </a:r>
                <a:r>
                  <a:rPr lang="en-US" dirty="0"/>
                  <a:t> </a:t>
                </a:r>
                <a:r>
                  <a:rPr lang="en-US" dirty="0" err="1"/>
                  <a:t>proměnná</a:t>
                </a:r>
                <a:r>
                  <a:rPr lang="en-US" dirty="0"/>
                  <a:t>, </a:t>
                </a:r>
                <a:r>
                  <a:rPr lang="en-US" dirty="0" err="1"/>
                  <a:t>která</a:t>
                </a:r>
                <a:r>
                  <a:rPr lang="en-US" dirty="0"/>
                  <a:t>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často</a:t>
                </a:r>
                <a:r>
                  <a:rPr lang="en-US" dirty="0"/>
                  <a:t> </a:t>
                </a:r>
                <a:r>
                  <a:rPr lang="en-US" dirty="0" err="1"/>
                  <a:t>normální</a:t>
                </a:r>
                <a:r>
                  <a:rPr lang="en-US" dirty="0"/>
                  <a:t> </a:t>
                </a:r>
                <a:r>
                  <a:rPr lang="en-US" dirty="0" err="1"/>
                  <a:t>rozdělení</a:t>
                </a:r>
                <a:r>
                  <a:rPr lang="en-US" dirty="0"/>
                  <a:t> .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:r>
                  <a:rPr lang="en-US" dirty="0" err="1"/>
                  <a:t>ztráta</a:t>
                </a:r>
                <a:r>
                  <a:rPr lang="en-US" dirty="0"/>
                  <a:t> </a:t>
                </a:r>
                <a:r>
                  <a:rPr lang="en-US" i="1" dirty="0"/>
                  <a:t>L</a:t>
                </a:r>
                <a:r>
                  <a:rPr lang="en-US" dirty="0"/>
                  <a:t>(</a:t>
                </a:r>
                <a:r>
                  <a:rPr lang="en-US" i="1" dirty="0"/>
                  <a:t>Y</a:t>
                </a:r>
                <a:r>
                  <a:rPr lang="en-US" dirty="0"/>
                  <a:t>) </a:t>
                </a:r>
                <a:r>
                  <a:rPr lang="en-US" dirty="0" err="1"/>
                  <a:t>nás</a:t>
                </a:r>
                <a:r>
                  <a:rPr lang="en-US" dirty="0"/>
                  <a:t> </a:t>
                </a:r>
                <a:r>
                  <a:rPr lang="en-US" dirty="0" err="1"/>
                  <a:t>obvykle</a:t>
                </a:r>
                <a:r>
                  <a:rPr lang="en-US" dirty="0"/>
                  <a:t> </a:t>
                </a:r>
                <a:r>
                  <a:rPr lang="en-US" dirty="0" err="1"/>
                  <a:t>zajímá</a:t>
                </a:r>
                <a:r>
                  <a:rPr lang="en-US" dirty="0"/>
                  <a:t> </a:t>
                </a:r>
                <a:r>
                  <a:rPr lang="en-US" b="1" dirty="0" err="1"/>
                  <a:t>průměrná</a:t>
                </a:r>
                <a:r>
                  <a:rPr lang="en-US" b="1" dirty="0"/>
                  <a:t> </a:t>
                </a:r>
                <a:r>
                  <a:rPr lang="en-US" b="1" dirty="0" err="1"/>
                  <a:t>ztráta</a:t>
                </a:r>
                <a:r>
                  <a:rPr lang="en-US" dirty="0"/>
                  <a:t>, </a:t>
                </a:r>
                <a:r>
                  <a:rPr lang="en-US" dirty="0" err="1"/>
                  <a:t>kterou</a:t>
                </a:r>
                <a:r>
                  <a:rPr lang="en-US" dirty="0"/>
                  <a:t> </a:t>
                </a:r>
                <a:r>
                  <a:rPr lang="en-US" dirty="0" err="1"/>
                  <a:t>označíme</a:t>
                </a:r>
                <a:r>
                  <a:rPr lang="en-US" dirty="0"/>
                  <a:t> </a:t>
                </a:r>
                <a:r>
                  <a:rPr lang="en-US" i="1" dirty="0"/>
                  <a:t>E</a:t>
                </a:r>
                <a:r>
                  <a:rPr lang="en-US" dirty="0"/>
                  <a:t>(</a:t>
                </a:r>
                <a:r>
                  <a:rPr lang="en-US" i="1" dirty="0"/>
                  <a:t>L</a:t>
                </a:r>
                <a:r>
                  <a:rPr lang="en-US" dirty="0"/>
                  <a:t>). </a:t>
                </a:r>
                <a:endParaRPr lang="cs-CZ" dirty="0"/>
              </a:p>
              <a:p>
                <a:r>
                  <a:rPr lang="cs-CZ" dirty="0"/>
                  <a:t>Rovnice pro určení průměrné ztráty:</a:t>
                </a: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𝑘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předpokladu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i="1" dirty="0"/>
                  <a:t>E</a:t>
                </a:r>
                <a:r>
                  <a:rPr lang="en-US" dirty="0"/>
                  <a:t>(</a:t>
                </a:r>
                <a:r>
                  <a:rPr lang="en-US" i="1" dirty="0"/>
                  <a:t>Y</a:t>
                </a:r>
                <a:r>
                  <a:rPr lang="en-US" dirty="0"/>
                  <a:t>) = </a:t>
                </a:r>
                <a:r>
                  <a:rPr lang="en-US" i="1" dirty="0"/>
                  <a:t>T</a:t>
                </a:r>
                <a:r>
                  <a:rPr lang="en-US" dirty="0"/>
                  <a:t>, </a:t>
                </a:r>
                <a:r>
                  <a:rPr lang="en-US" dirty="0" err="1"/>
                  <a:t>což</a:t>
                </a:r>
                <a:r>
                  <a:rPr lang="en-US" dirty="0"/>
                  <a:t> </a:t>
                </a:r>
                <a:r>
                  <a:rPr lang="en-US" dirty="0" err="1" smtClean="0"/>
                  <a:t>znamená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průměr</a:t>
                </a:r>
                <a:r>
                  <a:rPr lang="en-US" dirty="0"/>
                  <a:t> </a:t>
                </a:r>
                <a:r>
                  <a:rPr lang="en-US" dirty="0" err="1"/>
                  <a:t>ze</a:t>
                </a:r>
                <a:r>
                  <a:rPr lang="en-US" dirty="0"/>
                  <a:t> </a:t>
                </a:r>
                <a:r>
                  <a:rPr lang="en-US" dirty="0" err="1"/>
                  <a:t>skutečně</a:t>
                </a:r>
                <a:r>
                  <a:rPr lang="en-US" dirty="0"/>
                  <a:t> </a:t>
                </a:r>
                <a:r>
                  <a:rPr lang="en-US" dirty="0" err="1"/>
                  <a:t>dosažených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en-US" dirty="0" err="1"/>
                  <a:t>sledovaného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 </a:t>
                </a:r>
                <a:r>
                  <a:rPr lang="en-US" dirty="0" err="1"/>
                  <a:t>kvality</a:t>
                </a:r>
                <a:r>
                  <a:rPr lang="en-US" dirty="0"/>
                  <a:t> </a:t>
                </a:r>
                <a:r>
                  <a:rPr lang="en-US" i="1" dirty="0"/>
                  <a:t>Y </a:t>
                </a:r>
                <a:r>
                  <a:rPr lang="en-US" dirty="0"/>
                  <a:t>je </a:t>
                </a:r>
                <a:r>
                  <a:rPr lang="en-US" dirty="0" err="1"/>
                  <a:t>roven</a:t>
                </a:r>
                <a:r>
                  <a:rPr lang="en-US" dirty="0"/>
                  <a:t> </a:t>
                </a:r>
                <a:r>
                  <a:rPr lang="en-US" dirty="0" err="1"/>
                  <a:t>žádané</a:t>
                </a:r>
                <a:r>
                  <a:rPr lang="en-US" dirty="0"/>
                  <a:t> </a:t>
                </a:r>
                <a:r>
                  <a:rPr lang="en-US" dirty="0" err="1"/>
                  <a:t>hodnotě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dirty="0"/>
                  <a:t>. Symbol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rozptyl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:r>
                  <a:rPr lang="en-US" i="1" dirty="0"/>
                  <a:t>Y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cs-CZ" dirty="0" smtClean="0"/>
                  <a:t>Jinak pro: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193196"/>
            <a:ext cx="4491025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28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301006"/>
          </a:xfrm>
        </p:spPr>
        <p:txBody>
          <a:bodyPr/>
          <a:lstStyle/>
          <a:p>
            <a:r>
              <a:rPr lang="cs-CZ" dirty="0" smtClean="0"/>
              <a:t>Základní rovnice které používá </a:t>
            </a:r>
            <a:r>
              <a:rPr lang="cs-CZ" dirty="0" err="1" smtClean="0"/>
              <a:t>Taguchiho</a:t>
            </a:r>
            <a:r>
              <a:rPr lang="cs-CZ" dirty="0" smtClean="0"/>
              <a:t> metoda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8357464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87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301006"/>
          </a:xfrm>
        </p:spPr>
        <p:txBody>
          <a:bodyPr/>
          <a:lstStyle/>
          <a:p>
            <a:r>
              <a:rPr lang="en-US" b="1" dirty="0"/>
              <a:t>ZTRÁTOVÉ FUNKCE PRO RŮZNÉ TYPY TOLERANCÍ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err="1" smtClean="0"/>
                  <a:t>Existují</a:t>
                </a:r>
                <a:r>
                  <a:rPr lang="en-US" dirty="0" smtClean="0"/>
                  <a:t> </a:t>
                </a:r>
                <a:r>
                  <a:rPr lang="en-US" dirty="0" err="1"/>
                  <a:t>různé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ztrátových</a:t>
                </a:r>
                <a:r>
                  <a:rPr lang="en-US" dirty="0"/>
                  <a:t> </a:t>
                </a:r>
                <a:r>
                  <a:rPr lang="en-US" dirty="0" err="1"/>
                  <a:t>funkcí</a:t>
                </a:r>
                <a:r>
                  <a:rPr lang="en-US" dirty="0"/>
                  <a:t>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/>
                  <a:t>toho</a:t>
                </a:r>
                <a:r>
                  <a:rPr lang="en-US" dirty="0"/>
                  <a:t>, s </a:t>
                </a:r>
                <a:r>
                  <a:rPr lang="en-US" dirty="0" err="1"/>
                  <a:t>jakým</a:t>
                </a:r>
                <a:r>
                  <a:rPr lang="en-US" dirty="0"/>
                  <a:t> </a:t>
                </a:r>
                <a:r>
                  <a:rPr lang="en-US" dirty="0" err="1"/>
                  <a:t>typem</a:t>
                </a:r>
                <a:r>
                  <a:rPr lang="en-US" dirty="0"/>
                  <a:t> </a:t>
                </a:r>
                <a:r>
                  <a:rPr lang="en-US" dirty="0" err="1"/>
                  <a:t>tolerančního</a:t>
                </a:r>
                <a:r>
                  <a:rPr lang="en-US" dirty="0"/>
                  <a:t> </a:t>
                </a:r>
                <a:r>
                  <a:rPr lang="en-US" dirty="0" err="1"/>
                  <a:t>intervalu</a:t>
                </a:r>
                <a:r>
                  <a:rPr lang="en-US" dirty="0"/>
                  <a:t> se </a:t>
                </a:r>
                <a:r>
                  <a:rPr lang="en-US" dirty="0" err="1"/>
                  <a:t>pracuje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Podle</a:t>
                </a:r>
                <a:r>
                  <a:rPr lang="en-US" dirty="0" smtClean="0"/>
                  <a:t> </a:t>
                </a:r>
                <a:r>
                  <a:rPr lang="en-US" dirty="0" err="1"/>
                  <a:t>toho</a:t>
                </a:r>
                <a:r>
                  <a:rPr lang="en-US" dirty="0"/>
                  <a:t>, co je v </a:t>
                </a:r>
                <a:r>
                  <a:rPr lang="en-US" dirty="0" err="1"/>
                  <a:t>dané</a:t>
                </a:r>
                <a:r>
                  <a:rPr lang="en-US" dirty="0"/>
                  <a:t> </a:t>
                </a:r>
                <a:r>
                  <a:rPr lang="en-US" dirty="0" err="1"/>
                  <a:t>situaci</a:t>
                </a:r>
                <a:r>
                  <a:rPr lang="en-US" dirty="0"/>
                  <a:t> </a:t>
                </a:r>
                <a:r>
                  <a:rPr lang="en-US" dirty="0" err="1"/>
                  <a:t>považováno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optimální</a:t>
                </a:r>
                <a:r>
                  <a:rPr lang="en-US" dirty="0"/>
                  <a:t> </a:t>
                </a:r>
                <a:r>
                  <a:rPr lang="en-US" dirty="0" err="1"/>
                  <a:t>cílovou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dirty="0"/>
                  <a:t>, </a:t>
                </a:r>
                <a:r>
                  <a:rPr lang="en-US" dirty="0" err="1"/>
                  <a:t>rozlišujeme</a:t>
                </a:r>
                <a:r>
                  <a:rPr lang="en-US" dirty="0"/>
                  <a:t> </a:t>
                </a:r>
                <a:r>
                  <a:rPr lang="en-US" dirty="0" err="1"/>
                  <a:t>tyto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tolerance: </a:t>
                </a:r>
                <a:endParaRPr lang="cs-CZ" dirty="0" smtClean="0"/>
              </a:p>
              <a:p>
                <a:pPr marL="868680" lvl="1" indent="-457200">
                  <a:buFont typeface="+mj-lt"/>
                  <a:buAutoNum type="arabicPeriod"/>
                </a:pPr>
                <a:r>
                  <a:rPr lang="cs-CZ" dirty="0" smtClean="0"/>
                  <a:t>Tolerance typu N (</a:t>
                </a:r>
                <a:r>
                  <a:rPr lang="cs-CZ" dirty="0" err="1" smtClean="0"/>
                  <a:t>nominal</a:t>
                </a:r>
                <a:r>
                  <a:rPr lang="cs-CZ" dirty="0" smtClean="0"/>
                  <a:t>). Ideálem je dosažení cílové hodnoty T.</a:t>
                </a:r>
              </a:p>
              <a:p>
                <a:pPr marL="1234440" lvl="2" indent="-457200">
                  <a:buFont typeface="+mj-lt"/>
                  <a:buAutoNum type="alphaLcParenR"/>
                </a:pPr>
                <a:r>
                  <a:rPr lang="cs-CZ" dirty="0" smtClean="0"/>
                  <a:t>Symetrická</a:t>
                </a:r>
              </a:p>
              <a:p>
                <a:pPr marL="1234440" lvl="2" indent="-457200">
                  <a:buFont typeface="+mj-lt"/>
                  <a:buAutoNum type="alphaLcParenR"/>
                </a:pPr>
                <a:r>
                  <a:rPr lang="cs-CZ" dirty="0" smtClean="0"/>
                  <a:t>Nesymetrická</a:t>
                </a:r>
              </a:p>
              <a:p>
                <a:pPr marL="868680" lvl="1" indent="-457200">
                  <a:buFont typeface="+mj-lt"/>
                  <a:buAutoNum type="arabicPeriod"/>
                </a:pPr>
                <a:r>
                  <a:rPr lang="cs-CZ" dirty="0" smtClean="0"/>
                  <a:t>Tolerance typu S (</a:t>
                </a:r>
                <a:r>
                  <a:rPr lang="cs-CZ" dirty="0" err="1" smtClean="0"/>
                  <a:t>smaller</a:t>
                </a:r>
                <a:r>
                  <a:rPr lang="cs-CZ" dirty="0" smtClean="0"/>
                  <a:t>). Y je tím lepší, čím je menší. Ideálem je T=0.</a:t>
                </a:r>
              </a:p>
              <a:p>
                <a:pPr marL="868680" lvl="1" indent="-457200">
                  <a:buFont typeface="+mj-lt"/>
                  <a:buAutoNum type="arabicPeriod"/>
                </a:pPr>
                <a:r>
                  <a:rPr lang="cs-CZ" dirty="0" smtClean="0"/>
                  <a:t>Tolerance typu L (</a:t>
                </a:r>
                <a:r>
                  <a:rPr lang="cs-CZ" dirty="0" err="1" smtClean="0"/>
                  <a:t>larger</a:t>
                </a:r>
                <a:r>
                  <a:rPr lang="cs-CZ" dirty="0" smtClean="0"/>
                  <a:t>). </a:t>
                </a:r>
                <a:r>
                  <a:rPr lang="cs-CZ" dirty="0"/>
                  <a:t>Y je tím lepší, čím je </a:t>
                </a:r>
                <a:r>
                  <a:rPr lang="cs-CZ" dirty="0" smtClean="0"/>
                  <a:t>větší. </a:t>
                </a:r>
                <a:r>
                  <a:rPr lang="cs-CZ" dirty="0"/>
                  <a:t>Ideálem je </a:t>
                </a:r>
                <a:r>
                  <a:rPr lang="cs-CZ" dirty="0" smtClean="0"/>
                  <a:t>T=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cs-CZ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 r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814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cs-CZ" b="1" dirty="0" smtClean="0"/>
              <a:t>Symetrická</a:t>
            </a:r>
            <a:r>
              <a:rPr lang="en-US" b="1" dirty="0" smtClean="0"/>
              <a:t> </a:t>
            </a:r>
            <a:r>
              <a:rPr lang="en-US" b="1" dirty="0"/>
              <a:t>N-tolerance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V </a:t>
                </a:r>
                <a:r>
                  <a:rPr lang="en-US" dirty="0" err="1"/>
                  <a:t>tomto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píšeme</a:t>
                </a:r>
                <a:r>
                  <a:rPr lang="en-US" dirty="0"/>
                  <a:t> </a:t>
                </a:r>
                <a:r>
                  <a:rPr lang="en-US" i="1" dirty="0"/>
                  <a:t>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±</m:t>
                    </m:r>
                  </m:oMath>
                </a14:m>
                <a:r>
                  <a:rPr lang="en-US" i="1" dirty="0" smtClean="0"/>
                  <a:t>d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d </a:t>
                </a:r>
                <a:r>
                  <a:rPr lang="en-US" dirty="0"/>
                  <a:t>= tolerance. </a:t>
                </a:r>
                <a:endParaRPr lang="cs-CZ" dirty="0" smtClean="0"/>
              </a:p>
              <a:p>
                <a:r>
                  <a:rPr lang="en-US" dirty="0" smtClean="0"/>
                  <a:t>Interval </a:t>
                </a:r>
                <a:r>
                  <a:rPr lang="en-US" dirty="0"/>
                  <a:t>(</a:t>
                </a:r>
                <a:r>
                  <a:rPr lang="en-US" i="1" dirty="0"/>
                  <a:t>T-d</a:t>
                </a:r>
                <a:r>
                  <a:rPr lang="en-US" dirty="0"/>
                  <a:t>, </a:t>
                </a:r>
                <a:r>
                  <a:rPr lang="en-US" i="1" dirty="0" err="1"/>
                  <a:t>T</a:t>
                </a:r>
                <a:r>
                  <a:rPr lang="en-US" dirty="0" err="1"/>
                  <a:t>+</a:t>
                </a:r>
                <a:r>
                  <a:rPr lang="en-US" i="1" dirty="0" err="1"/>
                  <a:t>d</a:t>
                </a:r>
                <a:r>
                  <a:rPr lang="en-US" dirty="0"/>
                  <a:t>) se </a:t>
                </a:r>
                <a:r>
                  <a:rPr lang="en-US" dirty="0" err="1"/>
                  <a:t>nazývá</a:t>
                </a:r>
                <a:r>
                  <a:rPr lang="en-US" dirty="0"/>
                  <a:t> </a:t>
                </a:r>
                <a:r>
                  <a:rPr lang="en-US" i="1" dirty="0" err="1"/>
                  <a:t>toleranční</a:t>
                </a:r>
                <a:r>
                  <a:rPr lang="en-US" i="1" dirty="0"/>
                  <a:t> interval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cs-CZ" dirty="0" smtClean="0"/>
                  <a:t>C</a:t>
                </a:r>
                <a:r>
                  <a:rPr lang="en-US" dirty="0" err="1" smtClean="0"/>
                  <a:t>ílová</a:t>
                </a:r>
                <a:r>
                  <a:rPr lang="en-US" dirty="0" smtClean="0"/>
                  <a:t> </a:t>
                </a:r>
                <a:r>
                  <a:rPr lang="en-US" dirty="0" err="1"/>
                  <a:t>hodnota</a:t>
                </a:r>
                <a:r>
                  <a:rPr lang="en-US" dirty="0"/>
                  <a:t> se </a:t>
                </a:r>
                <a:r>
                  <a:rPr lang="en-US" dirty="0" err="1"/>
                  <a:t>nachází</a:t>
                </a:r>
                <a:r>
                  <a:rPr lang="en-US" dirty="0"/>
                  <a:t> </a:t>
                </a:r>
                <a:r>
                  <a:rPr lang="en-US" dirty="0" err="1"/>
                  <a:t>ve</a:t>
                </a:r>
                <a:r>
                  <a:rPr lang="en-US" dirty="0"/>
                  <a:t> </a:t>
                </a:r>
                <a:r>
                  <a:rPr lang="en-US" dirty="0" err="1"/>
                  <a:t>středu</a:t>
                </a:r>
                <a:r>
                  <a:rPr lang="en-US" dirty="0"/>
                  <a:t> </a:t>
                </a:r>
                <a:r>
                  <a:rPr lang="en-US" dirty="0" err="1"/>
                  <a:t>tolerančního</a:t>
                </a:r>
                <a:r>
                  <a:rPr lang="en-US" dirty="0"/>
                  <a:t> </a:t>
                </a:r>
                <a:r>
                  <a:rPr lang="en-US" dirty="0" err="1"/>
                  <a:t>intervalu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 err="1"/>
                  <a:t>sledovaná</a:t>
                </a:r>
                <a:r>
                  <a:rPr lang="en-US" dirty="0"/>
                  <a:t> </a:t>
                </a:r>
                <a:r>
                  <a:rPr lang="en-US" dirty="0" err="1"/>
                  <a:t>charakteristika</a:t>
                </a:r>
                <a:r>
                  <a:rPr lang="en-US" dirty="0"/>
                  <a:t> </a:t>
                </a:r>
                <a:r>
                  <a:rPr lang="en-US" dirty="0" err="1"/>
                  <a:t>nabyde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 smtClean="0"/>
                  <a:t>,</a:t>
                </a:r>
                <a:r>
                  <a:rPr lang="cs-CZ" dirty="0" smtClean="0"/>
                  <a:t> mimo toleranční interval,</a:t>
                </a:r>
                <a:r>
                  <a:rPr lang="en-US" dirty="0" smtClean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ztráta</a:t>
                </a:r>
                <a:r>
                  <a:rPr lang="en-US" dirty="0"/>
                  <a:t> </a:t>
                </a:r>
                <a:r>
                  <a:rPr lang="en-US" dirty="0" err="1"/>
                  <a:t>rovna</a:t>
                </a:r>
                <a:r>
                  <a:rPr lang="en-US" dirty="0"/>
                  <a:t> </a:t>
                </a:r>
                <a:r>
                  <a:rPr lang="en-US" dirty="0" err="1"/>
                  <a:t>hodnotě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573016"/>
            <a:ext cx="5256584" cy="3214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489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cs-CZ" b="1" dirty="0" smtClean="0"/>
              <a:t>Nesymetrická</a:t>
            </a:r>
            <a:r>
              <a:rPr lang="en-US" b="1" dirty="0" smtClean="0"/>
              <a:t> </a:t>
            </a:r>
            <a:r>
              <a:rPr lang="en-US" b="1" dirty="0"/>
              <a:t>N-tolerance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r>
              <a:rPr lang="cs-CZ" dirty="0" smtClean="0"/>
              <a:t>Zde má toleranční interval tvar (</a:t>
            </a:r>
            <a:r>
              <a:rPr lang="cs-CZ" i="1" dirty="0" smtClean="0"/>
              <a:t>T - d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T </a:t>
            </a:r>
            <a:r>
              <a:rPr lang="cs-CZ" dirty="0" smtClean="0"/>
              <a:t>+ </a:t>
            </a:r>
            <a:r>
              <a:rPr lang="cs-CZ" i="1" dirty="0" smtClean="0"/>
              <a:t>d</a:t>
            </a:r>
            <a:r>
              <a:rPr lang="cs-CZ" baseline="-25000" dirty="0" smtClean="0"/>
              <a:t>2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Maximální ztráty A</a:t>
            </a:r>
            <a:r>
              <a:rPr lang="cs-CZ" baseline="-25000" dirty="0" smtClean="0"/>
              <a:t>1</a:t>
            </a:r>
            <a:r>
              <a:rPr lang="cs-CZ" dirty="0" smtClean="0"/>
              <a:t>, A</a:t>
            </a:r>
            <a:r>
              <a:rPr lang="cs-CZ" baseline="-25000" dirty="0" smtClean="0"/>
              <a:t>2</a:t>
            </a:r>
            <a:r>
              <a:rPr lang="cs-CZ" dirty="0" smtClean="0"/>
              <a:t> jsou obecně různé:</a:t>
            </a:r>
          </a:p>
          <a:p>
            <a:pPr lvl="1"/>
            <a:r>
              <a:rPr lang="cs-CZ" dirty="0" smtClean="0"/>
              <a:t>Například dosažení požadovaného průměru kovového kola nad úrovní </a:t>
            </a:r>
            <a:r>
              <a:rPr lang="cs-CZ" i="1" dirty="0" smtClean="0"/>
              <a:t>T</a:t>
            </a:r>
            <a:r>
              <a:rPr lang="cs-CZ" dirty="0" smtClean="0"/>
              <a:t>+</a:t>
            </a:r>
            <a:r>
              <a:rPr lang="cs-CZ" i="1" dirty="0" smtClean="0"/>
              <a:t>d</a:t>
            </a:r>
            <a:r>
              <a:rPr lang="cs-CZ" baseline="-25000" dirty="0" smtClean="0"/>
              <a:t>2</a:t>
            </a:r>
            <a:r>
              <a:rPr lang="cs-CZ" dirty="0" smtClean="0"/>
              <a:t> lze upravit zbroušením kola, kdežto nedodržení cílové hodnoty kvůli nedosažení </a:t>
            </a:r>
            <a:r>
              <a:rPr lang="cs-CZ" i="1" dirty="0" smtClean="0"/>
              <a:t>T-d</a:t>
            </a:r>
            <a:r>
              <a:rPr lang="cs-CZ" baseline="-25000" dirty="0" smtClean="0"/>
              <a:t>1</a:t>
            </a:r>
            <a:r>
              <a:rPr lang="cs-CZ" dirty="0" smtClean="0"/>
              <a:t> nikoliv, takže ztráta je pak větší. </a:t>
            </a:r>
          </a:p>
          <a:p>
            <a:r>
              <a:rPr lang="cs-CZ" dirty="0" smtClean="0"/>
              <a:t>Na intervalu (</a:t>
            </a:r>
            <a:r>
              <a:rPr lang="cs-CZ" i="1" dirty="0" smtClean="0"/>
              <a:t>T-d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T</a:t>
            </a:r>
            <a:r>
              <a:rPr lang="cs-CZ" dirty="0" smtClean="0"/>
              <a:t>) jde o rovnici pro </a:t>
            </a:r>
            <a:r>
              <a:rPr lang="cs-CZ" i="1" dirty="0" smtClean="0"/>
              <a:t>k</a:t>
            </a:r>
            <a:r>
              <a:rPr lang="cs-CZ" baseline="-25000" dirty="0" smtClean="0"/>
              <a:t>1</a:t>
            </a:r>
            <a:r>
              <a:rPr lang="cs-CZ" dirty="0" smtClean="0"/>
              <a:t>= </a:t>
            </a:r>
            <a:r>
              <a:rPr lang="cs-CZ" i="1" dirty="0" smtClean="0"/>
              <a:t>A</a:t>
            </a:r>
            <a:r>
              <a:rPr lang="cs-CZ" baseline="-25000" dirty="0" smtClean="0"/>
              <a:t>1</a:t>
            </a:r>
            <a:r>
              <a:rPr lang="cs-CZ" dirty="0" smtClean="0"/>
              <a:t>/ </a:t>
            </a:r>
            <a:r>
              <a:rPr lang="cs-CZ" i="1" dirty="0" smtClean="0"/>
              <a:t>d</a:t>
            </a:r>
            <a:r>
              <a:rPr lang="cs-CZ" baseline="-25000" dirty="0" smtClean="0"/>
              <a:t>1</a:t>
            </a:r>
            <a:r>
              <a:rPr lang="cs-CZ" baseline="30000" dirty="0" smtClean="0"/>
              <a:t>2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Na intervalu (</a:t>
            </a:r>
            <a:r>
              <a:rPr lang="cs-CZ" i="1" dirty="0" smtClean="0"/>
              <a:t>T</a:t>
            </a:r>
            <a:r>
              <a:rPr lang="cs-CZ" dirty="0" smtClean="0"/>
              <a:t>, </a:t>
            </a:r>
            <a:r>
              <a:rPr lang="cs-CZ" i="1" dirty="0" err="1" smtClean="0"/>
              <a:t>T</a:t>
            </a:r>
            <a:r>
              <a:rPr lang="cs-CZ" dirty="0" smtClean="0"/>
              <a:t>+</a:t>
            </a:r>
            <a:r>
              <a:rPr lang="cs-CZ" i="1" dirty="0" smtClean="0"/>
              <a:t>d</a:t>
            </a:r>
            <a:r>
              <a:rPr lang="cs-CZ" baseline="-25000" dirty="0" smtClean="0"/>
              <a:t>2</a:t>
            </a:r>
            <a:r>
              <a:rPr lang="cs-CZ" dirty="0" smtClean="0"/>
              <a:t>) jde o rovnici </a:t>
            </a:r>
            <a:r>
              <a:rPr lang="cs-CZ" dirty="0"/>
              <a:t>pro </a:t>
            </a:r>
            <a:r>
              <a:rPr lang="cs-CZ" i="1" dirty="0" smtClean="0"/>
              <a:t>k</a:t>
            </a:r>
            <a:r>
              <a:rPr lang="cs-CZ" baseline="-25000" dirty="0" smtClean="0"/>
              <a:t>2</a:t>
            </a:r>
            <a:r>
              <a:rPr lang="cs-CZ" dirty="0" smtClean="0"/>
              <a:t>= </a:t>
            </a:r>
            <a:r>
              <a:rPr lang="cs-CZ" i="1" dirty="0" smtClean="0"/>
              <a:t>A</a:t>
            </a:r>
            <a:r>
              <a:rPr lang="cs-CZ" baseline="-25000" dirty="0" smtClean="0"/>
              <a:t>2</a:t>
            </a:r>
            <a:r>
              <a:rPr lang="cs-CZ" dirty="0" smtClean="0"/>
              <a:t>/ </a:t>
            </a:r>
            <a:r>
              <a:rPr lang="cs-CZ" i="1" dirty="0" smtClean="0"/>
              <a:t>d</a:t>
            </a:r>
            <a:r>
              <a:rPr lang="cs-CZ" baseline="-25000" dirty="0" smtClean="0"/>
              <a:t>2</a:t>
            </a:r>
            <a:r>
              <a:rPr lang="cs-CZ" baseline="30000" dirty="0" smtClean="0"/>
              <a:t>2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61047"/>
            <a:ext cx="4752528" cy="29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1143000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Tolerance </a:t>
            </a:r>
            <a:r>
              <a:rPr lang="en-US" b="1" dirty="0" err="1"/>
              <a:t>typu</a:t>
            </a:r>
            <a:r>
              <a:rPr lang="en-US" b="1" dirty="0"/>
              <a:t> S (Small)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7620000" cy="5348064"/>
              </a:xfrm>
            </p:spPr>
            <p:txBody>
              <a:bodyPr/>
              <a:lstStyle/>
              <a:p>
                <a:r>
                  <a:rPr lang="cs-CZ" dirty="0" smtClean="0"/>
                  <a:t>U tolerance typu S platí: sledovaná charakteristika produktu </a:t>
                </a:r>
                <a:r>
                  <a:rPr lang="cs-CZ" i="1" dirty="0" smtClean="0"/>
                  <a:t>Y </a:t>
                </a:r>
                <a:r>
                  <a:rPr lang="cs-CZ" dirty="0" smtClean="0"/>
                  <a:t>je tím lepší, čím je menší. Ideálem je cílová hodnota </a:t>
                </a:r>
                <a:r>
                  <a:rPr lang="cs-CZ" i="1" dirty="0" smtClean="0"/>
                  <a:t>T </a:t>
                </a:r>
                <a:r>
                  <a:rPr lang="cs-CZ" dirty="0" smtClean="0"/>
                  <a:t>= 0.</a:t>
                </a:r>
              </a:p>
              <a:p>
                <a:r>
                  <a:rPr lang="cs-CZ" dirty="0" smtClean="0"/>
                  <a:t>Příkladem veličiny </a:t>
                </a:r>
                <a:r>
                  <a:rPr lang="cs-CZ" i="1" dirty="0" smtClean="0"/>
                  <a:t>Y </a:t>
                </a:r>
                <a:r>
                  <a:rPr lang="cs-CZ" dirty="0" smtClean="0"/>
                  <a:t>s tolerancí S může být například drsnost povrchu, nebo nečistota v ovzduší, kde je stanovena jen horní přípustná hranice USL = </a:t>
                </a:r>
                <a:r>
                  <a:rPr lang="cs-CZ" dirty="0" err="1" smtClean="0"/>
                  <a:t>Upper</a:t>
                </a:r>
                <a:r>
                  <a:rPr lang="cs-CZ" dirty="0" smtClean="0"/>
                  <a:t> </a:t>
                </a:r>
                <a:r>
                  <a:rPr lang="cs-CZ" dirty="0" err="1" smtClean="0"/>
                  <a:t>Specification</a:t>
                </a:r>
                <a:r>
                  <a:rPr lang="cs-CZ" dirty="0" smtClean="0"/>
                  <a:t> Limit</a:t>
                </a:r>
              </a:p>
              <a:p>
                <a:r>
                  <a:rPr lang="cs-CZ" dirty="0" smtClean="0"/>
                  <a:t>Od jisté hranice – od horní přípustné meze – je pak ztráta rovna hodnotě </a:t>
                </a:r>
                <a:r>
                  <a:rPr lang="cs-CZ" i="1" dirty="0" smtClean="0"/>
                  <a:t>A</a:t>
                </a:r>
                <a:r>
                  <a:rPr lang="cs-CZ" dirty="0" smtClean="0"/>
                  <a:t>. Zde opět platí: na intervalu (0, USL) má funkce rovnici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 panose="02040503050406030204" pitchFamily="18" charset="0"/>
                      </a:rPr>
                      <m:t>L</m:t>
                    </m:r>
                    <m:d>
                      <m:dPr>
                        <m:ctrlPr>
                          <a:rPr lang="cs-CZ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cs-CZ" dirty="0" smtClean="0"/>
                  <a:t> k </a:t>
                </a:r>
                <a:r>
                  <a:rPr lang="cs-CZ" dirty="0" smtClean="0"/>
                  <a:t>= </a:t>
                </a:r>
                <a:r>
                  <a:rPr lang="cs-CZ" i="1" dirty="0" smtClean="0"/>
                  <a:t>A</a:t>
                </a:r>
                <a:r>
                  <a:rPr lang="cs-CZ" dirty="0" smtClean="0"/>
                  <a:t>/USL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,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7620000" cy="5348064"/>
              </a:xfrm>
              <a:blipFill>
                <a:blip r:embed="rId2"/>
                <a:stretch>
                  <a:fillRect t="-7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40855"/>
            <a:ext cx="4824537" cy="2717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438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Tolerance </a:t>
            </a:r>
            <a:r>
              <a:rPr lang="en-US" b="1" dirty="0" err="1"/>
              <a:t>typu</a:t>
            </a:r>
            <a:r>
              <a:rPr lang="en-US" b="1" dirty="0"/>
              <a:t> L (Large)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 tolerance </a:t>
                </a:r>
                <a:r>
                  <a:rPr lang="en-US" dirty="0" err="1"/>
                  <a:t>typu</a:t>
                </a:r>
                <a:r>
                  <a:rPr lang="en-US" dirty="0"/>
                  <a:t> </a:t>
                </a:r>
                <a:r>
                  <a:rPr lang="en-US" i="1" dirty="0"/>
                  <a:t>L </a:t>
                </a:r>
                <a:r>
                  <a:rPr lang="en-US" dirty="0" err="1"/>
                  <a:t>platí</a:t>
                </a:r>
                <a:r>
                  <a:rPr lang="en-US" dirty="0"/>
                  <a:t>: </a:t>
                </a:r>
                <a:r>
                  <a:rPr lang="en-US" i="1" dirty="0"/>
                  <a:t>Y </a:t>
                </a:r>
                <a:r>
                  <a:rPr lang="en-US" dirty="0"/>
                  <a:t>je </a:t>
                </a:r>
                <a:r>
                  <a:rPr lang="en-US" dirty="0" err="1"/>
                  <a:t>tím</a:t>
                </a:r>
                <a:r>
                  <a:rPr lang="en-US" dirty="0"/>
                  <a:t> </a:t>
                </a:r>
                <a:r>
                  <a:rPr lang="en-US" dirty="0" err="1"/>
                  <a:t>lepší</a:t>
                </a:r>
                <a:r>
                  <a:rPr lang="en-US" dirty="0"/>
                  <a:t>, </a:t>
                </a:r>
                <a:r>
                  <a:rPr lang="en-US" dirty="0" err="1"/>
                  <a:t>čím</a:t>
                </a:r>
                <a:r>
                  <a:rPr lang="en-US" dirty="0"/>
                  <a:t> je </a:t>
                </a:r>
                <a:r>
                  <a:rPr lang="en-US" dirty="0" err="1"/>
                  <a:t>větší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en-US" dirty="0" smtClean="0"/>
                  <a:t> </a:t>
                </a:r>
                <a:r>
                  <a:rPr lang="en-US" dirty="0"/>
                  <a:t>V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i="1" dirty="0"/>
                  <a:t>L </a:t>
                </a:r>
                <a:r>
                  <a:rPr lang="en-US" dirty="0"/>
                  <a:t>tolerance se </a:t>
                </a:r>
                <a:r>
                  <a:rPr lang="en-US" dirty="0" err="1"/>
                  <a:t>průměrná</a:t>
                </a:r>
                <a:r>
                  <a:rPr lang="en-US" dirty="0"/>
                  <a:t> </a:t>
                </a:r>
                <a:r>
                  <a:rPr lang="en-US" dirty="0" err="1"/>
                  <a:t>ztráta</a:t>
                </a:r>
                <a:r>
                  <a:rPr lang="en-US" dirty="0"/>
                  <a:t> </a:t>
                </a:r>
                <a:r>
                  <a:rPr lang="en-US" dirty="0" err="1"/>
                  <a:t>počítá</a:t>
                </a:r>
                <a:r>
                  <a:rPr lang="en-US" dirty="0"/>
                  <a:t>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 smtClean="0"/>
                  <a:t>vzorce</a:t>
                </a:r>
                <a:r>
                  <a:rPr lang="cs-CZ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𝐴</m:t>
                    </m:r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b="0" dirty="0" smtClean="0"/>
              </a:p>
              <a:p>
                <a:r>
                  <a:rPr lang="cs-CZ" dirty="0" smtClean="0"/>
                  <a:t>Kde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r>
                  <a:rPr lang="cs-CZ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61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výrobě hřídelí je jejich předepsaný rozměr 150 mm a tolerance je 4mm. Nedodržení tolerance způsobí ztrátu 40 Kč. Určeme průměrnou ztrátu a porovnejme ztráty za nekvalitu u dvou výrobců: první se spokojí s dodržením tolerance, druhý usiluje o maximální přiblížení k optimální hodnotě </a:t>
            </a:r>
            <a:r>
              <a:rPr lang="cs-CZ" i="1" dirty="0" smtClean="0"/>
              <a:t>T</a:t>
            </a:r>
            <a:r>
              <a:rPr lang="cs-CZ" dirty="0" smtClean="0"/>
              <a:t>. Předpokládejme přitom, že v průměru je předepsaný rozměr dodržen.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838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– řešení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340768"/>
            <a:ext cx="6379061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27584" y="4797152"/>
            <a:ext cx="3328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Průměrná ztráta za nedodržení T: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164" y="5445224"/>
            <a:ext cx="2184979" cy="51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78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Taguchiho</a:t>
            </a:r>
            <a:r>
              <a:rPr lang="cs-CZ" dirty="0" smtClean="0"/>
              <a:t> metody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1411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dr. </a:t>
            </a:r>
            <a:r>
              <a:rPr lang="cs-CZ" dirty="0" err="1" smtClean="0"/>
              <a:t>Genichi</a:t>
            </a:r>
            <a:r>
              <a:rPr lang="cs-CZ" dirty="0" smtClean="0"/>
              <a:t> </a:t>
            </a:r>
            <a:r>
              <a:rPr lang="cs-CZ" dirty="0" err="1" smtClean="0"/>
              <a:t>Taguchi</a:t>
            </a:r>
            <a:r>
              <a:rPr lang="cs-CZ" dirty="0" smtClean="0"/>
              <a:t> (*1.1.1924, +2.6.2012)</a:t>
            </a:r>
          </a:p>
          <a:p>
            <a:r>
              <a:rPr lang="cs-CZ" dirty="0" err="1" smtClean="0"/>
              <a:t>Taguchiho</a:t>
            </a:r>
            <a:r>
              <a:rPr lang="cs-CZ" dirty="0" smtClean="0"/>
              <a:t> metody lze rozdělit na metody používané přímo ve výrobním procesu (online) a v předvýrobních etapách (offline). </a:t>
            </a:r>
          </a:p>
          <a:p>
            <a:r>
              <a:rPr lang="cs-CZ" dirty="0" smtClean="0"/>
              <a:t>Online metody:</a:t>
            </a:r>
          </a:p>
          <a:p>
            <a:pPr lvl="1"/>
            <a:r>
              <a:rPr lang="cs-CZ" i="1" dirty="0" smtClean="0"/>
              <a:t>ztrátová funkce </a:t>
            </a:r>
            <a:r>
              <a:rPr lang="cs-CZ" dirty="0" smtClean="0"/>
              <a:t>(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r>
              <a:rPr lang="cs-CZ" dirty="0" smtClean="0"/>
              <a:t>). </a:t>
            </a:r>
          </a:p>
          <a:p>
            <a:pPr lvl="1"/>
            <a:endParaRPr lang="cs-CZ" dirty="0"/>
          </a:p>
          <a:p>
            <a:pPr lvl="1"/>
            <a:r>
              <a:rPr lang="cs-CZ" dirty="0" err="1" smtClean="0"/>
              <a:t>Taguchiho</a:t>
            </a:r>
            <a:r>
              <a:rPr lang="cs-CZ" dirty="0" smtClean="0"/>
              <a:t> ztrátové funkce se snaží číselně popsat finanční ztráty, spojené s výrobou sice v rámci tolerance, ale ne pro ideální hodnotu.</a:t>
            </a:r>
          </a:p>
          <a:p>
            <a:pPr lvl="1"/>
            <a:r>
              <a:rPr lang="cs-CZ" dirty="0" err="1"/>
              <a:t>Taguchiho</a:t>
            </a:r>
            <a:r>
              <a:rPr lang="cs-CZ" dirty="0"/>
              <a:t> metody </a:t>
            </a:r>
            <a:r>
              <a:rPr lang="cs-CZ" dirty="0" smtClean="0"/>
              <a:t>představovaly v době svého zavedení do praxe nový pohled na problematiku výroby. Byla totiž dlouho vžitá představa, že pokud sice absolutní přesnosti není dosaženo u dané charakteristiky požadovaného produktu, ale tato charakteristika se pohybuje v určitých přijatelných mezích, je vše v pořádku, a uživatel produktu tak finančně nic nepocítí. S takovým názorem ovšem </a:t>
            </a:r>
            <a:r>
              <a:rPr lang="cs-CZ" dirty="0" err="1" smtClean="0"/>
              <a:t>Taguchi</a:t>
            </a:r>
            <a:r>
              <a:rPr lang="cs-CZ" dirty="0" smtClean="0"/>
              <a:t> nesouhlasil a pomocí matematicky jednoduchých ztrátových funkcích začal měřit ztráty vzniklé i při sebemenší odchylce od ideálního stavu. </a:t>
            </a:r>
          </a:p>
        </p:txBody>
      </p:sp>
    </p:spTree>
    <p:extLst>
      <p:ext uri="{BB962C8B-B14F-4D97-AF65-F5344CB8AC3E}">
        <p14:creationId xmlns:p14="http://schemas.microsoft.com/office/powerpoint/2010/main" val="66167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– odhad parametru sigma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Usiluje-li druhý výrobce o to, aby co nejčastěji dosahoval hodnoty </a:t>
            </a:r>
            <a:r>
              <a:rPr lang="cs-CZ" i="1" dirty="0" smtClean="0"/>
              <a:t>T </a:t>
            </a:r>
            <a:r>
              <a:rPr lang="cs-CZ" dirty="0" smtClean="0"/>
              <a:t>=150 znamená to, že odchylky </a:t>
            </a:r>
            <a:r>
              <a:rPr lang="cs-CZ" i="1" dirty="0" smtClean="0"/>
              <a:t>Y </a:t>
            </a:r>
            <a:r>
              <a:rPr lang="cs-CZ" dirty="0" smtClean="0"/>
              <a:t>od této hodnoty mohou být rozděleny podle </a:t>
            </a:r>
            <a:r>
              <a:rPr lang="cs-CZ" dirty="0" err="1" smtClean="0"/>
              <a:t>Gaussovy</a:t>
            </a:r>
            <a:r>
              <a:rPr lang="cs-CZ" dirty="0" smtClean="0"/>
              <a:t> křivky - nejčetnější je hodnota </a:t>
            </a:r>
            <a:r>
              <a:rPr lang="cs-CZ" i="1" dirty="0" smtClean="0"/>
              <a:t>T </a:t>
            </a:r>
            <a:r>
              <a:rPr lang="cs-CZ" dirty="0" smtClean="0"/>
              <a:t>= 150 a čím je odchylka </a:t>
            </a:r>
            <a:r>
              <a:rPr lang="cs-CZ" i="1" dirty="0" smtClean="0"/>
              <a:t>Y </a:t>
            </a:r>
            <a:r>
              <a:rPr lang="cs-CZ" dirty="0" smtClean="0"/>
              <a:t>od </a:t>
            </a:r>
            <a:r>
              <a:rPr lang="cs-CZ" i="1" dirty="0" smtClean="0"/>
              <a:t>T </a:t>
            </a:r>
            <a:r>
              <a:rPr lang="cs-CZ" dirty="0" smtClean="0"/>
              <a:t>větší, tím je hodnota méně četná: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Pokud jde o prvního výrobce, ten se pouze spokojuje s dodržením tolerance, v tolerančním intervalu (</a:t>
            </a:r>
            <a:r>
              <a:rPr lang="cs-CZ" i="1" dirty="0" smtClean="0"/>
              <a:t>T - </a:t>
            </a:r>
            <a:r>
              <a:rPr lang="cs-CZ" dirty="0" smtClean="0"/>
              <a:t>4, </a:t>
            </a:r>
            <a:r>
              <a:rPr lang="cs-CZ" i="1" dirty="0" smtClean="0"/>
              <a:t>T </a:t>
            </a:r>
            <a:r>
              <a:rPr lang="cs-CZ" dirty="0" smtClean="0"/>
              <a:t>+ 4) = (146, 154) může mít </a:t>
            </a:r>
            <a:r>
              <a:rPr lang="cs-CZ" i="1" dirty="0" smtClean="0"/>
              <a:t>Y </a:t>
            </a:r>
            <a:r>
              <a:rPr lang="cs-CZ" dirty="0" smtClean="0"/>
              <a:t>hodnotu v kterémkoliv místě se stejnou četností. Lze tedy předpokládat, že </a:t>
            </a:r>
            <a:r>
              <a:rPr lang="cs-CZ" i="1" dirty="0" smtClean="0"/>
              <a:t>Y </a:t>
            </a:r>
            <a:r>
              <a:rPr lang="cs-CZ" dirty="0" smtClean="0"/>
              <a:t>má rovnoměrné rozdělení na tomto intervalu:</a:t>
            </a:r>
            <a:endParaRPr lang="cs-CZ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068960"/>
            <a:ext cx="3419801" cy="83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877272"/>
            <a:ext cx="3080621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93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– výsledek 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6613436" cy="179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0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Poučení z příkladu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vidět, že filozofie „stačí dodržovat toleranci“ není správná, neboť ztráty za nekvalitu jsou dokonce třikrát větší. </a:t>
            </a:r>
          </a:p>
          <a:p>
            <a:r>
              <a:rPr lang="cs-CZ" b="1" dirty="0" smtClean="0"/>
              <a:t>Poznamenejme, že výsledek je vždy vyjádřen ve sledované měně/ks produkce, tj. v našem případě v </a:t>
            </a:r>
            <a:r>
              <a:rPr lang="cs-CZ" b="1" dirty="0" err="1" smtClean="0"/>
              <a:t>kč</a:t>
            </a:r>
            <a:r>
              <a:rPr lang="cs-CZ" b="1" dirty="0" smtClean="0"/>
              <a:t>/ks.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821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může za ztráty?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rovnice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zřejmé, že průměrné ztráty za nekvalitu závisejí nejen na rozptylu, ale samozřejmě také na 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err="1" smtClean="0"/>
              <a:t>d</a:t>
            </a:r>
            <a:r>
              <a:rPr lang="cs-CZ" dirty="0" smtClean="0"/>
              <a:t>. </a:t>
            </a:r>
          </a:p>
          <a:p>
            <a:r>
              <a:rPr lang="cs-CZ" dirty="0" smtClean="0"/>
              <a:t>Jestliže velikost rozptylu je dána </a:t>
            </a:r>
            <a:r>
              <a:rPr lang="cs-CZ" b="1" dirty="0" smtClean="0"/>
              <a:t>dělníkem</a:t>
            </a:r>
            <a:r>
              <a:rPr lang="cs-CZ" dirty="0" smtClean="0"/>
              <a:t>, pak parametry A </a:t>
            </a:r>
            <a:r>
              <a:rPr lang="cs-CZ" i="1" dirty="0" err="1" smtClean="0"/>
              <a:t>a</a:t>
            </a:r>
            <a:r>
              <a:rPr lang="cs-CZ" i="1" dirty="0" smtClean="0"/>
              <a:t> d </a:t>
            </a:r>
            <a:r>
              <a:rPr lang="cs-CZ" dirty="0" smtClean="0"/>
              <a:t>stanoví </a:t>
            </a:r>
            <a:r>
              <a:rPr lang="cs-CZ" b="1" dirty="0" smtClean="0"/>
              <a:t>konstruktér. </a:t>
            </a:r>
            <a:r>
              <a:rPr lang="cs-CZ" dirty="0" smtClean="0"/>
              <a:t>Ten by měl navrhnou výrobek tak, aby byl robustní, tj. odolný vůči nepřesnostem výroby. 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44824"/>
            <a:ext cx="1669007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1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9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Ztrátové funkce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Taguchiho</a:t>
            </a:r>
            <a:r>
              <a:rPr lang="cs-CZ" dirty="0" smtClean="0"/>
              <a:t> metody založené na ztrátových funkcích se snaží měřit ztráty, které vznikají odběrateli výrobků a služeb tím, že dodavatel těchto produktů není schopen dodržovat se stoprocentní přesností požadavky odběratele. (Je totiž z fyzikálních důvodů většinou nemožné dosáhnout absolutní přesnosti. </a:t>
            </a:r>
          </a:p>
          <a:p>
            <a:r>
              <a:rPr lang="cs-CZ" dirty="0" smtClean="0"/>
              <a:t>Spojení kvality s náklady pomocí </a:t>
            </a:r>
            <a:r>
              <a:rPr lang="cs-CZ" dirty="0" err="1" smtClean="0"/>
              <a:t>Tachuchiho</a:t>
            </a:r>
            <a:r>
              <a:rPr lang="cs-CZ" dirty="0" smtClean="0"/>
              <a:t> ztrátové funkce (</a:t>
            </a:r>
            <a:r>
              <a:rPr lang="cs-CZ" dirty="0" err="1" smtClean="0"/>
              <a:t>Taguchi</a:t>
            </a:r>
            <a:r>
              <a:rPr lang="cs-CZ" dirty="0" smtClean="0"/>
              <a:t> </a:t>
            </a:r>
            <a:r>
              <a:rPr lang="cs-CZ" dirty="0" err="1" smtClean="0"/>
              <a:t>loss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r>
              <a:rPr lang="cs-CZ" dirty="0" smtClean="0"/>
              <a:t>) bylo hlavní výhodou v jakostním inženýrství a stejně tak i při schopnosti plánovat náklady.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130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 výrobu je důležité vědět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cs-CZ" b="1" dirty="0" smtClean="0"/>
              <a:t>1. </a:t>
            </a:r>
            <a:r>
              <a:rPr lang="cs-CZ" dirty="0" smtClean="0"/>
              <a:t>U každého výrobku je sledována jeho určitá charakteristika (např. rozměr, váha, mechanické, chemické, estetické nebo jiné vlastnosti). Podle této charakteristiky posuzujeme kvalitu dotyčného výrobku. </a:t>
            </a:r>
          </a:p>
          <a:p>
            <a:r>
              <a:rPr lang="cs-CZ" b="1" dirty="0" smtClean="0"/>
              <a:t>2. </a:t>
            </a:r>
            <a:r>
              <a:rPr lang="cs-CZ" dirty="0" smtClean="0"/>
              <a:t>Charakteristika z předchozího bodu má stanovenu jistou optimální hodnotu </a:t>
            </a:r>
            <a:r>
              <a:rPr lang="cs-CZ" i="1" dirty="0" smtClean="0"/>
              <a:t>T</a:t>
            </a:r>
            <a:r>
              <a:rPr lang="cs-CZ" dirty="0" smtClean="0"/>
              <a:t>, tzv. cílovou hodnotu (</a:t>
            </a:r>
            <a:r>
              <a:rPr lang="cs-CZ" i="1" dirty="0" err="1" smtClean="0"/>
              <a:t>Target</a:t>
            </a:r>
            <a:r>
              <a:rPr lang="cs-CZ" i="1" dirty="0" smtClean="0"/>
              <a:t> </a:t>
            </a:r>
            <a:r>
              <a:rPr lang="cs-CZ" i="1" dirty="0" err="1" smtClean="0"/>
              <a:t>value</a:t>
            </a:r>
            <a:r>
              <a:rPr lang="cs-CZ" dirty="0" smtClean="0"/>
              <a:t>). </a:t>
            </a:r>
          </a:p>
          <a:p>
            <a:r>
              <a:rPr lang="cs-CZ" b="1" dirty="0" smtClean="0"/>
              <a:t>3. </a:t>
            </a:r>
            <a:r>
              <a:rPr lang="cs-CZ" dirty="0" smtClean="0"/>
              <a:t>Nekvalita výrobku se projevuje odchylkami sledované charakteristiky od </a:t>
            </a:r>
            <a:r>
              <a:rPr lang="cs-CZ" i="1" dirty="0" smtClean="0"/>
              <a:t>T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4. </a:t>
            </a:r>
            <a:r>
              <a:rPr lang="cs-CZ" dirty="0" smtClean="0"/>
              <a:t>Jakákoliv odchylka od </a:t>
            </a:r>
            <a:r>
              <a:rPr lang="cs-CZ" i="1" dirty="0" smtClean="0"/>
              <a:t>T </a:t>
            </a:r>
            <a:r>
              <a:rPr lang="cs-CZ" dirty="0" smtClean="0"/>
              <a:t>představuje určitou finanční ztrátu, která se projeví u </a:t>
            </a:r>
            <a:r>
              <a:rPr lang="cs-CZ" i="1" dirty="0" smtClean="0"/>
              <a:t>odběratele </a:t>
            </a:r>
            <a:r>
              <a:rPr lang="cs-CZ" dirty="0" smtClean="0"/>
              <a:t>zvýšenými náklady na provoz výrobku, jeho údržbu, opravy, ekologii apod.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9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Jakákoliv odchylka od T je projevem nekvality a přináší odběrateli finanční ztráty. Ty jsou tím větší, čím vzdálenější je dosažená úroveň ukazatele kvality od T. </a:t>
            </a:r>
          </a:p>
          <a:p>
            <a:endParaRPr lang="cs-CZ" dirty="0"/>
          </a:p>
          <a:p>
            <a:r>
              <a:rPr lang="cs-CZ" b="1" u="sng" dirty="0" smtClean="0"/>
              <a:t>Je to ztráta za nekvalitu v rámci tolerance.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1442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Ztrátová funkce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Matematické</a:t>
                </a:r>
                <a:r>
                  <a:rPr lang="en-US" dirty="0"/>
                  <a:t> </a:t>
                </a:r>
                <a:r>
                  <a:rPr lang="en-US" dirty="0" err="1"/>
                  <a:t>vyjádření</a:t>
                </a:r>
                <a:r>
                  <a:rPr lang="en-US" dirty="0"/>
                  <a:t> </a:t>
                </a:r>
                <a:r>
                  <a:rPr lang="en-US" dirty="0" err="1"/>
                  <a:t>ztrátové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 smtClean="0"/>
                  <a:t>tvar</a:t>
                </a:r>
                <a:r>
                  <a:rPr lang="cs-CZ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𝑘</m:t>
                    </m:r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(</m:t>
                        </m:r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  <m:r>
                          <a:rPr lang="cs-CZ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Y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  <m:r>
                          <a:rPr lang="cs-CZ" b="0" i="1" smtClean="0">
                            <a:latin typeface="Cambria Math"/>
                          </a:rPr>
                          <m:t>,</m:t>
                        </m:r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</m:d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> A pro ostatní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𝑌</m:t>
                    </m:r>
                  </m:oMath>
                </a14:m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r>
                  <a:rPr lang="en-US" i="1" dirty="0"/>
                  <a:t>T </a:t>
                </a:r>
                <a:r>
                  <a:rPr lang="en-US" dirty="0"/>
                  <a:t>= </a:t>
                </a:r>
                <a:r>
                  <a:rPr lang="en-US" dirty="0" err="1"/>
                  <a:t>cílová</a:t>
                </a:r>
                <a:r>
                  <a:rPr lang="en-US" dirty="0"/>
                  <a:t>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:r>
                  <a:rPr lang="en-US" dirty="0" err="1"/>
                  <a:t>charakteristiky</a:t>
                </a:r>
                <a:r>
                  <a:rPr lang="en-US" dirty="0"/>
                  <a:t> </a:t>
                </a:r>
                <a:r>
                  <a:rPr lang="en-US" dirty="0" err="1"/>
                  <a:t>kvality</a:t>
                </a:r>
                <a:r>
                  <a:rPr lang="en-US" dirty="0"/>
                  <a:t>, </a:t>
                </a:r>
              </a:p>
              <a:p>
                <a:r>
                  <a:rPr lang="en-US" i="1" dirty="0"/>
                  <a:t>Y </a:t>
                </a:r>
                <a:r>
                  <a:rPr lang="en-US" dirty="0"/>
                  <a:t>= </a:t>
                </a:r>
                <a:r>
                  <a:rPr lang="en-US" dirty="0" err="1"/>
                  <a:t>dosahovaná</a:t>
                </a:r>
                <a:r>
                  <a:rPr lang="en-US" dirty="0"/>
                  <a:t> </a:t>
                </a:r>
                <a:r>
                  <a:rPr lang="en-US" dirty="0" err="1"/>
                  <a:t>úroveň</a:t>
                </a:r>
                <a:r>
                  <a:rPr lang="en-US" dirty="0"/>
                  <a:t> </a:t>
                </a:r>
                <a:r>
                  <a:rPr lang="en-US" dirty="0" err="1"/>
                  <a:t>charakteristiky</a:t>
                </a:r>
                <a:r>
                  <a:rPr lang="en-US" dirty="0"/>
                  <a:t> </a:t>
                </a:r>
                <a:r>
                  <a:rPr lang="en-US" dirty="0" err="1"/>
                  <a:t>kvality</a:t>
                </a:r>
                <a:r>
                  <a:rPr lang="en-US" dirty="0"/>
                  <a:t>, je to </a:t>
                </a:r>
                <a:r>
                  <a:rPr lang="en-US" dirty="0" err="1"/>
                  <a:t>náhodná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</a:p>
              <a:p>
                <a:r>
                  <a:rPr lang="pl-PL" i="1" dirty="0"/>
                  <a:t>L</a:t>
                </a:r>
                <a:r>
                  <a:rPr lang="pl-PL" dirty="0"/>
                  <a:t>(</a:t>
                </a:r>
                <a:r>
                  <a:rPr lang="pl-PL" i="1" dirty="0"/>
                  <a:t>Y</a:t>
                </a:r>
                <a:r>
                  <a:rPr lang="pl-PL" dirty="0"/>
                  <a:t>) = ztráta způsobená odchylkou od </a:t>
                </a:r>
                <a:r>
                  <a:rPr lang="pl-PL" i="1" dirty="0"/>
                  <a:t>T</a:t>
                </a:r>
                <a:r>
                  <a:rPr lang="pl-PL" dirty="0"/>
                  <a:t>, </a:t>
                </a:r>
              </a:p>
              <a:p>
                <a:r>
                  <a:rPr lang="en-US" i="1" dirty="0"/>
                  <a:t>k </a:t>
                </a:r>
                <a:r>
                  <a:rPr lang="en-US" dirty="0"/>
                  <a:t>= </a:t>
                </a:r>
                <a:r>
                  <a:rPr lang="en-US" dirty="0" err="1"/>
                  <a:t>konstanta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9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ztrátové funkce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Grafem uvedené funkce je parabola, hodnota parametru </a:t>
            </a:r>
            <a:r>
              <a:rPr lang="cs-CZ" i="1" dirty="0" smtClean="0"/>
              <a:t>d </a:t>
            </a:r>
            <a:r>
              <a:rPr lang="cs-CZ" dirty="0" smtClean="0"/>
              <a:t>představuje funkční toleranci.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64904"/>
            <a:ext cx="5760640" cy="3750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57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Jiný tvar rovnice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Lze odvodit, že </a:t>
                </a:r>
              </a:p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𝑘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r>
                  <a:rPr lang="cs-CZ" dirty="0" smtClean="0"/>
                  <a:t>Proto lze ztrátovou funkci psát jako:</a:t>
                </a: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𝐴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(</m:t>
                        </m:r>
                        <m:r>
                          <a:rPr lang="cs-CZ" i="1">
                            <a:latin typeface="Cambria Math"/>
                          </a:rPr>
                          <m:t>𝑌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𝑇</m:t>
                        </m:r>
                        <m:r>
                          <a:rPr lang="cs-CZ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endParaRPr lang="cs-CZ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8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Napište rovnici ztrátové funkce, je-li funkční tolerance </a:t>
            </a:r>
            <a:r>
              <a:rPr lang="cs-CZ" i="1" dirty="0" smtClean="0"/>
              <a:t>d </a:t>
            </a:r>
            <a:r>
              <a:rPr lang="cs-CZ" dirty="0" smtClean="0"/>
              <a:t>= 5 a mezní ztráta A = 2.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912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1277</TotalTime>
  <Words>1125</Words>
  <Application>Microsoft Office PowerPoint</Application>
  <PresentationFormat>Předvádění na obrazovce (4:3)</PresentationFormat>
  <Paragraphs>98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</vt:lpstr>
      <vt:lpstr>Cambria Math</vt:lpstr>
      <vt:lpstr>Sousedství</vt:lpstr>
      <vt:lpstr>TAGUCHIHO METODY – ZTRÁTOVÉ FUNKCE </vt:lpstr>
      <vt:lpstr>Taguchiho metody </vt:lpstr>
      <vt:lpstr>Ztrátové funkce</vt:lpstr>
      <vt:lpstr>Pro výrobu je důležité vědět</vt:lpstr>
      <vt:lpstr>Princip</vt:lpstr>
      <vt:lpstr>Ztrátová funkce</vt:lpstr>
      <vt:lpstr>Graf ztrátové funkce</vt:lpstr>
      <vt:lpstr>Jiný tvar rovnice</vt:lpstr>
      <vt:lpstr>Příklad</vt:lpstr>
      <vt:lpstr>Příklad – řešení</vt:lpstr>
      <vt:lpstr>Průměrná ztráta</vt:lpstr>
      <vt:lpstr>Základní rovnice které používá Taguchiho metoda</vt:lpstr>
      <vt:lpstr>ZTRÁTOVÉ FUNKCE PRO RŮZNÉ TYPY TOLERANCÍ </vt:lpstr>
      <vt:lpstr> Symetrická N-tolerance  </vt:lpstr>
      <vt:lpstr> Nesymetrická N-tolerance  </vt:lpstr>
      <vt:lpstr> Tolerance typu S (Small)  </vt:lpstr>
      <vt:lpstr>Tolerance typu L (Large) </vt:lpstr>
      <vt:lpstr>Příklad</vt:lpstr>
      <vt:lpstr>Příklad – řešení</vt:lpstr>
      <vt:lpstr>Příklad – odhad parametru sigma</vt:lpstr>
      <vt:lpstr>Příklad – výsledek </vt:lpstr>
      <vt:lpstr>Poučení z příkladu</vt:lpstr>
      <vt:lpstr>Kdo může za ztráty?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TAGUCHIHO METODY – ZTRÁTOVÉ FUNKCE </dc:title>
  <dc:creator>mielcova</dc:creator>
  <cp:lastModifiedBy>Jirka</cp:lastModifiedBy>
  <cp:revision>24</cp:revision>
  <dcterms:created xsi:type="dcterms:W3CDTF">2015-12-01T08:11:33Z</dcterms:created>
  <dcterms:modified xsi:type="dcterms:W3CDTF">2022-12-07T17:57:50Z</dcterms:modified>
</cp:coreProperties>
</file>