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4" r:id="rId6"/>
    <p:sldId id="259" r:id="rId7"/>
    <p:sldId id="260" r:id="rId8"/>
    <p:sldId id="282" r:id="rId9"/>
    <p:sldId id="263" r:id="rId10"/>
    <p:sldId id="264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83" r:id="rId20"/>
    <p:sldId id="272" r:id="rId21"/>
    <p:sldId id="286" r:id="rId22"/>
    <p:sldId id="287" r:id="rId23"/>
    <p:sldId id="288" r:id="rId24"/>
    <p:sldId id="273" r:id="rId25"/>
    <p:sldId id="274" r:id="rId26"/>
    <p:sldId id="276" r:id="rId27"/>
    <p:sldId id="277" r:id="rId28"/>
    <p:sldId id="275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Jirka\A-UNIVERZITA%20KARVIN&#193;\STATISTICK&#201;%20METODY%20PRO%20EKONOMY\KOrel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List1!$E$11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List1!$D$12:$D$16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List1!$E$12:$E$16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11</c:v>
                </c:pt>
                <c:pt idx="3">
                  <c:v>14</c:v>
                </c:pt>
                <c:pt idx="4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E9-4550-B68C-4645B2F62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046880"/>
        <c:axId val="501047208"/>
      </c:scatterChart>
      <c:valAx>
        <c:axId val="50104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1047208"/>
        <c:crosses val="autoZero"/>
        <c:crossBetween val="midCat"/>
      </c:valAx>
      <c:valAx>
        <c:axId val="50104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104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7DAFF3-CCB6-4444-AFB1-B65345FB5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189575-F5AC-4F91-AE18-7BD774DC70C6}" type="datetimeFigureOut">
              <a:rPr lang="en-US" smtClean="0"/>
              <a:pPr/>
              <a:t>10/23/2021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KORELAČNÍ ANALÝZA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Jiří Mazurek,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Mějme hodnoty </a:t>
            </a:r>
            <a:r>
              <a:rPr lang="cs-CZ" i="1" dirty="0" err="1" smtClean="0"/>
              <a:t>x</a:t>
            </a:r>
            <a:r>
              <a:rPr lang="cs-CZ" baseline="-25000" dirty="0" err="1" smtClean="0"/>
              <a:t>i</a:t>
            </a:r>
            <a:r>
              <a:rPr lang="cs-CZ" dirty="0" smtClean="0"/>
              <a:t> a </a:t>
            </a:r>
            <a:r>
              <a:rPr lang="cs-CZ" i="1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získané náhodným výběrem: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 tyto hodnoty vypočítejte hodnotu korelačního koeficientu a testujte jeho statistickou významnost na hladině významnosti 0,01.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6" y="2132856"/>
            <a:ext cx="2225368" cy="20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080120"/>
          </a:xfrm>
        </p:spPr>
        <p:txBody>
          <a:bodyPr/>
          <a:lstStyle/>
          <a:p>
            <a:r>
              <a:rPr lang="cs-CZ" dirty="0" smtClean="0"/>
              <a:t>Příklad - řešení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7620000" cy="51320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Pro výpočet potřebujeme hodnoty: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Potom korelační koeficient:</a:t>
                </a:r>
              </a:p>
              <a:p>
                <a:endParaRPr lang="cs-CZ" dirty="0"/>
              </a:p>
              <a:p>
                <a:r>
                  <a:rPr lang="cs-CZ" dirty="0" smtClean="0"/>
                  <a:t>Test statistické významnosti:</a:t>
                </a:r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0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cs-CZ" i="1" dirty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, 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cs-CZ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endParaRPr lang="cs-CZ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b="1" dirty="0"/>
                  <a:t> </a:t>
                </a:r>
                <a:r>
                  <a:rPr lang="en-US" dirty="0" smtClean="0"/>
                  <a:t> </a:t>
                </a:r>
                <a:endParaRPr lang="cs-CZ" dirty="0"/>
              </a:p>
              <a:p>
                <a:pPr marL="571500" indent="-457200">
                  <a:buFont typeface="+mj-lt"/>
                  <a:buAutoNum type="arabicPeriod"/>
                </a:pPr>
                <a:endParaRPr lang="cs-CZ" dirty="0"/>
              </a:p>
              <a:p>
                <a:pPr marL="571500" indent="-457200">
                  <a:buFont typeface="+mj-lt"/>
                  <a:buAutoNum type="arabicPeriod"/>
                </a:pPr>
                <a:endParaRPr lang="cs-CZ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dirty="0" err="1"/>
                  <a:t>Kritická</a:t>
                </a:r>
                <a:r>
                  <a:rPr lang="en-US" dirty="0"/>
                  <a:t>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testu</a:t>
                </a:r>
                <a:r>
                  <a:rPr lang="en-US" dirty="0"/>
                  <a:t> K =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n</a:t>
                </a:r>
                <a:r>
                  <a:rPr lang="en-US" baseline="-25000" dirty="0"/>
                  <a:t>-2</a:t>
                </a:r>
                <a:r>
                  <a:rPr lang="en-US" dirty="0"/>
                  <a:t>(</a:t>
                </a:r>
                <a:r>
                  <a:rPr lang="el-GR" i="1" dirty="0"/>
                  <a:t>α</a:t>
                </a:r>
                <a:r>
                  <a:rPr lang="el-GR" dirty="0"/>
                  <a:t>)</a:t>
                </a:r>
                <a:r>
                  <a:rPr lang="cs-CZ" dirty="0"/>
                  <a:t> </a:t>
                </a:r>
                <a:r>
                  <a:rPr lang="cs-CZ" dirty="0" smtClean="0"/>
                  <a:t>= </a:t>
                </a:r>
                <a:r>
                  <a:rPr lang="en-US" i="1" dirty="0" smtClean="0"/>
                  <a:t>t</a:t>
                </a:r>
                <a:r>
                  <a:rPr lang="cs-CZ" i="1" baseline="-25000" dirty="0" smtClean="0"/>
                  <a:t>5</a:t>
                </a:r>
                <a:r>
                  <a:rPr lang="en-US" baseline="-25000" dirty="0" smtClean="0"/>
                  <a:t>-2</a:t>
                </a:r>
                <a:r>
                  <a:rPr lang="en-US" dirty="0" smtClean="0"/>
                  <a:t>(</a:t>
                </a:r>
                <a:r>
                  <a:rPr lang="cs-CZ" i="1" dirty="0" smtClean="0"/>
                  <a:t>0,01</a:t>
                </a:r>
                <a:r>
                  <a:rPr lang="el-GR" dirty="0" smtClean="0"/>
                  <a:t>)</a:t>
                </a:r>
                <a:r>
                  <a:rPr lang="cs-CZ" dirty="0" smtClean="0"/>
                  <a:t>=5,84</a:t>
                </a:r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dirty="0" err="1" smtClean="0"/>
                  <a:t>Protože</a:t>
                </a:r>
                <a:r>
                  <a:rPr lang="en-US" dirty="0" smtClean="0"/>
                  <a:t> </a:t>
                </a:r>
                <a:r>
                  <a:rPr lang="en-US" i="1" dirty="0"/>
                  <a:t>T </a:t>
                </a:r>
                <a:r>
                  <a:rPr lang="en-US" dirty="0" smtClean="0"/>
                  <a:t>&gt; </a:t>
                </a:r>
                <a:r>
                  <a:rPr lang="en-US" i="1" dirty="0"/>
                  <a:t>K</a:t>
                </a:r>
                <a:r>
                  <a:rPr lang="en-US" dirty="0"/>
                  <a:t>, </a:t>
                </a:r>
                <a:r>
                  <a:rPr lang="en-US" dirty="0" smtClean="0"/>
                  <a:t>je </a:t>
                </a:r>
                <a:r>
                  <a:rPr lang="en-US" dirty="0" err="1" smtClean="0"/>
                  <a:t>lineární</a:t>
                </a:r>
                <a:r>
                  <a:rPr lang="en-US" dirty="0" smtClean="0"/>
                  <a:t> </a:t>
                </a:r>
                <a:r>
                  <a:rPr lang="en-US" dirty="0" err="1"/>
                  <a:t>závislost</a:t>
                </a:r>
                <a:r>
                  <a:rPr lang="en-US" dirty="0"/>
                  <a:t> </a:t>
                </a:r>
                <a:r>
                  <a:rPr lang="en-US" i="1" dirty="0"/>
                  <a:t>Y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 err="1"/>
                  <a:t>významná</a:t>
                </a:r>
                <a:r>
                  <a:rPr lang="en-US" dirty="0"/>
                  <a:t>.</a:t>
                </a:r>
                <a:endParaRPr lang="cs-CZ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7620000" cy="5132040"/>
              </a:xfrm>
              <a:blipFill rotWithShape="1">
                <a:blip r:embed="rId2" cstate="print"/>
                <a:stretch>
                  <a:fillRect t="-1188" b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00808"/>
            <a:ext cx="4893219" cy="19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9512"/>
            <a:ext cx="4105610" cy="71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0" y="4725144"/>
            <a:ext cx="3143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Index korelace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Není-li regresní funkcí, podle níž se posuzuje korelace veličin, přímka, ale jiná, i </a:t>
            </a:r>
            <a:r>
              <a:rPr lang="cs-CZ" b="1" dirty="0" smtClean="0"/>
              <a:t>nelineární </a:t>
            </a:r>
            <a:r>
              <a:rPr lang="cs-CZ" dirty="0" smtClean="0"/>
              <a:t>funkce, je možné k odhadu závislosti </a:t>
            </a:r>
            <a:r>
              <a:rPr lang="cs-CZ" i="1" dirty="0" smtClean="0"/>
              <a:t>X </a:t>
            </a:r>
            <a:r>
              <a:rPr lang="cs-CZ" dirty="0" smtClean="0"/>
              <a:t>a </a:t>
            </a:r>
            <a:r>
              <a:rPr lang="cs-CZ" i="1" dirty="0" smtClean="0"/>
              <a:t>Y </a:t>
            </a:r>
            <a:r>
              <a:rPr lang="cs-CZ" dirty="0" smtClean="0"/>
              <a:t>použít </a:t>
            </a:r>
            <a:r>
              <a:rPr lang="cs-CZ" i="1" dirty="0" smtClean="0"/>
              <a:t>index korelace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Kde: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71" y="2852936"/>
            <a:ext cx="1237779" cy="98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89" y="3856087"/>
            <a:ext cx="2160240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determinace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Koeficient </a:t>
                </a:r>
                <a:r>
                  <a:rPr lang="en-US" dirty="0" err="1" smtClean="0"/>
                  <a:t>determinace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ur</a:t>
                </a:r>
                <a:r>
                  <a:rPr lang="cs-CZ" dirty="0" smtClean="0"/>
                  <a:t>č</a:t>
                </a:r>
                <a:r>
                  <a:rPr lang="en-US" dirty="0" err="1" smtClean="0"/>
                  <a:t>uje</a:t>
                </a:r>
                <a:r>
                  <a:rPr lang="en-US" dirty="0" smtClean="0"/>
                  <a:t> p</a:t>
                </a:r>
                <a:r>
                  <a:rPr lang="cs-CZ" dirty="0" smtClean="0"/>
                  <a:t>ř</a:t>
                </a:r>
                <a:r>
                  <a:rPr lang="en-US" dirty="0" err="1" smtClean="0"/>
                  <a:t>il</a:t>
                </a:r>
                <a:r>
                  <a:rPr lang="cs-CZ" dirty="0" smtClean="0"/>
                  <a:t>é</a:t>
                </a:r>
                <a:r>
                  <a:rPr lang="en-US" dirty="0" err="1" smtClean="0"/>
                  <a:t>havost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zvolen</a:t>
                </a:r>
                <a:r>
                  <a:rPr lang="cs-CZ" dirty="0" smtClean="0"/>
                  <a:t>é</a:t>
                </a:r>
                <a:r>
                  <a:rPr lang="en-US" dirty="0" smtClean="0"/>
                  <a:t>mu </a:t>
                </a:r>
                <a:r>
                  <a:rPr lang="en-US" dirty="0" err="1" smtClean="0"/>
                  <a:t>modelu</a:t>
                </a:r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cs-CZ" b="0" dirty="0" smtClean="0"/>
              </a:p>
              <a:p>
                <a:r>
                  <a:rPr lang="cs-CZ" dirty="0" smtClean="0"/>
                  <a:t>Koeficient determinace </a:t>
                </a:r>
                <a:r>
                  <a:rPr lang="en-US" dirty="0" err="1" smtClean="0"/>
                  <a:t>tedy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udává</a:t>
                </a:r>
                <a:r>
                  <a:rPr lang="en-US" dirty="0" smtClean="0"/>
                  <a:t> </a:t>
                </a:r>
                <a:r>
                  <a:rPr lang="en-US" dirty="0" err="1"/>
                  <a:t>kvalitu</a:t>
                </a:r>
                <a:r>
                  <a:rPr lang="en-US" dirty="0"/>
                  <a:t> </a:t>
                </a:r>
                <a:r>
                  <a:rPr lang="en-US" dirty="0" err="1"/>
                  <a:t>regresního</a:t>
                </a:r>
                <a:r>
                  <a:rPr lang="en-US" dirty="0"/>
                  <a:t> </a:t>
                </a:r>
                <a:r>
                  <a:rPr lang="en-US" dirty="0" err="1"/>
                  <a:t>modelu</a:t>
                </a:r>
                <a:r>
                  <a:rPr lang="en-US" dirty="0"/>
                  <a:t>, </a:t>
                </a:r>
                <a:r>
                  <a:rPr lang="en-US" dirty="0" err="1"/>
                  <a:t>přesněji</a:t>
                </a:r>
                <a:r>
                  <a:rPr lang="en-US" dirty="0"/>
                  <a:t> </a:t>
                </a:r>
                <a:r>
                  <a:rPr lang="en-US" dirty="0" err="1"/>
                  <a:t>vyjádřeno</a:t>
                </a:r>
                <a:r>
                  <a:rPr lang="en-US" dirty="0"/>
                  <a:t> </a:t>
                </a:r>
                <a:r>
                  <a:rPr lang="en-US" dirty="0" err="1"/>
                  <a:t>udává</a:t>
                </a:r>
                <a:r>
                  <a:rPr lang="en-US" dirty="0"/>
                  <a:t>, </a:t>
                </a:r>
                <a:r>
                  <a:rPr lang="en-US" dirty="0" err="1"/>
                  <a:t>kolik</a:t>
                </a:r>
                <a:r>
                  <a:rPr lang="en-US" dirty="0"/>
                  <a:t> </a:t>
                </a:r>
                <a:r>
                  <a:rPr lang="en-US" dirty="0" err="1"/>
                  <a:t>procent</a:t>
                </a:r>
                <a:r>
                  <a:rPr lang="en-US" dirty="0"/>
                  <a:t> </a:t>
                </a:r>
                <a:r>
                  <a:rPr lang="en-US" dirty="0" err="1"/>
                  <a:t>rozptylu</a:t>
                </a:r>
                <a:r>
                  <a:rPr lang="en-US" dirty="0"/>
                  <a:t> </a:t>
                </a:r>
                <a:r>
                  <a:rPr lang="en-US" dirty="0" err="1"/>
                  <a:t>vysvětlované</a:t>
                </a:r>
                <a:r>
                  <a:rPr lang="en-US" dirty="0"/>
                  <a:t> </a:t>
                </a:r>
                <a:r>
                  <a:rPr lang="en-US" dirty="0" err="1"/>
                  <a:t>proměnné</a:t>
                </a:r>
                <a:r>
                  <a:rPr lang="en-US" dirty="0"/>
                  <a:t> je </a:t>
                </a:r>
                <a:r>
                  <a:rPr lang="en-US" dirty="0" err="1"/>
                  <a:t>vysvětleno</a:t>
                </a:r>
                <a:r>
                  <a:rPr lang="en-US" dirty="0"/>
                  <a:t> </a:t>
                </a:r>
                <a:r>
                  <a:rPr lang="en-US" dirty="0" err="1"/>
                  <a:t>modelem</a:t>
                </a:r>
                <a:r>
                  <a:rPr lang="en-US" dirty="0"/>
                  <a:t> a </a:t>
                </a:r>
                <a:r>
                  <a:rPr lang="en-US" dirty="0" err="1"/>
                  <a:t>kolik</a:t>
                </a:r>
                <a:r>
                  <a:rPr lang="en-US" dirty="0"/>
                  <a:t> </a:t>
                </a:r>
                <a:r>
                  <a:rPr lang="en-US" dirty="0" err="1"/>
                  <a:t>zůstalo</a:t>
                </a:r>
                <a:r>
                  <a:rPr lang="en-US" dirty="0"/>
                  <a:t> </a:t>
                </a:r>
                <a:r>
                  <a:rPr lang="en-US" dirty="0" err="1"/>
                  <a:t>nevysvětleno</a:t>
                </a:r>
                <a:r>
                  <a:rPr lang="en-US" dirty="0"/>
                  <a:t>;</a:t>
                </a:r>
              </a:p>
              <a:p>
                <a:r>
                  <a:rPr lang="cs-CZ" dirty="0" err="1"/>
                  <a:t>N</a:t>
                </a:r>
                <a:r>
                  <a:rPr lang="en-US" dirty="0" err="1" smtClean="0"/>
                  <a:t>abývá</a:t>
                </a:r>
                <a:r>
                  <a:rPr lang="en-US" dirty="0" smtClean="0"/>
                  <a:t> </a:t>
                </a:r>
                <a:r>
                  <a:rPr lang="en-US" dirty="0" err="1"/>
                  <a:t>hodnot</a:t>
                </a:r>
                <a:r>
                  <a:rPr lang="en-US" dirty="0"/>
                  <a:t> od </a:t>
                </a:r>
                <a:r>
                  <a:rPr lang="en-US" dirty="0" err="1"/>
                  <a:t>nuly</a:t>
                </a:r>
                <a:r>
                  <a:rPr lang="en-US" dirty="0"/>
                  <a:t> do </a:t>
                </a:r>
                <a:r>
                  <a:rPr lang="en-US" dirty="0" err="1"/>
                  <a:t>jedné</a:t>
                </a:r>
                <a:r>
                  <a:rPr lang="en-US" dirty="0"/>
                  <a:t> (</a:t>
                </a:r>
                <a:r>
                  <a:rPr lang="en-US" dirty="0" err="1"/>
                  <a:t>teoreticky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včetně</a:t>
                </a:r>
                <a:r>
                  <a:rPr lang="en-US" dirty="0"/>
                  <a:t> </a:t>
                </a:r>
                <a:r>
                  <a:rPr lang="en-US" dirty="0" err="1"/>
                  <a:t>těchto</a:t>
                </a:r>
                <a:r>
                  <a:rPr lang="en-US" dirty="0"/>
                  <a:t> </a:t>
                </a:r>
                <a:r>
                  <a:rPr lang="en-US" dirty="0" err="1"/>
                  <a:t>krajních</a:t>
                </a:r>
                <a:r>
                  <a:rPr lang="en-US" dirty="0"/>
                  <a:t> </a:t>
                </a:r>
                <a:r>
                  <a:rPr lang="en-US" dirty="0" err="1"/>
                  <a:t>mezí</a:t>
                </a:r>
                <a:r>
                  <a:rPr lang="en-US" dirty="0"/>
                  <a:t>), </a:t>
                </a:r>
                <a:r>
                  <a:rPr lang="en-US" dirty="0" err="1"/>
                  <a:t>přičemž</a:t>
                </a:r>
                <a:r>
                  <a:rPr lang="en-US" dirty="0"/>
                  <a:t> </a:t>
                </a:r>
                <a:r>
                  <a:rPr lang="en-US" dirty="0" err="1"/>
                  <a:t>hodnoty</a:t>
                </a:r>
                <a:r>
                  <a:rPr lang="en-US" dirty="0"/>
                  <a:t> </a:t>
                </a:r>
                <a:r>
                  <a:rPr lang="en-US" dirty="0" err="1"/>
                  <a:t>blízké</a:t>
                </a:r>
                <a:r>
                  <a:rPr lang="en-US" dirty="0"/>
                  <a:t> </a:t>
                </a:r>
                <a:r>
                  <a:rPr lang="en-US" dirty="0" err="1"/>
                  <a:t>nule</a:t>
                </a:r>
                <a:r>
                  <a:rPr lang="en-US" dirty="0"/>
                  <a:t> </a:t>
                </a:r>
                <a:r>
                  <a:rPr lang="en-US" dirty="0" err="1"/>
                  <a:t>značí</a:t>
                </a:r>
                <a:r>
                  <a:rPr lang="en-US" dirty="0"/>
                  <a:t> </a:t>
                </a:r>
                <a:r>
                  <a:rPr lang="en-US" dirty="0" err="1"/>
                  <a:t>špatnou</a:t>
                </a:r>
                <a:r>
                  <a:rPr lang="en-US" dirty="0"/>
                  <a:t> </a:t>
                </a:r>
                <a:r>
                  <a:rPr lang="en-US" dirty="0" err="1"/>
                  <a:t>kvalitu</a:t>
                </a:r>
                <a:r>
                  <a:rPr lang="en-US" dirty="0"/>
                  <a:t> </a:t>
                </a:r>
                <a:r>
                  <a:rPr lang="en-US" dirty="0" err="1"/>
                  <a:t>regresního</a:t>
                </a:r>
                <a:r>
                  <a:rPr lang="en-US" dirty="0"/>
                  <a:t> </a:t>
                </a:r>
                <a:r>
                  <a:rPr lang="en-US" dirty="0" err="1"/>
                  <a:t>modelu</a:t>
                </a:r>
                <a:r>
                  <a:rPr lang="en-US" dirty="0"/>
                  <a:t>; </a:t>
                </a:r>
                <a:r>
                  <a:rPr lang="en-US" dirty="0" err="1"/>
                  <a:t>hodnoty</a:t>
                </a:r>
                <a:r>
                  <a:rPr lang="en-US" dirty="0"/>
                  <a:t> </a:t>
                </a:r>
                <a:r>
                  <a:rPr lang="en-US" dirty="0" err="1"/>
                  <a:t>blízké</a:t>
                </a:r>
                <a:r>
                  <a:rPr lang="en-US" dirty="0"/>
                  <a:t> </a:t>
                </a:r>
                <a:r>
                  <a:rPr lang="en-US" dirty="0" err="1"/>
                  <a:t>jedné</a:t>
                </a:r>
                <a:r>
                  <a:rPr lang="en-US" dirty="0"/>
                  <a:t> </a:t>
                </a:r>
                <a:r>
                  <a:rPr lang="en-US" dirty="0" err="1"/>
                  <a:t>značí</a:t>
                </a:r>
                <a:r>
                  <a:rPr lang="en-US" dirty="0"/>
                  <a:t> </a:t>
                </a:r>
                <a:r>
                  <a:rPr lang="en-US" dirty="0" smtClean="0"/>
                  <a:t>dobro</a:t>
                </a:r>
                <a:r>
                  <a:rPr lang="cs-CZ" dirty="0" smtClean="0"/>
                  <a:t>u</a:t>
                </a:r>
                <a:r>
                  <a:rPr lang="en-US" dirty="0" smtClean="0"/>
                  <a:t> </a:t>
                </a:r>
                <a:r>
                  <a:rPr lang="en-US" dirty="0" err="1"/>
                  <a:t>kvalitu</a:t>
                </a:r>
                <a:r>
                  <a:rPr lang="en-US" dirty="0"/>
                  <a:t> </a:t>
                </a:r>
                <a:r>
                  <a:rPr lang="en-US" dirty="0" err="1"/>
                  <a:t>regresního</a:t>
                </a:r>
                <a:r>
                  <a:rPr lang="en-US" dirty="0"/>
                  <a:t> </a:t>
                </a:r>
                <a:r>
                  <a:rPr lang="en-US" dirty="0" err="1"/>
                  <a:t>modelu</a:t>
                </a:r>
                <a:r>
                  <a:rPr lang="en-US" dirty="0"/>
                  <a:t>;</a:t>
                </a:r>
              </a:p>
              <a:p>
                <a:r>
                  <a:rPr lang="cs-CZ" dirty="0" err="1"/>
                  <a:t>U</a:t>
                </a:r>
                <a:r>
                  <a:rPr lang="en-US" dirty="0" err="1" smtClean="0"/>
                  <a:t>dává</a:t>
                </a:r>
                <a:r>
                  <a:rPr lang="en-US" dirty="0" smtClean="0"/>
                  <a:t> </a:t>
                </a:r>
                <a:r>
                  <a:rPr lang="en-US" dirty="0"/>
                  <a:t>se </a:t>
                </a:r>
                <a:r>
                  <a:rPr lang="en-US" dirty="0" err="1"/>
                  <a:t>většinou</a:t>
                </a:r>
                <a:r>
                  <a:rPr lang="en-US" dirty="0"/>
                  <a:t> v </a:t>
                </a:r>
                <a:r>
                  <a:rPr lang="en-US" dirty="0" err="1"/>
                  <a:t>procentech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52" r="-8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0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 smtClean="0"/>
                  <a:t>Výpočet koeficientu determinace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440" t="-26596" b="-420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199"/>
            <a:ext cx="8111715" cy="5142759"/>
          </a:xfrm>
        </p:spPr>
      </p:pic>
    </p:spTree>
    <p:extLst>
      <p:ext uri="{BB962C8B-B14F-4D97-AF65-F5344CB8AC3E}">
        <p14:creationId xmlns:p14="http://schemas.microsoft.com/office/powerpoint/2010/main" val="2557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17638"/>
          </a:xfrm>
        </p:spPr>
        <p:txBody>
          <a:bodyPr/>
          <a:lstStyle/>
          <a:p>
            <a:r>
              <a:rPr lang="en-US" dirty="0"/>
              <a:t>SPEARMANŮV KORELAČNÍ KOEFICIENT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Jsou</a:t>
                </a:r>
                <a:r>
                  <a:rPr lang="en-US" dirty="0"/>
                  <a:t>-li </a:t>
                </a:r>
                <a:r>
                  <a:rPr lang="en-US" dirty="0" err="1"/>
                  <a:t>hodnoty</a:t>
                </a:r>
                <a:r>
                  <a:rPr lang="en-US" dirty="0"/>
                  <a:t> </a:t>
                </a:r>
                <a:r>
                  <a:rPr lang="en-US" dirty="0" err="1"/>
                  <a:t>veličin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/>
                  <a:t>,</a:t>
                </a:r>
                <a:r>
                  <a:rPr lang="en-US" i="1" dirty="0"/>
                  <a:t>Y </a:t>
                </a:r>
                <a:r>
                  <a:rPr lang="en-US" dirty="0" err="1"/>
                  <a:t>zadány</a:t>
                </a:r>
                <a:r>
                  <a:rPr lang="en-US" dirty="0"/>
                  <a:t> </a:t>
                </a:r>
                <a:r>
                  <a:rPr lang="en-US" b="1" dirty="0" err="1"/>
                  <a:t>pořadím</a:t>
                </a:r>
                <a:r>
                  <a:rPr lang="en-US" dirty="0"/>
                  <a:t>, </a:t>
                </a:r>
                <a:r>
                  <a:rPr lang="en-US" dirty="0" err="1"/>
                  <a:t>používá</a:t>
                </a:r>
                <a:r>
                  <a:rPr lang="en-US" dirty="0"/>
                  <a:t> se k </a:t>
                </a:r>
                <a:r>
                  <a:rPr lang="en-US" dirty="0" err="1"/>
                  <a:t>odhadu</a:t>
                </a:r>
                <a:r>
                  <a:rPr lang="en-US" dirty="0"/>
                  <a:t> </a:t>
                </a:r>
                <a:r>
                  <a:rPr lang="en-US" dirty="0" err="1"/>
                  <a:t>míry</a:t>
                </a:r>
                <a:r>
                  <a:rPr lang="en-US" dirty="0"/>
                  <a:t> </a:t>
                </a:r>
                <a:r>
                  <a:rPr lang="en-US" dirty="0" err="1" smtClean="0"/>
                  <a:t>závislosti</a:t>
                </a:r>
                <a:r>
                  <a:rPr lang="cs-CZ" dirty="0" smtClean="0"/>
                  <a:t> </a:t>
                </a:r>
                <a:r>
                  <a:rPr lang="en-US" dirty="0" err="1" smtClean="0"/>
                  <a:t>těchto</a:t>
                </a:r>
                <a:r>
                  <a:rPr lang="en-US" dirty="0" smtClean="0"/>
                  <a:t> </a:t>
                </a:r>
                <a:r>
                  <a:rPr lang="en-US" dirty="0" err="1"/>
                  <a:t>veličin</a:t>
                </a:r>
                <a:r>
                  <a:rPr lang="en-US" dirty="0"/>
                  <a:t> </a:t>
                </a:r>
                <a:r>
                  <a:rPr lang="en-US" i="1" dirty="0" err="1"/>
                  <a:t>Spearmanův</a:t>
                </a:r>
                <a:r>
                  <a:rPr lang="en-US" i="1" dirty="0"/>
                  <a:t> </a:t>
                </a:r>
                <a:r>
                  <a:rPr lang="en-US" i="1" dirty="0" err="1"/>
                  <a:t>koeficient</a:t>
                </a:r>
                <a:r>
                  <a:rPr lang="en-US" i="1" dirty="0"/>
                  <a:t> (</a:t>
                </a:r>
                <a:r>
                  <a:rPr lang="en-US" i="1" dirty="0" err="1"/>
                  <a:t>pořadové</a:t>
                </a:r>
                <a:r>
                  <a:rPr lang="en-US" i="1" dirty="0"/>
                  <a:t>) </a:t>
                </a:r>
                <a:r>
                  <a:rPr lang="en-US" i="1" dirty="0" err="1"/>
                  <a:t>korelace</a:t>
                </a:r>
                <a:r>
                  <a:rPr lang="en-US" dirty="0"/>
                  <a:t>, </a:t>
                </a:r>
                <a:r>
                  <a:rPr lang="en-US" dirty="0" err="1"/>
                  <a:t>který</a:t>
                </a:r>
                <a:r>
                  <a:rPr lang="en-US" dirty="0"/>
                  <a:t> se </a:t>
                </a:r>
                <a:r>
                  <a:rPr lang="en-US" dirty="0" err="1"/>
                  <a:t>počítá</a:t>
                </a:r>
                <a:r>
                  <a:rPr lang="en-US" dirty="0"/>
                  <a:t> </a:t>
                </a:r>
                <a:r>
                  <a:rPr lang="en-US" dirty="0" err="1"/>
                  <a:t>dle</a:t>
                </a:r>
                <a:r>
                  <a:rPr lang="en-US" dirty="0"/>
                  <a:t> </a:t>
                </a:r>
                <a:r>
                  <a:rPr lang="en-US" dirty="0" err="1" smtClean="0"/>
                  <a:t>vzorce</a:t>
                </a:r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r>
                  <a:rPr lang="en-US" dirty="0" err="1"/>
                  <a:t>diference</a:t>
                </a:r>
                <a:r>
                  <a:rPr lang="en-US" dirty="0"/>
                  <a:t> </a:t>
                </a:r>
                <a:r>
                  <a:rPr lang="en-US" dirty="0" err="1"/>
                  <a:t>i-tého</a:t>
                </a:r>
                <a:r>
                  <a:rPr lang="en-US" dirty="0"/>
                  <a:t> </a:t>
                </a:r>
                <a:r>
                  <a:rPr lang="en-US" dirty="0" err="1"/>
                  <a:t>pořadí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/>
                  <a:t>a </a:t>
                </a:r>
                <a:r>
                  <a:rPr lang="en-US" i="1" dirty="0"/>
                  <a:t>Y </a:t>
                </a:r>
                <a:r>
                  <a:rPr lang="en-US" dirty="0"/>
                  <a:t>a </a:t>
                </a:r>
                <a:r>
                  <a:rPr lang="en-US" i="1" dirty="0"/>
                  <a:t>n </a:t>
                </a:r>
                <a:r>
                  <a:rPr lang="en-US" dirty="0"/>
                  <a:t>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párů</a:t>
                </a:r>
                <a:r>
                  <a:rPr lang="en-US" dirty="0"/>
                  <a:t> </a:t>
                </a:r>
                <a:r>
                  <a:rPr lang="en-US" dirty="0" err="1"/>
                  <a:t>hodnot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/>
                  <a:t>a </a:t>
                </a:r>
                <a:r>
                  <a:rPr lang="en-US" i="1" dirty="0"/>
                  <a:t>Y </a:t>
                </a:r>
                <a:r>
                  <a:rPr lang="en-US" dirty="0"/>
                  <a:t>, </a:t>
                </a:r>
                <a:r>
                  <a:rPr lang="cs-CZ" dirty="0" smtClean="0"/>
                  <a:t>tedy </a:t>
                </a:r>
                <a:r>
                  <a:rPr lang="en-US" dirty="0" err="1" smtClean="0"/>
                  <a:t>rozsah</a:t>
                </a:r>
                <a:r>
                  <a:rPr lang="en-US" dirty="0" smtClean="0"/>
                  <a:t> </a:t>
                </a:r>
                <a:r>
                  <a:rPr lang="en-US" dirty="0" err="1"/>
                  <a:t>výběru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762" r="-1440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2" y="2852936"/>
            <a:ext cx="1753521" cy="98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02" y="1417638"/>
            <a:ext cx="7620000" cy="4800600"/>
          </a:xfrm>
        </p:spPr>
        <p:txBody>
          <a:bodyPr/>
          <a:lstStyle/>
          <a:p>
            <a:r>
              <a:rPr lang="cs-CZ" dirty="0" smtClean="0"/>
              <a:t>Výrobky byly seřazeny dle jakosti dvěma komisemi, z nichž jednu tvořili odborníci a druhou zástupci laické veřejnosti. Rozhodněte, zda se výsledky hodnocení obou komisí shodují ve smyslu korelace.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6120680" cy="379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řešení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r>
              <a:rPr lang="cs-CZ" dirty="0" smtClean="0"/>
              <a:t>V levé části níže uvedené tabulky jsou pořadí, v pravé části této tabulky jsou spočteny rozdíly v pořadí.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1844824"/>
            <a:ext cx="838479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85" y="5661248"/>
            <a:ext cx="346806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844824"/>
          </a:xfrm>
        </p:spPr>
        <p:txBody>
          <a:bodyPr/>
          <a:lstStyle/>
          <a:p>
            <a:r>
              <a:rPr lang="cs-CZ" dirty="0" smtClean="0"/>
              <a:t>Test statistické významnosti pořadového koeficientu korelace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4864"/>
            <a:ext cx="846659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0" y="5733256"/>
                <a:ext cx="84604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Přijmeme</a:t>
                </a:r>
                <a:r>
                  <a:rPr lang="en-US" dirty="0"/>
                  <a:t>-li H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dirty="0" err="1"/>
                  <a:t>víme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veličiny</a:t>
                </a:r>
                <a:r>
                  <a:rPr lang="en-US" dirty="0"/>
                  <a:t> </a:t>
                </a:r>
                <a:r>
                  <a:rPr lang="en-US" dirty="0" err="1"/>
                  <a:t>nezávislé</a:t>
                </a:r>
                <a:r>
                  <a:rPr lang="en-US" dirty="0"/>
                  <a:t>, a </a:t>
                </a:r>
                <a:r>
                  <a:rPr lang="en-US" dirty="0" err="1"/>
                  <a:t>tedy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nezkorelované</a:t>
                </a:r>
                <a:r>
                  <a:rPr lang="en-US" dirty="0"/>
                  <a:t>. 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hypotézu</a:t>
                </a:r>
                <a:r>
                  <a:rPr lang="en-US" dirty="0"/>
                  <a:t> </a:t>
                </a:r>
                <a:r>
                  <a:rPr lang="en-US" dirty="0" err="1"/>
                  <a:t>zamítneme</a:t>
                </a:r>
                <a:r>
                  <a:rPr lang="en-US" dirty="0"/>
                  <a:t>, </a:t>
                </a:r>
                <a:r>
                  <a:rPr lang="en-US" dirty="0" err="1"/>
                  <a:t>víme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veličiny</a:t>
                </a:r>
                <a:r>
                  <a:rPr lang="en-US" dirty="0"/>
                  <a:t> </a:t>
                </a:r>
                <a:r>
                  <a:rPr lang="en-US" dirty="0" err="1"/>
                  <a:t>nejsou</a:t>
                </a:r>
                <a:r>
                  <a:rPr lang="en-US" dirty="0"/>
                  <a:t> </a:t>
                </a:r>
                <a:r>
                  <a:rPr lang="en-US" dirty="0" err="1"/>
                  <a:t>nezávislé</a:t>
                </a:r>
                <a:r>
                  <a:rPr lang="en-US" dirty="0"/>
                  <a:t>, </a:t>
                </a:r>
                <a:r>
                  <a:rPr lang="en-US" dirty="0" err="1"/>
                  <a:t>nejsme</a:t>
                </a:r>
                <a:r>
                  <a:rPr lang="en-US" dirty="0"/>
                  <a:t> ale </a:t>
                </a:r>
                <a:r>
                  <a:rPr lang="en-US" dirty="0" err="1"/>
                  <a:t>schopni</a:t>
                </a:r>
                <a:r>
                  <a:rPr lang="en-US" dirty="0"/>
                  <a:t> </a:t>
                </a:r>
                <a:r>
                  <a:rPr lang="en-US" dirty="0" err="1"/>
                  <a:t>rozhodnout</a:t>
                </a:r>
                <a:r>
                  <a:rPr lang="en-US" dirty="0"/>
                  <a:t> v </a:t>
                </a:r>
                <a:r>
                  <a:rPr lang="en-US" dirty="0" err="1"/>
                  <a:t>takovém</a:t>
                </a:r>
                <a:r>
                  <a:rPr lang="en-US" dirty="0"/>
                  <a:t>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zda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nezkorelované</a:t>
                </a:r>
                <a:r>
                  <a:rPr lang="en-US" dirty="0"/>
                  <a:t>. Test </a:t>
                </a:r>
                <a:r>
                  <a:rPr lang="en-US" dirty="0" err="1"/>
                  <a:t>platí</a:t>
                </a:r>
                <a:r>
                  <a:rPr lang="en-US" dirty="0"/>
                  <a:t> </a:t>
                </a:r>
                <a:r>
                  <a:rPr lang="en-US" dirty="0" err="1"/>
                  <a:t>přibližně</a:t>
                </a:r>
                <a:r>
                  <a:rPr lang="en-US" dirty="0"/>
                  <a:t>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≥30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3256"/>
                <a:ext cx="8460432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76" t="-3289" r="-28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971" y="548680"/>
            <a:ext cx="7620000" cy="1143000"/>
          </a:xfrm>
        </p:spPr>
        <p:txBody>
          <a:bodyPr/>
          <a:lstStyle/>
          <a:p>
            <a:r>
              <a:rPr lang="cs-CZ" dirty="0" smtClean="0"/>
              <a:t>Příklad – test významnosti pořadového koeficientu korelace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/>
          <a:lstStyle/>
          <a:p>
            <a:r>
              <a:rPr lang="cs-CZ" dirty="0" smtClean="0"/>
              <a:t>Koeficient nám vyšel 0,97, počet pozorování n = 10. Hladina významnosti alfa budiž 0,05.</a:t>
            </a:r>
          </a:p>
          <a:p>
            <a:r>
              <a:rPr lang="cs-CZ" dirty="0" smtClean="0"/>
              <a:t>Nulová hypotéza: veličiny x a y jsou nezávislé.</a:t>
            </a:r>
          </a:p>
          <a:p>
            <a:r>
              <a:rPr lang="cs-CZ" dirty="0" smtClean="0"/>
              <a:t>Testové kritérium: T =  (n-1)*r = 9*0.97 = 8,73.</a:t>
            </a:r>
          </a:p>
          <a:p>
            <a:r>
              <a:rPr lang="cs-CZ" dirty="0" smtClean="0"/>
              <a:t>Kritická hodnota K (z tabulky normovaného normálního rozdělení): K = 1,96.</a:t>
            </a:r>
          </a:p>
          <a:p>
            <a:r>
              <a:rPr lang="cs-CZ" dirty="0" smtClean="0"/>
              <a:t>Protože je T větší než K, nulovou hypotézu zamítáme.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92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Korelační analýza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Měření </a:t>
            </a:r>
            <a:r>
              <a:rPr lang="cs-CZ" i="1" dirty="0" smtClean="0"/>
              <a:t>intenzity závislosti </a:t>
            </a:r>
            <a:r>
              <a:rPr lang="cs-CZ" dirty="0" smtClean="0"/>
              <a:t>mezi proměnnými </a:t>
            </a:r>
            <a:endParaRPr lang="cs-CZ" dirty="0"/>
          </a:p>
          <a:p>
            <a:r>
              <a:rPr lang="cs-CZ" dirty="0" smtClean="0"/>
              <a:t>Úzká návaznost na regresní analýzu, neboť se v ní využívá teorie lineárních regresních modelů</a:t>
            </a:r>
          </a:p>
          <a:p>
            <a:r>
              <a:rPr lang="cs-CZ" dirty="0" smtClean="0"/>
              <a:t>Nehledá formu vztahu mezi proměnnými, neboť už primárně vychází z předpokladu, že tento vztah je lineární (dokonce nejen z hlediska parametrů, ale i z hlediska proměnných), a soustředí se na konstrukci měr závislostí mezi těmito proměnnými.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9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858218"/>
          </a:xfrm>
        </p:spPr>
        <p:txBody>
          <a:bodyPr/>
          <a:lstStyle/>
          <a:p>
            <a:r>
              <a:rPr lang="en-US" dirty="0"/>
              <a:t>VÍCENÁSOBNÁ ZÁVISLOST – PŘÍPAD DVOU VYSVĚTLUJÍCÍCH PROMĚNNÝCH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7620000" cy="4123928"/>
              </a:xfrm>
            </p:spPr>
            <p:txBody>
              <a:bodyPr/>
              <a:lstStyle/>
              <a:p>
                <a:r>
                  <a:rPr lang="en-US" dirty="0" smtClean="0"/>
                  <a:t>Chceme</a:t>
                </a:r>
                <a:r>
                  <a:rPr lang="en-US" dirty="0"/>
                  <a:t>-li </a:t>
                </a:r>
                <a:r>
                  <a:rPr lang="en-US" dirty="0" err="1"/>
                  <a:t>zjistit</a:t>
                </a:r>
                <a:r>
                  <a:rPr lang="en-US" dirty="0"/>
                  <a:t> </a:t>
                </a:r>
                <a:r>
                  <a:rPr lang="en-US" dirty="0" err="1"/>
                  <a:t>lineární</a:t>
                </a:r>
                <a:r>
                  <a:rPr lang="en-US" dirty="0"/>
                  <a:t> </a:t>
                </a:r>
                <a:r>
                  <a:rPr lang="en-US" dirty="0" err="1"/>
                  <a:t>závislost</a:t>
                </a:r>
                <a:r>
                  <a:rPr lang="en-US" dirty="0"/>
                  <a:t> </a:t>
                </a:r>
                <a:r>
                  <a:rPr lang="en-US" dirty="0" err="1"/>
                  <a:t>proměnné</a:t>
                </a:r>
                <a:r>
                  <a:rPr lang="en-US" dirty="0"/>
                  <a:t> </a:t>
                </a:r>
                <a:r>
                  <a:rPr lang="en-US" i="1" dirty="0"/>
                  <a:t>Y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větším</a:t>
                </a:r>
                <a:r>
                  <a:rPr lang="en-US" dirty="0"/>
                  <a:t> </a:t>
                </a:r>
                <a:r>
                  <a:rPr lang="en-US" dirty="0" err="1"/>
                  <a:t>počtu</a:t>
                </a:r>
                <a:r>
                  <a:rPr lang="en-US" dirty="0"/>
                  <a:t> </a:t>
                </a:r>
                <a:r>
                  <a:rPr lang="en-US" dirty="0" err="1"/>
                  <a:t>vysvětlujících</a:t>
                </a:r>
                <a:r>
                  <a:rPr lang="en-US" dirty="0"/>
                  <a:t> </a:t>
                </a:r>
                <a:r>
                  <a:rPr lang="en-US" dirty="0" err="1"/>
                  <a:t>proměnných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, 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používáme</a:t>
                </a:r>
                <a:r>
                  <a:rPr lang="en-US" dirty="0"/>
                  <a:t> k </a:t>
                </a:r>
                <a:r>
                  <a:rPr lang="en-US" dirty="0" err="1"/>
                  <a:t>měření</a:t>
                </a:r>
                <a:r>
                  <a:rPr lang="en-US" dirty="0"/>
                  <a:t> </a:t>
                </a:r>
                <a:r>
                  <a:rPr lang="en-US" dirty="0" err="1"/>
                  <a:t>těsnosti</a:t>
                </a:r>
                <a:r>
                  <a:rPr lang="en-US" dirty="0"/>
                  <a:t> </a:t>
                </a:r>
                <a:r>
                  <a:rPr lang="en-US" dirty="0" err="1"/>
                  <a:t>závislosti</a:t>
                </a:r>
                <a:r>
                  <a:rPr lang="en-US" dirty="0"/>
                  <a:t> </a:t>
                </a:r>
                <a:r>
                  <a:rPr lang="en-US" dirty="0" err="1"/>
                  <a:t>buďto</a:t>
                </a:r>
                <a:r>
                  <a:rPr lang="en-US" dirty="0"/>
                  <a:t>: </a:t>
                </a:r>
                <a:endParaRPr lang="cs-CZ" dirty="0" smtClean="0"/>
              </a:p>
              <a:p>
                <a:r>
                  <a:rPr lang="en-US" b="1" dirty="0" smtClean="0"/>
                  <a:t>a</a:t>
                </a:r>
                <a:r>
                  <a:rPr lang="en-US" b="1" dirty="0"/>
                  <a:t>. </a:t>
                </a:r>
                <a:r>
                  <a:rPr lang="en-US" dirty="0" err="1"/>
                  <a:t>koeficienty</a:t>
                </a:r>
                <a:r>
                  <a:rPr lang="en-US" dirty="0"/>
                  <a:t> </a:t>
                </a:r>
                <a:r>
                  <a:rPr lang="en-US" dirty="0" err="1"/>
                  <a:t>dílčí</a:t>
                </a:r>
                <a:r>
                  <a:rPr lang="en-US" dirty="0"/>
                  <a:t> (</a:t>
                </a:r>
                <a:r>
                  <a:rPr lang="en-US" dirty="0" err="1"/>
                  <a:t>parciální</a:t>
                </a:r>
                <a:r>
                  <a:rPr lang="en-US" dirty="0"/>
                  <a:t>) </a:t>
                </a:r>
                <a:r>
                  <a:rPr lang="en-US" dirty="0" err="1"/>
                  <a:t>korelace</a:t>
                </a:r>
                <a:r>
                  <a:rPr lang="en-US" dirty="0"/>
                  <a:t>, </a:t>
                </a:r>
              </a:p>
              <a:p>
                <a:r>
                  <a:rPr lang="en-US" b="1" dirty="0"/>
                  <a:t>b. </a:t>
                </a:r>
                <a:r>
                  <a:rPr lang="en-US" dirty="0" err="1"/>
                  <a:t>koeficient</a:t>
                </a:r>
                <a:r>
                  <a:rPr lang="en-US" dirty="0"/>
                  <a:t> </a:t>
                </a:r>
                <a:r>
                  <a:rPr lang="en-US" dirty="0" err="1"/>
                  <a:t>vícenásobné</a:t>
                </a:r>
                <a:r>
                  <a:rPr lang="en-US" dirty="0"/>
                  <a:t> </a:t>
                </a:r>
                <a:r>
                  <a:rPr lang="en-US" dirty="0" err="1"/>
                  <a:t>korelace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7620000" cy="4123928"/>
              </a:xfrm>
              <a:blipFill rotWithShape="1">
                <a:blip r:embed="rId2" cstate="print"/>
                <a:stretch>
                  <a:fillRect t="-888"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korelační koeficient v Excelu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800600"/>
          </a:xfrm>
        </p:spPr>
        <p:txBody>
          <a:bodyPr/>
          <a:lstStyle/>
          <a:p>
            <a:r>
              <a:rPr lang="cs-CZ" dirty="0" smtClean="0"/>
              <a:t>Použijeme funkci CORREL.</a:t>
            </a:r>
          </a:p>
          <a:p>
            <a:r>
              <a:rPr lang="cs-CZ" dirty="0" smtClean="0"/>
              <a:t>Vyzkoušejte si ji na tomto příkladu: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17475"/>
              </p:ext>
            </p:extLst>
          </p:nvPr>
        </p:nvGraphicFramePr>
        <p:xfrm>
          <a:off x="1547664" y="2924944"/>
          <a:ext cx="4536504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14587545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514954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78046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3646503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1687594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275951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68984300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x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25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259155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y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44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62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63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cs-CZ" dirty="0" err="1" smtClean="0"/>
              <a:t>Spearmanův</a:t>
            </a:r>
            <a:r>
              <a:rPr lang="cs-CZ" dirty="0" smtClean="0"/>
              <a:t> koeficient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84576"/>
          </a:xfrm>
        </p:spPr>
        <p:txBody>
          <a:bodyPr/>
          <a:lstStyle/>
          <a:p>
            <a:r>
              <a:rPr lang="cs-CZ" dirty="0" smtClean="0"/>
              <a:t>Není definován v Excelu, nicméně dá se určit následovně. Mějme tato data: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000" dirty="0"/>
          </a:p>
          <a:p>
            <a:r>
              <a:rPr lang="cs-CZ" dirty="0" smtClean="0"/>
              <a:t>Seřaďme je takto: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18669"/>
              </p:ext>
            </p:extLst>
          </p:nvPr>
        </p:nvGraphicFramePr>
        <p:xfrm>
          <a:off x="2339752" y="2348880"/>
          <a:ext cx="3225800" cy="18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15713208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150022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382744006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Pořadí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Expert 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Expert 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05281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Praha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Vídeň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644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Vídeň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New York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97139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New York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Praha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65789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Paríž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Paříž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49429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Londýn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Řím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59352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Řím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Londýn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421859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12424"/>
              </p:ext>
            </p:extLst>
          </p:nvPr>
        </p:nvGraphicFramePr>
        <p:xfrm>
          <a:off x="2411760" y="4509120"/>
          <a:ext cx="3924300" cy="18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39228319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073993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90849239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pořadí podle E1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pořadí podle E2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352548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Praha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66372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Vídeň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805921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New York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84515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Paríž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937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Londýn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697724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Řím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14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6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Nyní můžete použít vzorec, nebo použijete v Excelu funkci CORREL na oba sloupce pořadí. Výsledek bude stejný ;-) (0,77)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59873"/>
              </p:ext>
            </p:extLst>
          </p:nvPr>
        </p:nvGraphicFramePr>
        <p:xfrm>
          <a:off x="1475656" y="2780928"/>
          <a:ext cx="4032448" cy="201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800">
                  <a:extLst>
                    <a:ext uri="{9D8B030D-6E8A-4147-A177-3AD203B41FA5}">
                      <a16:colId xmlns:a16="http://schemas.microsoft.com/office/drawing/2014/main" val="3922831986"/>
                    </a:ext>
                  </a:extLst>
                </a:gridCol>
                <a:gridCol w="1565999">
                  <a:extLst>
                    <a:ext uri="{9D8B030D-6E8A-4147-A177-3AD203B41FA5}">
                      <a16:colId xmlns:a16="http://schemas.microsoft.com/office/drawing/2014/main" val="1890739931"/>
                    </a:ext>
                  </a:extLst>
                </a:gridCol>
                <a:gridCol w="1474649">
                  <a:extLst>
                    <a:ext uri="{9D8B030D-6E8A-4147-A177-3AD203B41FA5}">
                      <a16:colId xmlns:a16="http://schemas.microsoft.com/office/drawing/2014/main" val="190849239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pořadí podle E1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pořadí podle E2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352548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Praha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663723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Vídeň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80592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New York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84515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Paríž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937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Londýn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697724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Řím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14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8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dílčí (parciální) korelace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M</a:t>
                </a:r>
                <a:r>
                  <a:rPr lang="en-US" dirty="0" err="1" smtClean="0"/>
                  <a:t>ěří</a:t>
                </a:r>
                <a:r>
                  <a:rPr lang="cs-CZ" dirty="0" smtClean="0"/>
                  <a:t> kupříkladu</a:t>
                </a:r>
                <a:r>
                  <a:rPr lang="en-US" dirty="0" smtClean="0"/>
                  <a:t> </a:t>
                </a:r>
                <a:r>
                  <a:rPr lang="en-US" dirty="0" err="1"/>
                  <a:t>intenzitu</a:t>
                </a:r>
                <a:r>
                  <a:rPr lang="en-US" dirty="0"/>
                  <a:t> </a:t>
                </a:r>
                <a:r>
                  <a:rPr lang="en-US" dirty="0" err="1"/>
                  <a:t>lineární</a:t>
                </a:r>
                <a:r>
                  <a:rPr lang="en-US" dirty="0"/>
                  <a:t> </a:t>
                </a:r>
                <a:r>
                  <a:rPr lang="en-US" dirty="0" err="1"/>
                  <a:t>závislosti</a:t>
                </a:r>
                <a:r>
                  <a:rPr lang="en-US" dirty="0"/>
                  <a:t> </a:t>
                </a:r>
                <a:r>
                  <a:rPr lang="en-US" dirty="0" err="1"/>
                  <a:t>proměnné</a:t>
                </a:r>
                <a:r>
                  <a:rPr lang="en-US" dirty="0"/>
                  <a:t> </a:t>
                </a:r>
                <a:r>
                  <a:rPr lang="en-US" i="1" dirty="0"/>
                  <a:t>Y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/>
                  <a:t>vysvětlující</a:t>
                </a:r>
                <a:r>
                  <a:rPr lang="en-US" dirty="0"/>
                  <a:t> </a:t>
                </a:r>
                <a:r>
                  <a:rPr lang="en-US" dirty="0" err="1"/>
                  <a:t>proměnné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předpokladu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je </a:t>
                </a:r>
                <a:r>
                  <a:rPr lang="en-US" dirty="0" err="1"/>
                  <a:t>jistým</a:t>
                </a:r>
                <a:r>
                  <a:rPr lang="en-US" dirty="0"/>
                  <a:t> </a:t>
                </a:r>
                <a:r>
                  <a:rPr lang="en-US" dirty="0" err="1"/>
                  <a:t>způsobem</a:t>
                </a:r>
                <a:r>
                  <a:rPr lang="en-US" dirty="0"/>
                  <a:t> </a:t>
                </a:r>
                <a:r>
                  <a:rPr lang="en-US" dirty="0" err="1"/>
                  <a:t>odstraněn</a:t>
                </a:r>
                <a:r>
                  <a:rPr lang="en-US" dirty="0"/>
                  <a:t> </a:t>
                </a:r>
                <a:r>
                  <a:rPr lang="en-US" dirty="0" err="1"/>
                  <a:t>vliv</a:t>
                </a:r>
                <a:r>
                  <a:rPr lang="en-US" dirty="0"/>
                  <a:t> </a:t>
                </a:r>
                <a:r>
                  <a:rPr lang="en-US" dirty="0" err="1"/>
                  <a:t>ostatních</a:t>
                </a:r>
                <a:r>
                  <a:rPr lang="en-US" dirty="0"/>
                  <a:t> </a:t>
                </a:r>
                <a:r>
                  <a:rPr lang="en-US" dirty="0" err="1"/>
                  <a:t>proměnných</a:t>
                </a:r>
                <a:r>
                  <a:rPr lang="en-US" dirty="0"/>
                  <a:t> . </a:t>
                </a:r>
                <a:r>
                  <a:rPr lang="cs-CZ" dirty="0" smtClean="0"/>
                  <a:t> Značí se: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r>
                  <a:rPr lang="en-US" dirty="0" err="1"/>
                  <a:t>Jde</a:t>
                </a:r>
                <a:r>
                  <a:rPr lang="en-US" dirty="0"/>
                  <a:t> o </a:t>
                </a:r>
                <a:r>
                  <a:rPr lang="en-US" dirty="0" err="1"/>
                  <a:t>proměnné</a:t>
                </a:r>
                <a:r>
                  <a:rPr lang="en-US" dirty="0"/>
                  <a:t>, </a:t>
                </a:r>
                <a:r>
                  <a:rPr lang="en-US" dirty="0" err="1"/>
                  <a:t>které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uvedeny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symbolem</a:t>
                </a:r>
                <a:r>
                  <a:rPr lang="en-US" dirty="0"/>
                  <a:t> „</a:t>
                </a:r>
                <a:r>
                  <a:rPr lang="en-US" b="1" dirty="0"/>
                  <a:t>∙</a:t>
                </a:r>
                <a:r>
                  <a:rPr lang="en-US" dirty="0"/>
                  <a:t>“.</a:t>
                </a:r>
              </a:p>
              <a:p>
                <a:r>
                  <a:rPr lang="en-US" dirty="0" err="1"/>
                  <a:t>Důvod</a:t>
                </a:r>
                <a:r>
                  <a:rPr lang="en-US" dirty="0"/>
                  <a:t> </a:t>
                </a:r>
                <a:r>
                  <a:rPr lang="en-US" dirty="0" err="1"/>
                  <a:t>výpočtu</a:t>
                </a:r>
                <a:r>
                  <a:rPr lang="en-US" dirty="0"/>
                  <a:t> </a:t>
                </a:r>
                <a:r>
                  <a:rPr lang="en-US" dirty="0" err="1"/>
                  <a:t>tohoto</a:t>
                </a:r>
                <a:r>
                  <a:rPr lang="en-US" dirty="0"/>
                  <a:t> </a:t>
                </a:r>
                <a:r>
                  <a:rPr lang="en-US" dirty="0" err="1"/>
                  <a:t>ukazatele</a:t>
                </a:r>
                <a:r>
                  <a:rPr lang="en-US" dirty="0"/>
                  <a:t> </a:t>
                </a:r>
                <a:r>
                  <a:rPr lang="en-US" dirty="0" err="1"/>
                  <a:t>jen</a:t>
                </a:r>
                <a:r>
                  <a:rPr lang="en-US" dirty="0"/>
                  <a:t> ten,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vliv</a:t>
                </a:r>
                <a:r>
                  <a:rPr lang="en-US" dirty="0"/>
                  <a:t> </a:t>
                </a:r>
                <a:r>
                  <a:rPr lang="en-US" dirty="0" err="1"/>
                  <a:t>proměnné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 err="1"/>
                  <a:t>může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zkreslen</a:t>
                </a:r>
                <a:r>
                  <a:rPr lang="en-US" dirty="0"/>
                  <a:t> </a:t>
                </a:r>
                <a:r>
                  <a:rPr lang="en-US" dirty="0" err="1" smtClean="0"/>
                  <a:t>současným</a:t>
                </a:r>
                <a:r>
                  <a:rPr lang="cs-CZ" dirty="0" smtClean="0"/>
                  <a:t> </a:t>
                </a:r>
                <a:r>
                  <a:rPr lang="en-US" dirty="0" err="1" smtClean="0"/>
                  <a:t>působením</a:t>
                </a:r>
                <a:r>
                  <a:rPr lang="en-US" dirty="0" smtClean="0"/>
                  <a:t> </a:t>
                </a:r>
                <a:r>
                  <a:rPr lang="en-US" dirty="0" err="1"/>
                  <a:t>proměnných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Omezíme</a:t>
                </a:r>
                <a:r>
                  <a:rPr lang="en-US" dirty="0"/>
                  <a:t> se </a:t>
                </a:r>
                <a:r>
                  <a:rPr lang="en-US" dirty="0" err="1"/>
                  <a:t>nyní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případ</a:t>
                </a:r>
                <a:r>
                  <a:rPr lang="en-US" dirty="0"/>
                  <a:t> </a:t>
                </a:r>
                <a:r>
                  <a:rPr lang="en-US" i="1" dirty="0"/>
                  <a:t>p </a:t>
                </a:r>
                <a:r>
                  <a:rPr lang="en-US" dirty="0"/>
                  <a:t>= 2.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77808"/>
            <a:ext cx="1258813" cy="4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1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/>
          <a:lstStyle/>
          <a:p>
            <a:r>
              <a:rPr lang="cs-CZ" dirty="0" smtClean="0"/>
              <a:t>Výběrový koeficient parciální korelace p=2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Koeficient dílčí korelace vystupuje opět ve dvou podobách: buďto jde o populační koeficient nebo jeho odhad – výběrový koeficient parciální korelace. Výběrový koeficient parciální korelace </a:t>
            </a:r>
            <a:r>
              <a:rPr lang="cs-CZ" dirty="0" smtClean="0"/>
              <a:t>se v </a:t>
            </a:r>
            <a:r>
              <a:rPr lang="cs-CZ" b="1" dirty="0" smtClean="0"/>
              <a:t>případě dvou vysvětlujících proměnných </a:t>
            </a:r>
            <a:r>
              <a:rPr lang="en-US" dirty="0" err="1" smtClean="0"/>
              <a:t>vypočítá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vztahu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Koeficienty mohou nabývat hodnot z intervalu [-1,1].</a:t>
            </a:r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" y="3448362"/>
            <a:ext cx="35236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8362"/>
            <a:ext cx="3456384" cy="11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statistické významnosti koeficientu parciální korelace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" y="1729532"/>
            <a:ext cx="833418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2915816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5747817"/>
            <a:ext cx="518350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cs-CZ" sz="2000" dirty="0" smtClean="0"/>
              <a:t>pak je koeficient parciální korelace statisticky významný, tj. nenulový.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923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vícenásobné korelace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err="1"/>
                  <a:t>Koeficient</a:t>
                </a:r>
                <a:r>
                  <a:rPr lang="en-US" i="1" dirty="0"/>
                  <a:t> </a:t>
                </a:r>
                <a:r>
                  <a:rPr lang="en-US" i="1" dirty="0" err="1"/>
                  <a:t>vícenásobné</a:t>
                </a:r>
                <a:r>
                  <a:rPr lang="en-US" i="1" dirty="0"/>
                  <a:t> </a:t>
                </a:r>
                <a:r>
                  <a:rPr lang="en-US" i="1" dirty="0" err="1"/>
                  <a:t>korelace</a:t>
                </a:r>
                <a:r>
                  <a:rPr lang="en-US" i="1" dirty="0"/>
                  <a:t> </a:t>
                </a:r>
                <a:r>
                  <a:rPr lang="en-US" dirty="0" err="1"/>
                  <a:t>měří</a:t>
                </a:r>
                <a:r>
                  <a:rPr lang="en-US" dirty="0"/>
                  <a:t> </a:t>
                </a:r>
                <a:r>
                  <a:rPr lang="en-US" dirty="0" err="1"/>
                  <a:t>závislost</a:t>
                </a:r>
                <a:r>
                  <a:rPr lang="en-US" dirty="0"/>
                  <a:t> </a:t>
                </a:r>
                <a:r>
                  <a:rPr lang="en-US" dirty="0" err="1"/>
                  <a:t>proměnné</a:t>
                </a:r>
                <a:r>
                  <a:rPr lang="en-US" dirty="0"/>
                  <a:t> </a:t>
                </a:r>
                <a:r>
                  <a:rPr lang="en-US" i="1" dirty="0"/>
                  <a:t>Y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všech</a:t>
                </a:r>
                <a:r>
                  <a:rPr lang="en-US" dirty="0"/>
                  <a:t> </a:t>
                </a:r>
                <a:r>
                  <a:rPr lang="en-US" dirty="0" err="1"/>
                  <a:t>vysvětlujících</a:t>
                </a:r>
                <a:r>
                  <a:rPr lang="en-US" dirty="0"/>
                  <a:t> </a:t>
                </a:r>
                <a:r>
                  <a:rPr lang="en-US" dirty="0" err="1"/>
                  <a:t>proměnných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dohromady</a:t>
                </a:r>
                <a:r>
                  <a:rPr lang="en-US" dirty="0"/>
                  <a:t>. </a:t>
                </a:r>
                <a:endParaRPr lang="cs-CZ" dirty="0" smtClean="0"/>
              </a:p>
              <a:p>
                <a:r>
                  <a:rPr lang="en-US" b="1" dirty="0" smtClean="0"/>
                  <a:t>Pro </a:t>
                </a:r>
                <a:r>
                  <a:rPr lang="en-US" b="1" dirty="0"/>
                  <a:t>2 </a:t>
                </a:r>
                <a:r>
                  <a:rPr lang="en-US" b="1" dirty="0" err="1"/>
                  <a:t>vysvětlující</a:t>
                </a:r>
                <a:r>
                  <a:rPr lang="en-US" b="1" dirty="0"/>
                  <a:t> </a:t>
                </a:r>
                <a:r>
                  <a:rPr lang="en-US" b="1" dirty="0" err="1"/>
                  <a:t>proměnné</a:t>
                </a:r>
                <a:r>
                  <a:rPr lang="en-US" b="1" dirty="0"/>
                  <a:t> </a:t>
                </a:r>
                <a:r>
                  <a:rPr lang="en-US" dirty="0"/>
                  <a:t>se </a:t>
                </a:r>
                <a:r>
                  <a:rPr lang="en-US" dirty="0" err="1"/>
                  <a:t>výběrová</a:t>
                </a:r>
                <a:r>
                  <a:rPr lang="en-US" dirty="0"/>
                  <a:t> </a:t>
                </a:r>
                <a:r>
                  <a:rPr lang="en-US" dirty="0" err="1"/>
                  <a:t>verze</a:t>
                </a:r>
                <a:r>
                  <a:rPr lang="en-US" dirty="0"/>
                  <a:t> </a:t>
                </a:r>
                <a:r>
                  <a:rPr lang="en-US" dirty="0" err="1"/>
                  <a:t>tohoto</a:t>
                </a:r>
                <a:r>
                  <a:rPr lang="en-US" dirty="0"/>
                  <a:t> </a:t>
                </a:r>
                <a:r>
                  <a:rPr lang="en-US" dirty="0" err="1"/>
                  <a:t>koeficientu</a:t>
                </a:r>
                <a:r>
                  <a:rPr lang="en-US" dirty="0"/>
                  <a:t> </a:t>
                </a:r>
                <a:r>
                  <a:rPr lang="en-US" dirty="0" err="1"/>
                  <a:t>spočte</a:t>
                </a:r>
                <a:r>
                  <a:rPr lang="en-US" dirty="0"/>
                  <a:t> </a:t>
                </a:r>
                <a:r>
                  <a:rPr lang="en-US" dirty="0" err="1"/>
                  <a:t>dle</a:t>
                </a:r>
                <a:r>
                  <a:rPr lang="en-US" dirty="0"/>
                  <a:t> </a:t>
                </a:r>
                <a:r>
                  <a:rPr lang="en-US" dirty="0" err="1" smtClean="0"/>
                  <a:t>vztahu</a:t>
                </a:r>
                <a:r>
                  <a:rPr lang="cs-CZ" dirty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0555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988840"/>
          </a:xfrm>
        </p:spPr>
        <p:txBody>
          <a:bodyPr/>
          <a:lstStyle/>
          <a:p>
            <a:r>
              <a:rPr lang="cs-CZ" dirty="0" smtClean="0"/>
              <a:t>Test statistické významnosti koeficientu vícenásobné korelace:</a:t>
            </a:r>
            <a:endParaRPr lang="cs-CZ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568237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105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6" y="3429000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cs-CZ" b="1" dirty="0" smtClean="0"/>
              <a:t>3.    </a:t>
            </a:r>
            <a:r>
              <a:rPr lang="cs-CZ" dirty="0" smtClean="0"/>
              <a:t>Kritická hodnota K se tentokrát týká </a:t>
            </a:r>
            <a:r>
              <a:rPr lang="cs-CZ" dirty="0" err="1" smtClean="0"/>
              <a:t>Fisherova</a:t>
            </a:r>
            <a:r>
              <a:rPr lang="cs-CZ" dirty="0" smtClean="0"/>
              <a:t> rozdělení se stupni volnosti 2 a </a:t>
            </a:r>
            <a:r>
              <a:rPr lang="cs-CZ" i="1" dirty="0" smtClean="0"/>
              <a:t>n</a:t>
            </a:r>
            <a:r>
              <a:rPr lang="cs-CZ" dirty="0" smtClean="0"/>
              <a:t>-3: F</a:t>
            </a:r>
            <a:r>
              <a:rPr lang="cs-CZ" baseline="-25000" dirty="0" smtClean="0"/>
              <a:t>2,n-3</a:t>
            </a:r>
            <a:r>
              <a:rPr lang="cs-CZ" dirty="0" smtClean="0"/>
              <a:t>(alfa)</a:t>
            </a:r>
            <a:endParaRPr lang="cs-CZ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0" y="4581128"/>
            <a:ext cx="3095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65270" y="4924028"/>
            <a:ext cx="7807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pak je koeficient vícenásobné korelace statisticky významný na dané hladině významnosti. V opačném případě není statisticky významný.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6200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korelační koeficient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0074"/>
                <a:ext cx="7620000" cy="4800600"/>
              </a:xfrm>
            </p:spPr>
            <p:txBody>
              <a:bodyPr/>
              <a:lstStyle/>
              <a:p>
                <a:r>
                  <a:rPr lang="cs-CZ" sz="2000" dirty="0" smtClean="0"/>
                  <a:t>Značí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cs-CZ" sz="2000" dirty="0" smtClean="0"/>
                  <a:t> (ró) (nebo </a:t>
                </a:r>
                <a:r>
                  <a:rPr lang="cs-CZ" sz="2000" i="1" dirty="0" smtClean="0"/>
                  <a:t>r</a:t>
                </a:r>
                <a:r>
                  <a:rPr lang="cs-CZ" sz="2000" dirty="0" smtClean="0"/>
                  <a:t>) a udává míru lineární závislosti mezi dvěma náhodnými veličinami X</a:t>
                </a:r>
                <a:r>
                  <a:rPr lang="en-US" sz="2000" i="1" dirty="0" smtClean="0"/>
                  <a:t> </a:t>
                </a:r>
                <a:r>
                  <a:rPr lang="en-US" sz="2000" dirty="0"/>
                  <a:t>a </a:t>
                </a:r>
                <a:r>
                  <a:rPr lang="cs-CZ" sz="2000" dirty="0" smtClean="0"/>
                  <a:t>Y</a:t>
                </a:r>
                <a:r>
                  <a:rPr lang="en-US" sz="2000" dirty="0" smtClean="0"/>
                  <a:t>. </a:t>
                </a:r>
                <a:endParaRPr lang="cs-CZ" sz="2000" dirty="0" smtClean="0"/>
              </a:p>
              <a:p>
                <a:r>
                  <a:rPr lang="cs-CZ" sz="2000" dirty="0" smtClean="0"/>
                  <a:t>Nabývá hodnot v intervalu od -1 do 1.</a:t>
                </a:r>
              </a:p>
              <a:p>
                <a:r>
                  <a:rPr lang="cs-CZ" sz="2000" dirty="0" smtClean="0"/>
                  <a:t>Hodnota 1 znamená perfektní kladnou lineární závislost (přímou úměrnost), zatímco hodnota -</a:t>
                </a:r>
                <a:r>
                  <a:rPr lang="cs-CZ" sz="2000" dirty="0"/>
                  <a:t>1 znamená </a:t>
                </a:r>
                <a:r>
                  <a:rPr lang="cs-CZ" sz="2000" dirty="0" smtClean="0"/>
                  <a:t>negativní lineární </a:t>
                </a:r>
                <a:r>
                  <a:rPr lang="cs-CZ" sz="2000" dirty="0"/>
                  <a:t>závislost </a:t>
                </a:r>
                <a:r>
                  <a:rPr lang="cs-CZ" sz="2000" dirty="0" smtClean="0"/>
                  <a:t>(nepřímou </a:t>
                </a:r>
                <a:r>
                  <a:rPr lang="cs-CZ" sz="2000" dirty="0"/>
                  <a:t>úměrnost</a:t>
                </a:r>
                <a:r>
                  <a:rPr lang="cs-CZ" sz="2000" dirty="0" smtClean="0"/>
                  <a:t>).</a:t>
                </a:r>
                <a:endParaRPr lang="cs-CZ" sz="2000" dirty="0" smtClean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0074"/>
                <a:ext cx="7620000" cy="4800600"/>
              </a:xfrm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4320480" cy="29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korelační koeficient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7620000" cy="5107706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cs-CZ" dirty="0" smtClean="0"/>
                  <a:t>Vzorec: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pPr marL="114300" indent="0">
                  <a:buNone/>
                </a:pPr>
                <a:r>
                  <a:rPr lang="cs-CZ" sz="2000" dirty="0"/>
                  <a:t>D</a:t>
                </a:r>
                <a:r>
                  <a:rPr lang="cs-CZ" sz="2000" dirty="0" smtClean="0"/>
                  <a:t>vě upozornění:</a:t>
                </a:r>
              </a:p>
              <a:p>
                <a:pPr marL="114300" indent="0">
                  <a:buNone/>
                </a:pPr>
                <a:r>
                  <a:rPr lang="cs-CZ" sz="2000" dirty="0" smtClean="0"/>
                  <a:t>1.) </a:t>
                </a:r>
                <a:r>
                  <a:rPr lang="cs-CZ" sz="2000" dirty="0" err="1" smtClean="0"/>
                  <a:t>Pearsonův</a:t>
                </a:r>
                <a:r>
                  <a:rPr lang="cs-CZ" sz="2000" dirty="0" smtClean="0"/>
                  <a:t> korelační koeficient vyjadřuje pouze LINEÁRNÍ závislost dvou veličin, pro například kvadratickou závislost se nehodí.</a:t>
                </a:r>
              </a:p>
              <a:p>
                <a:pPr marL="114300" indent="0">
                  <a:buNone/>
                </a:pPr>
                <a:r>
                  <a:rPr lang="cs-CZ" sz="2000" dirty="0" smtClean="0"/>
                  <a:t>2.) Pokud je mezi dvěma veličinami lineární závislost, NEZNAMENÁ  to, že jedna veličina přímo ovlivňuje druhou.</a:t>
                </a:r>
              </a:p>
              <a:p>
                <a:pPr marL="11430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7620000" cy="5107706"/>
              </a:xfrm>
              <a:blipFill>
                <a:blip r:embed="rId2"/>
                <a:stretch>
                  <a:fillRect r="-5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72" y="4100426"/>
            <a:ext cx="6151012" cy="25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82154"/>
          </a:xfrm>
        </p:spPr>
        <p:txBody>
          <a:bodyPr/>
          <a:lstStyle/>
          <a:p>
            <a:r>
              <a:rPr lang="cs-CZ" dirty="0" smtClean="0"/>
              <a:t>Všechna data mají korelační koeficient = 0,816!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60588"/>
            <a:ext cx="6379666" cy="4640211"/>
          </a:xfrm>
        </p:spPr>
      </p:pic>
    </p:spTree>
    <p:extLst>
      <p:ext uri="{BB962C8B-B14F-4D97-AF65-F5344CB8AC3E}">
        <p14:creationId xmlns:p14="http://schemas.microsoft.com/office/powerpoint/2010/main" val="17024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Hodnoty koeficientu korelace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párový koeficient korelace platí, že </a:t>
            </a:r>
            <a:r>
              <a:rPr lang="cs-CZ" i="1" dirty="0" err="1" smtClean="0"/>
              <a:t>ρ</a:t>
            </a:r>
            <a:r>
              <a:rPr lang="cs-CZ" i="1" baseline="-25000" dirty="0" err="1" smtClean="0"/>
              <a:t>xy</a:t>
            </a:r>
            <a:r>
              <a:rPr lang="cs-CZ" i="1" baseline="-25000" dirty="0" smtClean="0"/>
              <a:t> </a:t>
            </a:r>
            <a:r>
              <a:rPr lang="cs-CZ" dirty="0" smtClean="0"/>
              <a:t>je z intervalu  [-1,1].</a:t>
            </a:r>
          </a:p>
          <a:p>
            <a:r>
              <a:rPr lang="cs-CZ" dirty="0" smtClean="0"/>
              <a:t>Je-li </a:t>
            </a:r>
            <a:r>
              <a:rPr lang="cs-CZ" i="1" dirty="0" err="1" smtClean="0"/>
              <a:t>ρ</a:t>
            </a:r>
            <a:r>
              <a:rPr lang="cs-CZ" i="1" baseline="-25000" dirty="0" err="1" smtClean="0"/>
              <a:t>xy</a:t>
            </a:r>
            <a:r>
              <a:rPr lang="cs-CZ" i="1" baseline="-25000" dirty="0" smtClean="0"/>
              <a:t> </a:t>
            </a:r>
            <a:r>
              <a:rPr lang="cs-CZ" dirty="0" smtClean="0"/>
              <a:t>= 0, říkáme, že veličiny </a:t>
            </a:r>
            <a:r>
              <a:rPr lang="cs-CZ" i="1" dirty="0" smtClean="0"/>
              <a:t>X </a:t>
            </a:r>
            <a:r>
              <a:rPr lang="cs-CZ" dirty="0" smtClean="0"/>
              <a:t>a </a:t>
            </a:r>
            <a:r>
              <a:rPr lang="cs-CZ" i="1" dirty="0" smtClean="0"/>
              <a:t>Y </a:t>
            </a:r>
            <a:r>
              <a:rPr lang="cs-CZ" dirty="0" smtClean="0"/>
              <a:t>jsou </a:t>
            </a:r>
            <a:r>
              <a:rPr lang="cs-CZ" dirty="0" err="1" smtClean="0"/>
              <a:t>nezkorelované</a:t>
            </a:r>
            <a:r>
              <a:rPr lang="cs-CZ" dirty="0" smtClean="0"/>
              <a:t>. </a:t>
            </a:r>
          </a:p>
          <a:p>
            <a:r>
              <a:rPr lang="cs-CZ" dirty="0" smtClean="0"/>
              <a:t>Je-li </a:t>
            </a:r>
            <a:r>
              <a:rPr lang="cs-CZ" i="1" dirty="0" err="1" smtClean="0"/>
              <a:t>ρ</a:t>
            </a:r>
            <a:r>
              <a:rPr lang="cs-CZ" i="1" baseline="-25000" dirty="0" err="1" smtClean="0"/>
              <a:t>xy</a:t>
            </a:r>
            <a:r>
              <a:rPr lang="cs-CZ" i="1" baseline="-25000" dirty="0" smtClean="0"/>
              <a:t> </a:t>
            </a:r>
            <a:r>
              <a:rPr lang="cs-CZ" dirty="0" smtClean="0"/>
              <a:t>= 1 nebo </a:t>
            </a:r>
            <a:r>
              <a:rPr lang="cs-CZ" i="1" dirty="0" err="1" smtClean="0"/>
              <a:t>ρ</a:t>
            </a:r>
            <a:r>
              <a:rPr lang="cs-CZ" i="1" baseline="-25000" dirty="0" err="1" smtClean="0"/>
              <a:t>xy</a:t>
            </a:r>
            <a:r>
              <a:rPr lang="cs-CZ" i="1" baseline="-25000" dirty="0" smtClean="0"/>
              <a:t> </a:t>
            </a:r>
            <a:r>
              <a:rPr lang="cs-CZ" dirty="0" smtClean="0"/>
              <a:t>= -1, existuje přesná funkční závislost mezi veličinami </a:t>
            </a:r>
            <a:r>
              <a:rPr lang="cs-CZ" i="1" dirty="0" smtClean="0"/>
              <a:t>X </a:t>
            </a:r>
            <a:r>
              <a:rPr lang="cs-CZ" dirty="0" smtClean="0"/>
              <a:t>a </a:t>
            </a:r>
            <a:r>
              <a:rPr lang="cs-CZ" i="1" dirty="0" smtClean="0"/>
              <a:t>Y </a:t>
            </a:r>
            <a:r>
              <a:rPr lang="cs-CZ" dirty="0" smtClean="0"/>
              <a:t>v podobě přímky. </a:t>
            </a:r>
          </a:p>
          <a:p>
            <a:r>
              <a:rPr lang="cs-CZ" dirty="0" smtClean="0"/>
              <a:t>Tato přímka je rostoucí v prvním případě a klesající ve druhém případě. </a:t>
            </a:r>
          </a:p>
          <a:p>
            <a:r>
              <a:rPr lang="cs-CZ" dirty="0" smtClean="0"/>
              <a:t>Je-li </a:t>
            </a:r>
            <a:r>
              <a:rPr lang="cs-CZ" i="1" dirty="0" err="1" smtClean="0"/>
              <a:t>ρ</a:t>
            </a:r>
            <a:r>
              <a:rPr lang="cs-CZ" i="1" baseline="-25000" dirty="0" err="1" smtClean="0"/>
              <a:t>xy</a:t>
            </a:r>
            <a:r>
              <a:rPr lang="cs-CZ" dirty="0" smtClean="0"/>
              <a:t>= 0, je třeba se omezit pouze na konstatování, že obě veličiny jsou </a:t>
            </a:r>
            <a:r>
              <a:rPr lang="cs-CZ" dirty="0" err="1" smtClean="0"/>
              <a:t>nezkorelované</a:t>
            </a:r>
            <a:r>
              <a:rPr lang="cs-CZ" dirty="0" smtClean="0"/>
              <a:t>. Nelze tvrdit, že jsou (statisticky) nezávislé.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05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Vypočítejme koeficient korelace , jsou-li dány tyto údaje: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Vypočteme průměrnou hodnotu x a y a jejich </a:t>
                </a:r>
                <a:r>
                  <a:rPr lang="cs-CZ" dirty="0" err="1" smtClean="0"/>
                  <a:t>sm</a:t>
                </a:r>
                <a:r>
                  <a:rPr lang="cs-CZ" dirty="0" smtClean="0"/>
                  <a:t>. odchylky: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1+3+4+5+6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=3,8</m:t>
                    </m:r>
                  </m:oMath>
                </a14:m>
                <a:r>
                  <a:rPr lang="cs-CZ" b="0" dirty="0" smtClean="0"/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1,92</m:t>
                    </m:r>
                  </m:oMath>
                </a14:m>
                <a:r>
                  <a:rPr lang="cs-CZ" dirty="0"/>
                  <a:t> </a:t>
                </a:r>
                <a:endParaRPr lang="cs-CZ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3+8+11+14+19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cs-CZ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04</m:t>
                    </m:r>
                  </m:oMath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1−3,8</m:t>
                            </m:r>
                          </m:e>
                        </m:d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3−11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3−3,8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8−11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…]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1,92∗6,04</m:t>
                        </m:r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</a:rPr>
                      <m:t>=0.98</m:t>
                    </m:r>
                  </m:oMath>
                </a14:m>
                <a:endParaRPr lang="cs-CZ" dirty="0"/>
              </a:p>
              <a:p>
                <a:r>
                  <a:rPr lang="cs-CZ" dirty="0" smtClean="0"/>
                  <a:t>  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76849"/>
              </p:ext>
            </p:extLst>
          </p:nvPr>
        </p:nvGraphicFramePr>
        <p:xfrm>
          <a:off x="2195736" y="2132856"/>
          <a:ext cx="4104456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157511159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45086417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5241304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469411757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02470658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93309547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x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66893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327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závislosti x na 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061179"/>
              </p:ext>
            </p:extLst>
          </p:nvPr>
        </p:nvGraphicFramePr>
        <p:xfrm>
          <a:off x="1619672" y="2057400"/>
          <a:ext cx="568863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73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/>
          <a:lstStyle/>
          <a:p>
            <a:r>
              <a:rPr lang="cs-CZ" dirty="0" smtClean="0"/>
              <a:t>Test statistické významnosti korelačního koeficientu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086100"/>
            <a:ext cx="1276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551</TotalTime>
  <Words>910</Words>
  <Application>Microsoft Office PowerPoint</Application>
  <PresentationFormat>Předvádění na obrazovce (4:3)</PresentationFormat>
  <Paragraphs>224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Sousedství</vt:lpstr>
      <vt:lpstr>KORELAČNÍ ANALÝZA </vt:lpstr>
      <vt:lpstr>Korelační analýza</vt:lpstr>
      <vt:lpstr>Pearsonův korelační koeficient</vt:lpstr>
      <vt:lpstr>Pearsonův korelační koeficient</vt:lpstr>
      <vt:lpstr>Všechna data mají korelační koeficient = 0,816!</vt:lpstr>
      <vt:lpstr>Hodnoty koeficientu korelace</vt:lpstr>
      <vt:lpstr>Příklad</vt:lpstr>
      <vt:lpstr>Graf závislosti x na y</vt:lpstr>
      <vt:lpstr>Test statistické významnosti korelačního koeficientu</vt:lpstr>
      <vt:lpstr>Příklad</vt:lpstr>
      <vt:lpstr>Příklad - řešení</vt:lpstr>
      <vt:lpstr>Index korelace</vt:lpstr>
      <vt:lpstr>Koeficient determinace</vt:lpstr>
      <vt:lpstr>Výpočet koeficientu determinace R^2</vt:lpstr>
      <vt:lpstr>SPEARMANŮV KORELAČNÍ KOEFICIENT</vt:lpstr>
      <vt:lpstr>Příklad</vt:lpstr>
      <vt:lpstr>Příklad - řešení</vt:lpstr>
      <vt:lpstr>Test statistické významnosti pořadového koeficientu korelace</vt:lpstr>
      <vt:lpstr>Příklad – test významnosti pořadového koeficientu korelace</vt:lpstr>
      <vt:lpstr>VÍCENÁSOBNÁ ZÁVISLOST – PŘÍPAD DVOU VYSVĚTLUJÍCÍCH PROMĚNNÝCH</vt:lpstr>
      <vt:lpstr>Pearsonův korelační koeficient v Excelu</vt:lpstr>
      <vt:lpstr>Spearmanův koeficient</vt:lpstr>
      <vt:lpstr>Pokračování</vt:lpstr>
      <vt:lpstr>Koeficient dílčí (parciální) korelace</vt:lpstr>
      <vt:lpstr>Výběrový koeficient parciální korelace p=2</vt:lpstr>
      <vt:lpstr>Test statistické významnosti koeficientu parciální korelace</vt:lpstr>
      <vt:lpstr>Koeficient vícenásobné korelace</vt:lpstr>
      <vt:lpstr>Test statistické významnosti koeficientu vícenásobné korelace: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KORELAČNÍ ANALÝZA </dc:title>
  <dc:creator>mielcova</dc:creator>
  <cp:lastModifiedBy>Jirka</cp:lastModifiedBy>
  <cp:revision>44</cp:revision>
  <dcterms:created xsi:type="dcterms:W3CDTF">2015-10-26T12:20:08Z</dcterms:created>
  <dcterms:modified xsi:type="dcterms:W3CDTF">2021-10-23T08:46:30Z</dcterms:modified>
</cp:coreProperties>
</file>