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319" r:id="rId2"/>
    <p:sldId id="263" r:id="rId3"/>
    <p:sldId id="283" r:id="rId4"/>
    <p:sldId id="287" r:id="rId5"/>
    <p:sldId id="257" r:id="rId6"/>
    <p:sldId id="305" r:id="rId7"/>
    <p:sldId id="306" r:id="rId8"/>
    <p:sldId id="307" r:id="rId9"/>
    <p:sldId id="304" r:id="rId10"/>
    <p:sldId id="308" r:id="rId11"/>
    <p:sldId id="309" r:id="rId12"/>
    <p:sldId id="310" r:id="rId13"/>
    <p:sldId id="311" r:id="rId14"/>
    <p:sldId id="312" r:id="rId15"/>
    <p:sldId id="313" r:id="rId16"/>
    <p:sldId id="317" r:id="rId17"/>
    <p:sldId id="318" r:id="rId18"/>
    <p:sldId id="315" r:id="rId19"/>
    <p:sldId id="316" r:id="rId20"/>
    <p:sldId id="266" r:id="rId21"/>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45" d="100"/>
          <a:sy n="145" d="100"/>
        </p:scale>
        <p:origin x="624" y="12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t>04.04.2018</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39258333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12</a:t>
            </a:fld>
            <a:endParaRPr lang="cs-CZ"/>
          </a:p>
        </p:txBody>
      </p:sp>
    </p:spTree>
    <p:extLst>
      <p:ext uri="{BB962C8B-B14F-4D97-AF65-F5344CB8AC3E}">
        <p14:creationId xmlns:p14="http://schemas.microsoft.com/office/powerpoint/2010/main" val="35323283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13</a:t>
            </a:fld>
            <a:endParaRPr lang="cs-CZ"/>
          </a:p>
        </p:txBody>
      </p:sp>
    </p:spTree>
    <p:extLst>
      <p:ext uri="{BB962C8B-B14F-4D97-AF65-F5344CB8AC3E}">
        <p14:creationId xmlns:p14="http://schemas.microsoft.com/office/powerpoint/2010/main" val="35627325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14</a:t>
            </a:fld>
            <a:endParaRPr lang="cs-CZ"/>
          </a:p>
        </p:txBody>
      </p:sp>
    </p:spTree>
    <p:extLst>
      <p:ext uri="{BB962C8B-B14F-4D97-AF65-F5344CB8AC3E}">
        <p14:creationId xmlns:p14="http://schemas.microsoft.com/office/powerpoint/2010/main" val="5561497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15</a:t>
            </a:fld>
            <a:endParaRPr lang="cs-CZ"/>
          </a:p>
        </p:txBody>
      </p:sp>
    </p:spTree>
    <p:extLst>
      <p:ext uri="{BB962C8B-B14F-4D97-AF65-F5344CB8AC3E}">
        <p14:creationId xmlns:p14="http://schemas.microsoft.com/office/powerpoint/2010/main" val="16192000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16</a:t>
            </a:fld>
            <a:endParaRPr lang="cs-CZ"/>
          </a:p>
        </p:txBody>
      </p:sp>
    </p:spTree>
    <p:extLst>
      <p:ext uri="{BB962C8B-B14F-4D97-AF65-F5344CB8AC3E}">
        <p14:creationId xmlns:p14="http://schemas.microsoft.com/office/powerpoint/2010/main" val="102497191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17</a:t>
            </a:fld>
            <a:endParaRPr lang="cs-CZ"/>
          </a:p>
        </p:txBody>
      </p:sp>
    </p:spTree>
    <p:extLst>
      <p:ext uri="{BB962C8B-B14F-4D97-AF65-F5344CB8AC3E}">
        <p14:creationId xmlns:p14="http://schemas.microsoft.com/office/powerpoint/2010/main" val="166338712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18</a:t>
            </a:fld>
            <a:endParaRPr lang="cs-CZ"/>
          </a:p>
        </p:txBody>
      </p:sp>
    </p:spTree>
    <p:extLst>
      <p:ext uri="{BB962C8B-B14F-4D97-AF65-F5344CB8AC3E}">
        <p14:creationId xmlns:p14="http://schemas.microsoft.com/office/powerpoint/2010/main" val="212549610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19</a:t>
            </a:fld>
            <a:endParaRPr lang="cs-CZ"/>
          </a:p>
        </p:txBody>
      </p:sp>
    </p:spTree>
    <p:extLst>
      <p:ext uri="{BB962C8B-B14F-4D97-AF65-F5344CB8AC3E}">
        <p14:creationId xmlns:p14="http://schemas.microsoft.com/office/powerpoint/2010/main" val="15747906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a:t>
            </a:fld>
            <a:endParaRPr lang="cs-CZ"/>
          </a:p>
        </p:txBody>
      </p:sp>
    </p:spTree>
    <p:extLst>
      <p:ext uri="{BB962C8B-B14F-4D97-AF65-F5344CB8AC3E}">
        <p14:creationId xmlns:p14="http://schemas.microsoft.com/office/powerpoint/2010/main" val="22655236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a:t>
            </a:fld>
            <a:endParaRPr lang="cs-CZ"/>
          </a:p>
        </p:txBody>
      </p:sp>
    </p:spTree>
    <p:extLst>
      <p:ext uri="{BB962C8B-B14F-4D97-AF65-F5344CB8AC3E}">
        <p14:creationId xmlns:p14="http://schemas.microsoft.com/office/powerpoint/2010/main" val="1503099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a:t>
            </a:fld>
            <a:endParaRPr lang="cs-CZ"/>
          </a:p>
        </p:txBody>
      </p:sp>
    </p:spTree>
    <p:extLst>
      <p:ext uri="{BB962C8B-B14F-4D97-AF65-F5344CB8AC3E}">
        <p14:creationId xmlns:p14="http://schemas.microsoft.com/office/powerpoint/2010/main" val="37964293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a:t>
            </a:fld>
            <a:endParaRPr lang="cs-CZ"/>
          </a:p>
        </p:txBody>
      </p:sp>
    </p:spTree>
    <p:extLst>
      <p:ext uri="{BB962C8B-B14F-4D97-AF65-F5344CB8AC3E}">
        <p14:creationId xmlns:p14="http://schemas.microsoft.com/office/powerpoint/2010/main" val="33871557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a:t>
            </a:fld>
            <a:endParaRPr lang="cs-CZ"/>
          </a:p>
        </p:txBody>
      </p:sp>
    </p:spTree>
    <p:extLst>
      <p:ext uri="{BB962C8B-B14F-4D97-AF65-F5344CB8AC3E}">
        <p14:creationId xmlns:p14="http://schemas.microsoft.com/office/powerpoint/2010/main" val="35078078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10</a:t>
            </a:fld>
            <a:endParaRPr lang="cs-CZ"/>
          </a:p>
        </p:txBody>
      </p:sp>
    </p:spTree>
    <p:extLst>
      <p:ext uri="{BB962C8B-B14F-4D97-AF65-F5344CB8AC3E}">
        <p14:creationId xmlns:p14="http://schemas.microsoft.com/office/powerpoint/2010/main" val="23180431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11</a:t>
            </a:fld>
            <a:endParaRPr lang="cs-CZ"/>
          </a:p>
        </p:txBody>
      </p:sp>
    </p:spTree>
    <p:extLst>
      <p:ext uri="{BB962C8B-B14F-4D97-AF65-F5344CB8AC3E}">
        <p14:creationId xmlns:p14="http://schemas.microsoft.com/office/powerpoint/2010/main" val="333568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4328" y="3939902"/>
            <a:ext cx="936104" cy="730162"/>
          </a:xfrm>
          <a:prstGeom prst="rect">
            <a:avLst/>
          </a:prstGeom>
        </p:spPr>
      </p:pic>
      <p:sp>
        <p:nvSpPr>
          <p:cNvPr id="7" name="Obdélník 6"/>
          <p:cNvSpPr/>
          <p:nvPr/>
        </p:nvSpPr>
        <p:spPr>
          <a:xfrm>
            <a:off x="395536" y="2365808"/>
            <a:ext cx="6704527" cy="2304256"/>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cs-CZ" dirty="0" smtClean="0">
                <a:ln w="0"/>
                <a:solidFill>
                  <a:schemeClr val="bg1"/>
                </a:solidFill>
                <a:effectLst>
                  <a:outerShdw blurRad="38100" dist="19050" dir="2700000" algn="tl" rotWithShape="0">
                    <a:schemeClr val="dk1">
                      <a:alpha val="40000"/>
                    </a:schemeClr>
                  </a:outerShdw>
                </a:effectLst>
              </a:rPr>
              <a:t>Prezentace předmětu:</a:t>
            </a:r>
          </a:p>
          <a:p>
            <a:pPr algn="ctr"/>
            <a:r>
              <a:rPr lang="cs-CZ" b="1" dirty="0" smtClean="0">
                <a:ln w="0"/>
                <a:solidFill>
                  <a:schemeClr val="bg1"/>
                </a:solidFill>
                <a:effectLst>
                  <a:outerShdw blurRad="38100" dist="19050" dir="2700000" algn="tl" rotWithShape="0">
                    <a:schemeClr val="dk1">
                      <a:alpha val="40000"/>
                    </a:schemeClr>
                  </a:outerShdw>
                </a:effectLst>
              </a:rPr>
              <a:t>INFORMATION MANAGEMENT</a:t>
            </a:r>
          </a:p>
          <a:p>
            <a:pPr algn="ctr"/>
            <a:endParaRPr lang="cs-CZ" dirty="0">
              <a:ln w="0"/>
              <a:solidFill>
                <a:schemeClr val="bg1"/>
              </a:solidFill>
              <a:effectLst>
                <a:outerShdw blurRad="38100" dist="19050" dir="2700000" algn="tl" rotWithShape="0">
                  <a:schemeClr val="dk1">
                    <a:alpha val="40000"/>
                  </a:schemeClr>
                </a:outerShdw>
              </a:effectLst>
            </a:endParaRPr>
          </a:p>
          <a:p>
            <a:pPr algn="ctr"/>
            <a:r>
              <a:rPr lang="cs-CZ" dirty="0" smtClean="0">
                <a:ln w="0"/>
                <a:solidFill>
                  <a:schemeClr val="bg1"/>
                </a:solidFill>
                <a:effectLst>
                  <a:outerShdw blurRad="38100" dist="19050" dir="2700000" algn="tl" rotWithShape="0">
                    <a:schemeClr val="dk1">
                      <a:alpha val="40000"/>
                    </a:schemeClr>
                  </a:outerShdw>
                </a:effectLst>
              </a:rPr>
              <a:t>Vyučující:</a:t>
            </a:r>
          </a:p>
          <a:p>
            <a:pPr algn="ctr"/>
            <a:r>
              <a:rPr lang="cs-CZ" b="1" dirty="0" smtClean="0">
                <a:ln w="0"/>
                <a:solidFill>
                  <a:schemeClr val="bg1"/>
                </a:solidFill>
                <a:effectLst>
                  <a:outerShdw blurRad="38100" dist="19050" dir="2700000" algn="tl" rotWithShape="0">
                    <a:schemeClr val="dk1">
                      <a:alpha val="40000"/>
                    </a:schemeClr>
                  </a:outerShdw>
                </a:effectLst>
              </a:rPr>
              <a:t>Ing. Radim Dolák, Ph.D.</a:t>
            </a:r>
            <a:endParaRPr lang="cs-CZ" b="1" dirty="0">
              <a:ln w="0"/>
              <a:solidFill>
                <a:schemeClr val="bg1"/>
              </a:solidFill>
              <a:effectLst>
                <a:outerShdw blurRad="38100" dist="19050" dir="2700000" algn="tl" rotWithShape="0">
                  <a:schemeClr val="dk1">
                    <a:alpha val="40000"/>
                  </a:schemeClr>
                </a:outerShdw>
              </a:effectLst>
            </a:endParaRPr>
          </a:p>
        </p:txBody>
      </p:sp>
      <p:sp>
        <p:nvSpPr>
          <p:cNvPr id="2" name="Nadpis 1"/>
          <p:cNvSpPr>
            <a:spLocks noGrp="1"/>
          </p:cNvSpPr>
          <p:nvPr>
            <p:ph type="ctrTitle" idx="4294967295"/>
          </p:nvPr>
        </p:nvSpPr>
        <p:spPr>
          <a:xfrm>
            <a:off x="0" y="700088"/>
            <a:ext cx="5111750" cy="215900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Název</a:t>
            </a:r>
            <a:br>
              <a:rPr lang="cs-CZ" sz="4000" b="1" dirty="0" smtClean="0">
                <a:solidFill>
                  <a:schemeClr val="bg1"/>
                </a:solidFill>
                <a:latin typeface="Times New Roman" panose="02020603050405020304" pitchFamily="18" charset="0"/>
                <a:cs typeface="Times New Roman" panose="02020603050405020304" pitchFamily="18" charset="0"/>
              </a:rPr>
            </a:br>
            <a:r>
              <a:rPr lang="cs-CZ" sz="4000" b="1" dirty="0" smtClean="0">
                <a:solidFill>
                  <a:schemeClr val="bg1"/>
                </a:solidFill>
                <a:latin typeface="Times New Roman" panose="02020603050405020304" pitchFamily="18" charset="0"/>
                <a:cs typeface="Times New Roman" panose="02020603050405020304" pitchFamily="18" charset="0"/>
              </a:rPr>
              <a:t>prezentace</a:t>
            </a:r>
            <a:endParaRPr lang="cs-CZ" sz="4000" b="1" dirty="0">
              <a:solidFill>
                <a:schemeClr val="bg1"/>
              </a:solidFill>
              <a:latin typeface="Times New Roman" panose="02020603050405020304" pitchFamily="18" charset="0"/>
              <a:cs typeface="Times New Roman" panose="02020603050405020304" pitchFamily="18" charset="0"/>
            </a:endParaRPr>
          </a:p>
        </p:txBody>
      </p:sp>
      <p:graphicFrame>
        <p:nvGraphicFramePr>
          <p:cNvPr id="4" name="Tabulka 3"/>
          <p:cNvGraphicFramePr>
            <a:graphicFrameLocks noGrp="1"/>
          </p:cNvGraphicFramePr>
          <p:nvPr>
            <p:extLst/>
          </p:nvPr>
        </p:nvGraphicFramePr>
        <p:xfrm>
          <a:off x="539552" y="1563901"/>
          <a:ext cx="6480720" cy="435610"/>
        </p:xfrm>
        <a:graphic>
          <a:graphicData uri="http://schemas.openxmlformats.org/drawingml/2006/table">
            <a:tbl>
              <a:tblPr firstRow="1" firstCol="1" bandRow="1">
                <a:tableStyleId>{5C22544A-7EE6-4342-B048-85BDC9FD1C3A}</a:tableStyleId>
              </a:tblPr>
              <a:tblGrid>
                <a:gridCol w="2266916">
                  <a:extLst>
                    <a:ext uri="{9D8B030D-6E8A-4147-A177-3AD203B41FA5}">
                      <a16:colId xmlns:a16="http://schemas.microsoft.com/office/drawing/2014/main" xmlns="" val="3755197986"/>
                    </a:ext>
                  </a:extLst>
                </a:gridCol>
                <a:gridCol w="4213804">
                  <a:extLst>
                    <a:ext uri="{9D8B030D-6E8A-4147-A177-3AD203B41FA5}">
                      <a16:colId xmlns:a16="http://schemas.microsoft.com/office/drawing/2014/main" xmlns="" val="4011610095"/>
                    </a:ext>
                  </a:extLst>
                </a:gridCol>
              </a:tblGrid>
              <a:tr h="217805">
                <a:tc>
                  <a:txBody>
                    <a:bodyPr/>
                    <a:lstStyle/>
                    <a:p>
                      <a:pPr indent="180340" algn="l">
                        <a:lnSpc>
                          <a:spcPct val="115000"/>
                        </a:lnSpc>
                        <a:spcBef>
                          <a:spcPts val="425"/>
                        </a:spcBef>
                        <a:spcAft>
                          <a:spcPts val="0"/>
                        </a:spcAft>
                      </a:pPr>
                      <a:r>
                        <a:rPr lang="cs-CZ" sz="1200" dirty="0">
                          <a:effectLst/>
                        </a:rPr>
                        <a:t>Název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chemeClr val="tx1"/>
                    </a:solidFill>
                  </a:tcPr>
                </a:tc>
                <a:tc>
                  <a:txBody>
                    <a:bodyPr/>
                    <a:lstStyle/>
                    <a:p>
                      <a:pPr indent="180340" algn="just">
                        <a:lnSpc>
                          <a:spcPct val="115000"/>
                        </a:lnSpc>
                        <a:spcBef>
                          <a:spcPts val="425"/>
                        </a:spcBef>
                        <a:spcAft>
                          <a:spcPts val="0"/>
                        </a:spcAft>
                      </a:pPr>
                      <a:r>
                        <a:rPr lang="cs-CZ" sz="1200" dirty="0">
                          <a:effectLst/>
                        </a:rPr>
                        <a:t>Rozvoj vzdělávání na Slezské univerzitě v Opavě</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xmlns="" val="2306872320"/>
                  </a:ext>
                </a:extLst>
              </a:tr>
              <a:tr h="217805">
                <a:tc>
                  <a:txBody>
                    <a:bodyPr/>
                    <a:lstStyle/>
                    <a:p>
                      <a:pPr indent="180340" algn="just">
                        <a:lnSpc>
                          <a:spcPct val="115000"/>
                        </a:lnSpc>
                        <a:spcBef>
                          <a:spcPts val="425"/>
                        </a:spcBef>
                        <a:spcAft>
                          <a:spcPts val="0"/>
                        </a:spcAft>
                      </a:pPr>
                      <a:r>
                        <a:rPr lang="cs-CZ" sz="1200" dirty="0">
                          <a:effectLst/>
                        </a:rPr>
                        <a:t>Registrační číslo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tc>
                  <a:txBody>
                    <a:bodyPr/>
                    <a:lstStyle/>
                    <a:p>
                      <a:pPr indent="180340" algn="just">
                        <a:lnSpc>
                          <a:spcPct val="115000"/>
                        </a:lnSpc>
                        <a:spcBef>
                          <a:spcPts val="425"/>
                        </a:spcBef>
                        <a:spcAft>
                          <a:spcPts val="0"/>
                        </a:spcAft>
                      </a:pPr>
                      <a:r>
                        <a:rPr lang="cs-CZ" sz="1200" b="1" dirty="0">
                          <a:solidFill>
                            <a:schemeClr val="bg1"/>
                          </a:solidFill>
                          <a:effectLst/>
                        </a:rPr>
                        <a:t>CZ.02.2.69/0.0./0.0/16_015/0002400</a:t>
                      </a:r>
                      <a:endParaRPr lang="cs-CZ" sz="12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xmlns="" val="3822484205"/>
                  </a:ext>
                </a:extLst>
              </a:tr>
            </a:tbl>
          </a:graphicData>
        </a:graphic>
      </p:graphicFrame>
      <p:sp>
        <p:nvSpPr>
          <p:cNvPr id="5" name="Rectangle 2"/>
          <p:cNvSpPr>
            <a:spLocks noChangeArrowheads="1"/>
          </p:cNvSpPr>
          <p:nvPr/>
        </p:nvSpPr>
        <p:spPr bwMode="auto">
          <a:xfrm>
            <a:off x="1878013" y="278288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pic>
        <p:nvPicPr>
          <p:cNvPr id="1025" name="Obrázek 8" descr="Logolink_OP_VVV_hor_barva_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5074" y="250328"/>
            <a:ext cx="5505450" cy="12192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1878013" y="4513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34911426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560840" cy="4104456"/>
          </a:xfrm>
          <a:prstGeom prst="rect">
            <a:avLst/>
          </a:prstGeom>
        </p:spPr>
        <p:txBody>
          <a:bodyPr>
            <a:noAutofit/>
          </a:bodyPr>
          <a:lstStyle/>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From </a:t>
            </a:r>
            <a:r>
              <a:rPr lang="en-US" altLang="cs-CZ" sz="1800" b="1" dirty="0">
                <a:solidFill>
                  <a:srgbClr val="307871"/>
                </a:solidFill>
                <a:latin typeface="Times New Roman" panose="02020603050405020304" pitchFamily="18" charset="0"/>
                <a:cs typeface="Times New Roman" panose="02020603050405020304" pitchFamily="18" charset="0"/>
              </a:rPr>
              <a:t>the point of view of today's concept, it is important that information </a:t>
            </a:r>
            <a:r>
              <a:rPr lang="en-US" altLang="cs-CZ" sz="1800" b="1" dirty="0" smtClean="0">
                <a:solidFill>
                  <a:srgbClr val="307871"/>
                </a:solidFill>
                <a:latin typeface="Times New Roman" panose="02020603050405020304" pitchFamily="18" charset="0"/>
                <a:cs typeface="Times New Roman" panose="02020603050405020304" pitchFamily="18" charset="0"/>
              </a:rPr>
              <a:t>management </a:t>
            </a:r>
            <a:r>
              <a:rPr lang="en-US" altLang="cs-CZ" sz="1800" b="1" dirty="0">
                <a:solidFill>
                  <a:srgbClr val="307871"/>
                </a:solidFill>
                <a:latin typeface="Times New Roman" panose="02020603050405020304" pitchFamily="18" charset="0"/>
                <a:cs typeface="Times New Roman" panose="02020603050405020304" pitchFamily="18" charset="0"/>
              </a:rPr>
              <a:t>respects the primary needs of the managerial perspective and, at the same time, also provides economically with adequate information processes.</a:t>
            </a:r>
          </a:p>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 </a:t>
            </a:r>
            <a:endParaRPr lang="en-US"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"Information management is a conscious process that collects data that is used to support decision-making and management processes at all levels of enterprise </a:t>
            </a:r>
            <a:r>
              <a:rPr lang="en-US" altLang="cs-CZ" sz="1800" b="1" dirty="0" smtClean="0">
                <a:solidFill>
                  <a:srgbClr val="307871"/>
                </a:solidFill>
                <a:latin typeface="Times New Roman" panose="02020603050405020304" pitchFamily="18" charset="0"/>
                <a:cs typeface="Times New Roman" panose="02020603050405020304" pitchFamily="18" charset="0"/>
              </a:rPr>
              <a:t>management</a:t>
            </a:r>
            <a:r>
              <a:rPr lang="en-US" altLang="cs-CZ" sz="1800" b="1" dirty="0">
                <a:solidFill>
                  <a:srgbClr val="307871"/>
                </a:solidFill>
                <a:latin typeface="Times New Roman" panose="02020603050405020304" pitchFamily="18" charset="0"/>
                <a:cs typeface="Times New Roman" panose="02020603050405020304" pitchFamily="18" charset="0"/>
              </a:rPr>
              <a:t>." (Hinton, 2006)</a:t>
            </a:r>
          </a:p>
          <a:p>
            <a:pPr marL="0" indent="0" algn="just">
              <a:buNone/>
            </a:pPr>
            <a:endParaRPr lang="en-US"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It should be remembered that for managers, IS / ICT applications are not the primary goals in terms of information management. They are especially effective means of </a:t>
            </a:r>
            <a:r>
              <a:rPr lang="en-US" altLang="cs-CZ" sz="1800" b="1" dirty="0" smtClean="0">
                <a:solidFill>
                  <a:srgbClr val="307871"/>
                </a:solidFill>
                <a:latin typeface="Times New Roman" panose="02020603050405020304" pitchFamily="18" charset="0"/>
                <a:cs typeface="Times New Roman" panose="02020603050405020304" pitchFamily="18" charset="0"/>
              </a:rPr>
              <a:t>facilitating</a:t>
            </a:r>
            <a:r>
              <a:rPr lang="en-US" altLang="cs-CZ" sz="1800" b="1" dirty="0">
                <a:solidFill>
                  <a:srgbClr val="307871"/>
                </a:solidFill>
                <a:latin typeface="Times New Roman" panose="02020603050405020304" pitchFamily="18" charset="0"/>
                <a:cs typeface="Times New Roman" panose="02020603050405020304" pitchFamily="18" charset="0"/>
              </a:rPr>
              <a:t>, streamlining and above all improving their behavior and meeting their individualized information needs.</a:t>
            </a: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en-US" b="1" dirty="0" smtClean="0"/>
              <a:t>The </a:t>
            </a:r>
            <a:r>
              <a:rPr lang="en-US" b="1" dirty="0"/>
              <a:t>difference between the earlier and current concepts</a:t>
            </a:r>
            <a:br>
              <a:rPr lang="en-US" b="1" dirty="0"/>
            </a:br>
            <a:r>
              <a:rPr lang="en-US" b="1" dirty="0"/>
              <a:t/>
            </a:r>
            <a:br>
              <a:rPr lang="en-US" b="1" dirty="0"/>
            </a:br>
            <a:r>
              <a:rPr lang="en-US" b="1" dirty="0"/>
              <a:t/>
            </a:r>
            <a:br>
              <a:rPr lang="en-US" b="1" dirty="0"/>
            </a:b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6359859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560840" cy="4104456"/>
          </a:xfrm>
          <a:prstGeom prst="rect">
            <a:avLst/>
          </a:prstGeom>
        </p:spPr>
        <p:txBody>
          <a:bodyPr>
            <a:noAutofit/>
          </a:bodyPr>
          <a:lstStyle/>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Information management can be included in the company's management tasks, which deal with the identification of internal and external communication problems.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Within </a:t>
            </a:r>
            <a:r>
              <a:rPr lang="en-US" altLang="cs-CZ" sz="1800" b="1" dirty="0">
                <a:solidFill>
                  <a:srgbClr val="307871"/>
                </a:solidFill>
                <a:latin typeface="Times New Roman" panose="02020603050405020304" pitchFamily="18" charset="0"/>
                <a:cs typeface="Times New Roman" panose="02020603050405020304" pitchFamily="18" charset="0"/>
              </a:rPr>
              <a:t>this concept, therefore, information management cannot be separated from the management process. Working with information in businesses and organizations is one of the essential organizational goals for which leadership must be responsible.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Information </a:t>
            </a:r>
            <a:r>
              <a:rPr lang="en-US" altLang="cs-CZ" sz="1800" b="1" dirty="0">
                <a:solidFill>
                  <a:srgbClr val="307871"/>
                </a:solidFill>
                <a:latin typeface="Times New Roman" panose="02020603050405020304" pitchFamily="18" charset="0"/>
                <a:cs typeface="Times New Roman" panose="02020603050405020304" pitchFamily="18" charset="0"/>
              </a:rPr>
              <a:t>management uses system approaches that provide methodological guidance not only for problem-solving but rather enable a comprehensive way of dealing with other influences.</a:t>
            </a:r>
          </a:p>
          <a:p>
            <a:pPr marL="0" indent="0" algn="just">
              <a:buNone/>
            </a:pPr>
            <a:endParaRPr lang="en-US"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en-US" b="1" dirty="0"/>
              <a:t>Definitions and tasks of information management</a:t>
            </a:r>
            <a:br>
              <a:rPr lang="en-US" b="1" dirty="0"/>
            </a:br>
            <a:r>
              <a:rPr lang="en-US" b="1" dirty="0"/>
              <a:t/>
            </a:r>
            <a:br>
              <a:rPr lang="en-US" b="1" dirty="0"/>
            </a:b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7146505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560840" cy="4104456"/>
          </a:xfrm>
          <a:prstGeom prst="rect">
            <a:avLst/>
          </a:prstGeom>
        </p:spPr>
        <p:txBody>
          <a:bodyPr>
            <a:noAutofit/>
          </a:bodyPr>
          <a:lstStyle/>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Information </a:t>
            </a:r>
            <a:r>
              <a:rPr lang="en-US" altLang="cs-CZ" sz="1800" b="1" dirty="0">
                <a:solidFill>
                  <a:srgbClr val="307871"/>
                </a:solidFill>
                <a:latin typeface="Times New Roman" panose="02020603050405020304" pitchFamily="18" charset="0"/>
                <a:cs typeface="Times New Roman" panose="02020603050405020304" pitchFamily="18" charset="0"/>
              </a:rPr>
              <a:t>management is a complex system that can not be judged only from the point of view of data itself, but also from the point of view of those working with them. This is basically all workers at all levels of the business, who often have specific needs and requests for access to information. These specific information needs need to be taken into account in order to set up enterprise information management correctly.</a:t>
            </a:r>
          </a:p>
          <a:p>
            <a:pPr marL="0" indent="0" algn="just">
              <a:buNone/>
            </a:pPr>
            <a:endParaRPr lang="en-US"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Information management techniques are set up for information management. </a:t>
            </a:r>
            <a:r>
              <a:rPr lang="en-US" altLang="cs-CZ" sz="1800" b="1" dirty="0" smtClean="0">
                <a:solidFill>
                  <a:srgbClr val="307871"/>
                </a:solidFill>
                <a:latin typeface="Times New Roman" panose="02020603050405020304" pitchFamily="18" charset="0"/>
                <a:cs typeface="Times New Roman" panose="02020603050405020304" pitchFamily="18" charset="0"/>
              </a:rPr>
              <a:t>Appropriate </a:t>
            </a:r>
            <a:r>
              <a:rPr lang="en-US" altLang="cs-CZ" sz="1800" b="1" dirty="0">
                <a:solidFill>
                  <a:srgbClr val="307871"/>
                </a:solidFill>
                <a:latin typeface="Times New Roman" panose="02020603050405020304" pitchFamily="18" charset="0"/>
                <a:cs typeface="Times New Roman" panose="02020603050405020304" pitchFamily="18" charset="0"/>
              </a:rPr>
              <a:t>forms of communication are identified and identifying which information appears rational to achieve the organization's goals.</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en-US" b="1" dirty="0"/>
              <a:t>Definitions and tasks of information management</a:t>
            </a:r>
            <a:br>
              <a:rPr lang="en-US" b="1" dirty="0"/>
            </a:br>
            <a:r>
              <a:rPr lang="en-US" b="1" dirty="0"/>
              <a:t/>
            </a:r>
            <a:br>
              <a:rPr lang="en-US" b="1" dirty="0"/>
            </a:b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03911324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560840" cy="4104456"/>
          </a:xfrm>
          <a:prstGeom prst="rect">
            <a:avLst/>
          </a:prstGeom>
        </p:spPr>
        <p:txBody>
          <a:bodyPr>
            <a:noAutofit/>
          </a:bodyPr>
          <a:lstStyle/>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The role of information management lies briefly in activities such as organizing, </a:t>
            </a:r>
            <a:r>
              <a:rPr lang="en-US" altLang="cs-CZ" sz="1800" b="1" dirty="0" smtClean="0">
                <a:solidFill>
                  <a:srgbClr val="307871"/>
                </a:solidFill>
                <a:latin typeface="Times New Roman" panose="02020603050405020304" pitchFamily="18" charset="0"/>
                <a:cs typeface="Times New Roman" panose="02020603050405020304" pitchFamily="18" charset="0"/>
              </a:rPr>
              <a:t>searching</a:t>
            </a:r>
            <a:r>
              <a:rPr lang="en-US" altLang="cs-CZ" sz="1800" b="1" dirty="0">
                <a:solidFill>
                  <a:srgbClr val="307871"/>
                </a:solidFill>
                <a:latin typeface="Times New Roman" panose="02020603050405020304" pitchFamily="18" charset="0"/>
                <a:cs typeface="Times New Roman" panose="02020603050405020304" pitchFamily="18" charset="0"/>
              </a:rPr>
              <a:t>, retrieving, securing and maintaining information. Information management is </a:t>
            </a:r>
            <a:r>
              <a:rPr lang="en-US" altLang="cs-CZ" sz="1800" b="1" dirty="0" smtClean="0">
                <a:solidFill>
                  <a:srgbClr val="307871"/>
                </a:solidFill>
                <a:latin typeface="Times New Roman" panose="02020603050405020304" pitchFamily="18" charset="0"/>
                <a:cs typeface="Times New Roman" panose="02020603050405020304" pitchFamily="18" charset="0"/>
              </a:rPr>
              <a:t>closely </a:t>
            </a:r>
            <a:r>
              <a:rPr lang="en-US" altLang="cs-CZ" sz="1800" b="1" dirty="0">
                <a:solidFill>
                  <a:srgbClr val="307871"/>
                </a:solidFill>
                <a:latin typeface="Times New Roman" panose="02020603050405020304" pitchFamily="18" charset="0"/>
                <a:cs typeface="Times New Roman" panose="02020603050405020304" pitchFamily="18" charset="0"/>
              </a:rPr>
              <a:t>related to enterprise management and data management.</a:t>
            </a: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For example, as </a:t>
            </a:r>
            <a:r>
              <a:rPr lang="en-US" altLang="cs-CZ" sz="1800" b="1" dirty="0" err="1">
                <a:solidFill>
                  <a:srgbClr val="307871"/>
                </a:solidFill>
                <a:latin typeface="Times New Roman" panose="02020603050405020304" pitchFamily="18" charset="0"/>
                <a:cs typeface="Times New Roman" panose="02020603050405020304" pitchFamily="18" charset="0"/>
              </a:rPr>
              <a:t>Tvrdíková</a:t>
            </a:r>
            <a:r>
              <a:rPr lang="en-US" altLang="cs-CZ" sz="1800" b="1" dirty="0">
                <a:solidFill>
                  <a:srgbClr val="307871"/>
                </a:solidFill>
                <a:latin typeface="Times New Roman" panose="02020603050405020304" pitchFamily="18" charset="0"/>
                <a:cs typeface="Times New Roman" panose="02020603050405020304" pitchFamily="18" charset="0"/>
              </a:rPr>
              <a:t> (2008) says, it is very desirable for companies and institutions to employ information managers because their importance lies in ensuring the management of the process of increasing the quality of IS and ICT in a given company or institution. It works with the top management of the company, the head of the IT department, the </a:t>
            </a:r>
            <a:r>
              <a:rPr lang="en-US" altLang="cs-CZ" sz="1800" b="1" dirty="0" smtClean="0">
                <a:solidFill>
                  <a:srgbClr val="307871"/>
                </a:solidFill>
                <a:latin typeface="Times New Roman" panose="02020603050405020304" pitchFamily="18" charset="0"/>
                <a:cs typeface="Times New Roman" panose="02020603050405020304" pitchFamily="18" charset="0"/>
              </a:rPr>
              <a:t>system </a:t>
            </a:r>
            <a:r>
              <a:rPr lang="en-US" altLang="cs-CZ" sz="1800" b="1" dirty="0">
                <a:solidFill>
                  <a:srgbClr val="307871"/>
                </a:solidFill>
                <a:latin typeface="Times New Roman" panose="02020603050405020304" pitchFamily="18" charset="0"/>
                <a:cs typeface="Times New Roman" panose="02020603050405020304" pitchFamily="18" charset="0"/>
              </a:rPr>
              <a:t>administrator, system integrator or outsourcing provider.</a:t>
            </a: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He </a:t>
            </a:r>
            <a:r>
              <a:rPr lang="en-US" altLang="cs-CZ" sz="1800" b="1" dirty="0" smtClean="0">
                <a:solidFill>
                  <a:srgbClr val="307871"/>
                </a:solidFill>
                <a:latin typeface="Times New Roman" panose="02020603050405020304" pitchFamily="18" charset="0"/>
                <a:cs typeface="Times New Roman" panose="02020603050405020304" pitchFamily="18" charset="0"/>
              </a:rPr>
              <a:t>is </a:t>
            </a:r>
            <a:r>
              <a:rPr lang="en-US" altLang="cs-CZ" sz="1800" b="1" dirty="0">
                <a:solidFill>
                  <a:srgbClr val="307871"/>
                </a:solidFill>
                <a:latin typeface="Times New Roman" panose="02020603050405020304" pitchFamily="18" charset="0"/>
                <a:cs typeface="Times New Roman" panose="02020603050405020304" pitchFamily="18" charset="0"/>
              </a:rPr>
              <a:t>responsible for managing the development and operation of the entire IS / IT, ensuring the development of the IS / IT management model, ensuring compliance between GST and IST, addressing external suppliers, personnel management of IS / IT staff, IS audit management, IS / IT traffic.</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en-US" b="1" dirty="0"/>
              <a:t>Information manager role</a:t>
            </a:r>
            <a:br>
              <a:rPr lang="en-US" b="1" dirty="0"/>
            </a:br>
            <a:r>
              <a:rPr lang="en-US" b="1" dirty="0"/>
              <a:t/>
            </a:r>
            <a:br>
              <a:rPr lang="en-US" b="1" dirty="0"/>
            </a:b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0896744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560840" cy="4104456"/>
          </a:xfrm>
          <a:prstGeom prst="rect">
            <a:avLst/>
          </a:prstGeom>
        </p:spPr>
        <p:txBody>
          <a:bodyPr>
            <a:noAutofit/>
          </a:bodyPr>
          <a:lstStyle/>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Basic prerequisites for this job include:</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the </a:t>
            </a:r>
            <a:r>
              <a:rPr lang="en-US" altLang="cs-CZ" sz="1800" b="1" dirty="0">
                <a:solidFill>
                  <a:srgbClr val="307871"/>
                </a:solidFill>
                <a:latin typeface="Times New Roman" panose="02020603050405020304" pitchFamily="18" charset="0"/>
                <a:cs typeface="Times New Roman" panose="02020603050405020304" pitchFamily="18" charset="0"/>
              </a:rPr>
              <a:t>ability to see ahead,</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the </a:t>
            </a:r>
            <a:r>
              <a:rPr lang="en-US" altLang="cs-CZ" sz="1800" b="1" dirty="0">
                <a:solidFill>
                  <a:srgbClr val="307871"/>
                </a:solidFill>
                <a:latin typeface="Times New Roman" panose="02020603050405020304" pitchFamily="18" charset="0"/>
                <a:cs typeface="Times New Roman" panose="02020603050405020304" pitchFamily="18" charset="0"/>
              </a:rPr>
              <a:t>ability to formulate a strategy,</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ability </a:t>
            </a:r>
            <a:r>
              <a:rPr lang="en-US" altLang="cs-CZ" sz="1800" b="1" dirty="0">
                <a:solidFill>
                  <a:srgbClr val="307871"/>
                </a:solidFill>
                <a:latin typeface="Times New Roman" panose="02020603050405020304" pitchFamily="18" charset="0"/>
                <a:cs typeface="Times New Roman" panose="02020603050405020304" pitchFamily="18" charset="0"/>
              </a:rPr>
              <a:t>to manage teams,</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communication </a:t>
            </a:r>
            <a:r>
              <a:rPr lang="en-US" altLang="cs-CZ" sz="1800" b="1" dirty="0">
                <a:solidFill>
                  <a:srgbClr val="307871"/>
                </a:solidFill>
                <a:latin typeface="Times New Roman" panose="02020603050405020304" pitchFamily="18" charset="0"/>
                <a:cs typeface="Times New Roman" panose="02020603050405020304" pitchFamily="18" charset="0"/>
              </a:rPr>
              <a:t>skills,</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a </a:t>
            </a:r>
            <a:r>
              <a:rPr lang="en-US" altLang="cs-CZ" sz="1800" b="1" dirty="0">
                <a:solidFill>
                  <a:srgbClr val="307871"/>
                </a:solidFill>
                <a:latin typeface="Times New Roman" panose="02020603050405020304" pitchFamily="18" charset="0"/>
                <a:cs typeface="Times New Roman" panose="02020603050405020304" pitchFamily="18" charset="0"/>
              </a:rPr>
              <a:t>global overview of IS / IT,</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knowledge </a:t>
            </a:r>
            <a:r>
              <a:rPr lang="en-US" altLang="cs-CZ" sz="1800" b="1" dirty="0">
                <a:solidFill>
                  <a:srgbClr val="307871"/>
                </a:solidFill>
                <a:latin typeface="Times New Roman" panose="02020603050405020304" pitchFamily="18" charset="0"/>
                <a:cs typeface="Times New Roman" panose="02020603050405020304" pitchFamily="18" charset="0"/>
              </a:rPr>
              <a:t>of managing economic, organizational and personal factors of the </a:t>
            </a:r>
            <a:r>
              <a:rPr lang="en-US" altLang="cs-CZ" sz="1800" b="1" dirty="0" smtClean="0">
                <a:solidFill>
                  <a:srgbClr val="307871"/>
                </a:solidFill>
                <a:latin typeface="Times New Roman" panose="02020603050405020304" pitchFamily="18" charset="0"/>
                <a:cs typeface="Times New Roman" panose="02020603050405020304" pitchFamily="18" charset="0"/>
              </a:rPr>
              <a:t>company</a:t>
            </a:r>
            <a:r>
              <a:rPr lang="cs-CZ" altLang="cs-CZ" sz="1800" b="1" dirty="0" smtClean="0">
                <a:solidFill>
                  <a:srgbClr val="307871"/>
                </a:solidFill>
                <a:latin typeface="Times New Roman" panose="02020603050405020304" pitchFamily="18" charset="0"/>
                <a:cs typeface="Times New Roman" panose="02020603050405020304" pitchFamily="18" charset="0"/>
              </a:rPr>
              <a:t>.</a:t>
            </a:r>
          </a:p>
        </p:txBody>
      </p:sp>
      <p:sp>
        <p:nvSpPr>
          <p:cNvPr id="6" name="Nadpis 5"/>
          <p:cNvSpPr>
            <a:spLocks noGrp="1"/>
          </p:cNvSpPr>
          <p:nvPr>
            <p:ph type="title"/>
          </p:nvPr>
        </p:nvSpPr>
        <p:spPr>
          <a:xfrm>
            <a:off x="179512" y="195486"/>
            <a:ext cx="7488832" cy="507703"/>
          </a:xfrm>
        </p:spPr>
        <p:txBody>
          <a:bodyPr/>
          <a:lstStyle/>
          <a:p>
            <a:r>
              <a:rPr lang="en-US" b="1" dirty="0"/>
              <a:t>Information manager role</a:t>
            </a:r>
            <a:br>
              <a:rPr lang="en-US" b="1" dirty="0"/>
            </a:b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7479323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560840" cy="4104456"/>
          </a:xfrm>
          <a:prstGeom prst="rect">
            <a:avLst/>
          </a:prstGeom>
        </p:spPr>
        <p:txBody>
          <a:bodyPr>
            <a:noAutofit/>
          </a:bodyPr>
          <a:lstStyle/>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Within </a:t>
            </a:r>
            <a:r>
              <a:rPr lang="en-US" altLang="cs-CZ" sz="1800" b="1" dirty="0">
                <a:solidFill>
                  <a:srgbClr val="307871"/>
                </a:solidFill>
                <a:latin typeface="Times New Roman" panose="02020603050405020304" pitchFamily="18" charset="0"/>
                <a:cs typeface="Times New Roman" panose="02020603050405020304" pitchFamily="18" charset="0"/>
              </a:rPr>
              <a:t>the life cycle of information systems, management and executives responsible for information management are used to achieve the objectives of a particular method in order to efficiently perform information management tasks.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Basic </a:t>
            </a:r>
            <a:r>
              <a:rPr lang="en-US" altLang="cs-CZ" sz="1800" b="1" dirty="0">
                <a:solidFill>
                  <a:srgbClr val="307871"/>
                </a:solidFill>
                <a:latin typeface="Times New Roman" panose="02020603050405020304" pitchFamily="18" charset="0"/>
                <a:cs typeface="Times New Roman" panose="02020603050405020304" pitchFamily="18" charset="0"/>
              </a:rPr>
              <a:t>methods of information management include analysis, synthesis, system approach, project management, </a:t>
            </a:r>
            <a:r>
              <a:rPr lang="en-US" altLang="cs-CZ" sz="1800" b="1" dirty="0" smtClean="0">
                <a:solidFill>
                  <a:srgbClr val="307871"/>
                </a:solidFill>
                <a:latin typeface="Times New Roman" panose="02020603050405020304" pitchFamily="18" charset="0"/>
                <a:cs typeface="Times New Roman" panose="02020603050405020304" pitchFamily="18" charset="0"/>
              </a:rPr>
              <a:t>optimization</a:t>
            </a:r>
            <a:r>
              <a:rPr lang="en-US" altLang="cs-CZ" sz="1800" b="1" dirty="0">
                <a:solidFill>
                  <a:srgbClr val="307871"/>
                </a:solidFill>
                <a:latin typeface="Times New Roman" panose="02020603050405020304" pitchFamily="18" charset="0"/>
                <a:cs typeface="Times New Roman" panose="02020603050405020304" pitchFamily="18" charset="0"/>
              </a:rPr>
              <a:t>, audit and operational control.</a:t>
            </a: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en-US" b="1" dirty="0"/>
              <a:t>Information management methods</a:t>
            </a:r>
            <a:br>
              <a:rPr lang="en-US" b="1" dirty="0"/>
            </a:br>
            <a:r>
              <a:rPr lang="en-US" b="1" dirty="0"/>
              <a:t/>
            </a:r>
            <a:br>
              <a:rPr lang="en-US" b="1" dirty="0"/>
            </a:b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90158114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560840" cy="4104456"/>
          </a:xfrm>
          <a:prstGeom prst="rect">
            <a:avLst/>
          </a:prstGeom>
        </p:spPr>
        <p:txBody>
          <a:bodyPr>
            <a:noAutofit/>
          </a:bodyPr>
          <a:lstStyle/>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Method </a:t>
            </a:r>
            <a:r>
              <a:rPr lang="en-US" altLang="cs-CZ" sz="1800" b="1" dirty="0">
                <a:solidFill>
                  <a:srgbClr val="307871"/>
                </a:solidFill>
                <a:latin typeface="Times New Roman" panose="02020603050405020304" pitchFamily="18" charset="0"/>
                <a:cs typeface="Times New Roman" panose="02020603050405020304" pitchFamily="18" charset="0"/>
              </a:rPr>
              <a:t>of analysis - is, in a general sense, a thought process that delimits a </a:t>
            </a:r>
            <a:r>
              <a:rPr lang="en-US" altLang="cs-CZ" sz="1800" b="1" dirty="0" smtClean="0">
                <a:solidFill>
                  <a:srgbClr val="307871"/>
                </a:solidFill>
                <a:latin typeface="Times New Roman" panose="02020603050405020304" pitchFamily="18" charset="0"/>
                <a:cs typeface="Times New Roman" panose="02020603050405020304" pitchFamily="18" charset="0"/>
              </a:rPr>
              <a:t>defined </a:t>
            </a:r>
            <a:r>
              <a:rPr lang="en-US" altLang="cs-CZ" sz="1800" b="1" dirty="0">
                <a:solidFill>
                  <a:srgbClr val="307871"/>
                </a:solidFill>
                <a:latin typeface="Times New Roman" panose="02020603050405020304" pitchFamily="18" charset="0"/>
                <a:cs typeface="Times New Roman" panose="02020603050405020304" pitchFamily="18" charset="0"/>
              </a:rPr>
              <a:t>whole in its parts.</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Method </a:t>
            </a:r>
            <a:r>
              <a:rPr lang="en-US" altLang="cs-CZ" sz="1800" b="1" dirty="0">
                <a:solidFill>
                  <a:srgbClr val="307871"/>
                </a:solidFill>
                <a:latin typeface="Times New Roman" panose="02020603050405020304" pitchFamily="18" charset="0"/>
                <a:cs typeface="Times New Roman" panose="02020603050405020304" pitchFamily="18" charset="0"/>
              </a:rPr>
              <a:t>of synthesis - represents the method of composing, joining, merging parts into an organic whole. It is the opposite of analysis.</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System </a:t>
            </a:r>
            <a:r>
              <a:rPr lang="en-US" altLang="cs-CZ" sz="1800" b="1" dirty="0">
                <a:solidFill>
                  <a:srgbClr val="307871"/>
                </a:solidFill>
                <a:latin typeface="Times New Roman" panose="02020603050405020304" pitchFamily="18" charset="0"/>
                <a:cs typeface="Times New Roman" panose="02020603050405020304" pitchFamily="18" charset="0"/>
              </a:rPr>
              <a:t>Access Method - Supports solution to the problem by system view, </a:t>
            </a:r>
            <a:r>
              <a:rPr lang="en-US" altLang="cs-CZ" sz="1800" b="1" dirty="0" smtClean="0">
                <a:solidFill>
                  <a:srgbClr val="307871"/>
                </a:solidFill>
                <a:latin typeface="Times New Roman" panose="02020603050405020304" pitchFamily="18" charset="0"/>
                <a:cs typeface="Times New Roman" panose="02020603050405020304" pitchFamily="18" charset="0"/>
              </a:rPr>
              <a:t>allowing </a:t>
            </a:r>
            <a:r>
              <a:rPr lang="en-US" altLang="cs-CZ" sz="1800" b="1" dirty="0">
                <a:solidFill>
                  <a:srgbClr val="307871"/>
                </a:solidFill>
                <a:latin typeface="Times New Roman" panose="02020603050405020304" pitchFamily="18" charset="0"/>
                <a:cs typeface="Times New Roman" panose="02020603050405020304" pitchFamily="18" charset="0"/>
              </a:rPr>
              <a:t>you to see the resulting system as a unity of elements and links between them.</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Project </a:t>
            </a:r>
            <a:r>
              <a:rPr lang="en-US" altLang="cs-CZ" sz="1800" b="1" dirty="0">
                <a:solidFill>
                  <a:srgbClr val="307871"/>
                </a:solidFill>
                <a:latin typeface="Times New Roman" panose="02020603050405020304" pitchFamily="18" charset="0"/>
                <a:cs typeface="Times New Roman" panose="02020603050405020304" pitchFamily="18" charset="0"/>
              </a:rPr>
              <a:t>approach method - allows you to approach the preparation and design of an information system as a project, with all the necessary policies and </a:t>
            </a:r>
            <a:r>
              <a:rPr lang="en-US" altLang="cs-CZ" sz="1800" b="1" dirty="0" smtClean="0">
                <a:solidFill>
                  <a:srgbClr val="307871"/>
                </a:solidFill>
                <a:latin typeface="Times New Roman" panose="02020603050405020304" pitchFamily="18" charset="0"/>
                <a:cs typeface="Times New Roman" panose="02020603050405020304" pitchFamily="18" charset="0"/>
              </a:rPr>
              <a:t>approaches</a:t>
            </a:r>
            <a:r>
              <a:rPr lang="cs-CZ" altLang="cs-CZ" sz="1800" b="1" dirty="0" smtClean="0">
                <a:solidFill>
                  <a:srgbClr val="307871"/>
                </a:solidFill>
                <a:latin typeface="Times New Roman" panose="02020603050405020304" pitchFamily="18" charset="0"/>
                <a:cs typeface="Times New Roman" panose="02020603050405020304" pitchFamily="18" charset="0"/>
              </a:rPr>
              <a:t>.</a:t>
            </a:r>
            <a:endParaRPr lang="en-US"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en-US" b="1" dirty="0"/>
              <a:t>Information management methods</a:t>
            </a:r>
            <a:br>
              <a:rPr lang="en-US" b="1" dirty="0"/>
            </a:br>
            <a:r>
              <a:rPr lang="en-US" b="1" dirty="0"/>
              <a:t/>
            </a:r>
            <a:br>
              <a:rPr lang="en-US" b="1" dirty="0"/>
            </a:br>
            <a:r>
              <a:rPr lang="en-US" b="1" dirty="0"/>
              <a:t/>
            </a:r>
            <a:br>
              <a:rPr lang="en-US" b="1" dirty="0"/>
            </a:br>
            <a:r>
              <a:rPr lang="en-US" b="1" dirty="0"/>
              <a:t/>
            </a:r>
            <a:br>
              <a:rPr lang="en-US" b="1" dirty="0"/>
            </a:br>
            <a:r>
              <a:rPr lang="en-US" b="1" dirty="0"/>
              <a:t/>
            </a:r>
            <a:br>
              <a:rPr lang="en-US" b="1" dirty="0"/>
            </a:b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26293011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560840" cy="4104456"/>
          </a:xfrm>
          <a:prstGeom prst="rect">
            <a:avLst/>
          </a:prstGeom>
        </p:spPr>
        <p:txBody>
          <a:bodyPr>
            <a:noAutofit/>
          </a:bodyPr>
          <a:lstStyle/>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Optimization </a:t>
            </a:r>
            <a:r>
              <a:rPr lang="en-US" altLang="cs-CZ" sz="1800" b="1" dirty="0">
                <a:solidFill>
                  <a:srgbClr val="307871"/>
                </a:solidFill>
                <a:latin typeface="Times New Roman" panose="02020603050405020304" pitchFamily="18" charset="0"/>
                <a:cs typeface="Times New Roman" panose="02020603050405020304" pitchFamily="18" charset="0"/>
              </a:rPr>
              <a:t>method - represents the process of finding the most appropriate configuration or best practice with respect to specified criteria.</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Audit</a:t>
            </a:r>
            <a:r>
              <a:rPr lang="cs-CZ" altLang="cs-CZ" sz="1800" b="1" dirty="0" smtClean="0">
                <a:solidFill>
                  <a:srgbClr val="307871"/>
                </a:solidFill>
                <a:latin typeface="Times New Roman" panose="02020603050405020304" pitchFamily="18" charset="0"/>
                <a:cs typeface="Times New Roman" panose="02020603050405020304" pitchFamily="18" charset="0"/>
              </a:rPr>
              <a:t> </a:t>
            </a:r>
            <a:r>
              <a:rPr lang="en-US" altLang="cs-CZ" sz="1800" b="1" dirty="0" smtClean="0">
                <a:solidFill>
                  <a:srgbClr val="307871"/>
                </a:solidFill>
                <a:latin typeface="Times New Roman" panose="02020603050405020304" pitchFamily="18" charset="0"/>
                <a:cs typeface="Times New Roman" panose="02020603050405020304" pitchFamily="18" charset="0"/>
              </a:rPr>
              <a:t>-</a:t>
            </a:r>
            <a:r>
              <a:rPr lang="cs-CZ" altLang="cs-CZ" sz="1800" b="1" dirty="0" smtClean="0">
                <a:solidFill>
                  <a:srgbClr val="307871"/>
                </a:solidFill>
                <a:latin typeface="Times New Roman" panose="02020603050405020304" pitchFamily="18" charset="0"/>
                <a:cs typeface="Times New Roman" panose="02020603050405020304" pitchFamily="18" charset="0"/>
              </a:rPr>
              <a:t> </a:t>
            </a:r>
            <a:r>
              <a:rPr lang="en-US" altLang="cs-CZ" sz="1800" b="1" dirty="0" smtClean="0">
                <a:solidFill>
                  <a:srgbClr val="307871"/>
                </a:solidFill>
                <a:latin typeface="Times New Roman" panose="02020603050405020304" pitchFamily="18" charset="0"/>
                <a:cs typeface="Times New Roman" panose="02020603050405020304" pitchFamily="18" charset="0"/>
              </a:rPr>
              <a:t>is </a:t>
            </a:r>
            <a:r>
              <a:rPr lang="en-US" altLang="cs-CZ" sz="1800" b="1" dirty="0">
                <a:solidFill>
                  <a:srgbClr val="307871"/>
                </a:solidFill>
                <a:latin typeface="Times New Roman" panose="02020603050405020304" pitchFamily="18" charset="0"/>
                <a:cs typeface="Times New Roman" panose="02020603050405020304" pitchFamily="18" charset="0"/>
              </a:rPr>
              <a:t>the method for verifying or evaluating the status and comparing it with the status required.</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The </a:t>
            </a:r>
            <a:r>
              <a:rPr lang="en-US" altLang="cs-CZ" sz="1800" b="1" dirty="0">
                <a:solidFill>
                  <a:srgbClr val="307871"/>
                </a:solidFill>
                <a:latin typeface="Times New Roman" panose="02020603050405020304" pitchFamily="18" charset="0"/>
                <a:cs typeface="Times New Roman" panose="02020603050405020304" pitchFamily="18" charset="0"/>
              </a:rPr>
              <a:t>Operational Management Method - is based on the continuous monitoring of the state of the information system and the elimination of its </a:t>
            </a:r>
            <a:r>
              <a:rPr lang="en-US" altLang="cs-CZ" sz="1800" b="1" dirty="0" smtClean="0">
                <a:solidFill>
                  <a:srgbClr val="307871"/>
                </a:solidFill>
                <a:latin typeface="Times New Roman" panose="02020603050405020304" pitchFamily="18" charset="0"/>
                <a:cs typeface="Times New Roman" panose="02020603050405020304" pitchFamily="18" charset="0"/>
              </a:rPr>
              <a:t>shortcomings</a:t>
            </a:r>
            <a:r>
              <a:rPr lang="cs-CZ" altLang="cs-CZ" sz="1800" b="1" dirty="0" smtClean="0">
                <a:solidFill>
                  <a:srgbClr val="307871"/>
                </a:solidFill>
                <a:latin typeface="Times New Roman" panose="02020603050405020304" pitchFamily="18" charset="0"/>
                <a:cs typeface="Times New Roman" panose="02020603050405020304" pitchFamily="18" charset="0"/>
              </a:rPr>
              <a:t>.</a:t>
            </a:r>
          </a:p>
        </p:txBody>
      </p:sp>
      <p:sp>
        <p:nvSpPr>
          <p:cNvPr id="6" name="Nadpis 5"/>
          <p:cNvSpPr>
            <a:spLocks noGrp="1"/>
          </p:cNvSpPr>
          <p:nvPr>
            <p:ph type="title"/>
          </p:nvPr>
        </p:nvSpPr>
        <p:spPr>
          <a:xfrm>
            <a:off x="179512" y="195486"/>
            <a:ext cx="7488832" cy="507703"/>
          </a:xfrm>
        </p:spPr>
        <p:txBody>
          <a:bodyPr/>
          <a:lstStyle/>
          <a:p>
            <a:r>
              <a:rPr lang="en-US" b="1" dirty="0"/>
              <a:t>Information management methods</a:t>
            </a:r>
            <a:br>
              <a:rPr lang="en-US" b="1" dirty="0"/>
            </a:br>
            <a:r>
              <a:rPr lang="en-US" b="1" dirty="0"/>
              <a:t/>
            </a:r>
            <a:br>
              <a:rPr lang="en-US" b="1" dirty="0"/>
            </a:br>
            <a:r>
              <a:rPr lang="en-US" b="1" dirty="0"/>
              <a:t/>
            </a:r>
            <a:br>
              <a:rPr lang="en-US" b="1" dirty="0"/>
            </a:br>
            <a:r>
              <a:rPr lang="en-US" b="1" dirty="0"/>
              <a:t/>
            </a:r>
            <a:br>
              <a:rPr lang="en-US" b="1" dirty="0"/>
            </a:br>
            <a:r>
              <a:rPr lang="en-US" b="1" dirty="0"/>
              <a:t/>
            </a:r>
            <a:br>
              <a:rPr lang="en-US" b="1" dirty="0"/>
            </a:b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42793225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560840" cy="4104456"/>
          </a:xfrm>
          <a:prstGeom prst="rect">
            <a:avLst/>
          </a:prstGeom>
        </p:spPr>
        <p:txBody>
          <a:bodyPr>
            <a:noAutofit/>
          </a:bodyPr>
          <a:lstStyle/>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The first mention of the information society dates back to 1969 when Peter Drucker acknowledged the arrival of knowledge workers as the logical consequence of investment in education.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The </a:t>
            </a:r>
            <a:r>
              <a:rPr lang="en-US" altLang="cs-CZ" sz="1800" b="1" dirty="0">
                <a:solidFill>
                  <a:srgbClr val="307871"/>
                </a:solidFill>
                <a:latin typeface="Times New Roman" panose="02020603050405020304" pitchFamily="18" charset="0"/>
                <a:cs typeface="Times New Roman" panose="02020603050405020304" pitchFamily="18" charset="0"/>
              </a:rPr>
              <a:t>subsequent investment in electronic infrastructure meant the arrival of an information economy, also referred to as a network or digital economy.</a:t>
            </a: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This </a:t>
            </a:r>
            <a:r>
              <a:rPr lang="en-US" altLang="cs-CZ" sz="1800" b="1" dirty="0">
                <a:solidFill>
                  <a:srgbClr val="307871"/>
                </a:solidFill>
                <a:latin typeface="Times New Roman" panose="02020603050405020304" pitchFamily="18" charset="0"/>
                <a:cs typeface="Times New Roman" panose="02020603050405020304" pitchFamily="18" charset="0"/>
              </a:rPr>
              <a:t>completely new economy then greatly changes the nature and definition of capital itself. Profits from intellectual capital as the primary source of wealth can dramatically increase in the network economy, as the total value of the network grows exponentially with the number of individual elements, as </a:t>
            </a:r>
            <a:r>
              <a:rPr lang="en-US" altLang="cs-CZ" sz="1800" b="1" dirty="0" err="1">
                <a:solidFill>
                  <a:srgbClr val="307871"/>
                </a:solidFill>
                <a:latin typeface="Times New Roman" panose="02020603050405020304" pitchFamily="18" charset="0"/>
                <a:cs typeface="Times New Roman" panose="02020603050405020304" pitchFamily="18" charset="0"/>
              </a:rPr>
              <a:t>Vaněk</a:t>
            </a:r>
            <a:r>
              <a:rPr lang="en-US" altLang="cs-CZ" sz="1800" b="1" dirty="0">
                <a:solidFill>
                  <a:srgbClr val="307871"/>
                </a:solidFill>
                <a:latin typeface="Times New Roman" panose="02020603050405020304" pitchFamily="18" charset="0"/>
                <a:cs typeface="Times New Roman" panose="02020603050405020304" pitchFamily="18" charset="0"/>
              </a:rPr>
              <a:t> (2013) says.</a:t>
            </a: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en-US" b="1" dirty="0"/>
              <a:t>Information Society</a:t>
            </a:r>
            <a:br>
              <a:rPr lang="en-US" b="1" dirty="0"/>
            </a:br>
            <a:r>
              <a:rPr lang="en-US" b="1" dirty="0"/>
              <a:t/>
            </a:r>
            <a:br>
              <a:rPr lang="en-US" b="1" dirty="0"/>
            </a:br>
            <a:r>
              <a:rPr lang="en-US" b="1" dirty="0"/>
              <a:t/>
            </a:r>
            <a:br>
              <a:rPr lang="en-US" b="1" dirty="0"/>
            </a:br>
            <a:r>
              <a:rPr lang="en-US" b="1" dirty="0"/>
              <a:t/>
            </a:r>
            <a:br>
              <a:rPr lang="en-US" b="1" dirty="0"/>
            </a:br>
            <a:r>
              <a:rPr lang="en-US" b="1" dirty="0"/>
              <a:t/>
            </a:r>
            <a:br>
              <a:rPr lang="en-US" b="1" dirty="0"/>
            </a:b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12561425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560840" cy="4104456"/>
          </a:xfrm>
          <a:prstGeom prst="rect">
            <a:avLst/>
          </a:prstGeom>
        </p:spPr>
        <p:txBody>
          <a:bodyPr>
            <a:noAutofit/>
          </a:bodyPr>
          <a:lstStyle/>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According </a:t>
            </a:r>
            <a:r>
              <a:rPr lang="en-US" altLang="cs-CZ" sz="1800" b="1" dirty="0">
                <a:solidFill>
                  <a:srgbClr val="307871"/>
                </a:solidFill>
                <a:latin typeface="Times New Roman" panose="02020603050405020304" pitchFamily="18" charset="0"/>
                <a:cs typeface="Times New Roman" panose="02020603050405020304" pitchFamily="18" charset="0"/>
              </a:rPr>
              <a:t>to </a:t>
            </a:r>
            <a:r>
              <a:rPr lang="en-US" altLang="cs-CZ" sz="1800" b="1" dirty="0" err="1">
                <a:solidFill>
                  <a:srgbClr val="307871"/>
                </a:solidFill>
                <a:latin typeface="Times New Roman" panose="02020603050405020304" pitchFamily="18" charset="0"/>
                <a:cs typeface="Times New Roman" panose="02020603050405020304" pitchFamily="18" charset="0"/>
              </a:rPr>
              <a:t>Jonák</a:t>
            </a:r>
            <a:r>
              <a:rPr lang="en-US" altLang="cs-CZ" sz="1800" b="1" dirty="0">
                <a:solidFill>
                  <a:srgbClr val="307871"/>
                </a:solidFill>
                <a:latin typeface="Times New Roman" panose="02020603050405020304" pitchFamily="18" charset="0"/>
                <a:cs typeface="Times New Roman" panose="02020603050405020304" pitchFamily="18" charset="0"/>
              </a:rPr>
              <a:t> (2003), the Information Society is defined as "a society based on the integration of information and communication technologies in all spheres of social life to such an extent that it fundamentally changes social relationships and processes. The increase in information resources and communication flows is increasing to the extent that it can not be managed by existing information and communication technologies."</a:t>
            </a:r>
          </a:p>
          <a:p>
            <a:pPr marL="0" indent="0" algn="just">
              <a:buNone/>
            </a:pPr>
            <a:endParaRPr lang="en-US"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Why is information so important? The answer is, for example, </a:t>
            </a:r>
            <a:r>
              <a:rPr lang="en-US" altLang="cs-CZ" sz="1800" b="1" dirty="0" err="1">
                <a:solidFill>
                  <a:srgbClr val="307871"/>
                </a:solidFill>
                <a:latin typeface="Times New Roman" panose="02020603050405020304" pitchFamily="18" charset="0"/>
                <a:cs typeface="Times New Roman" panose="02020603050405020304" pitchFamily="18" charset="0"/>
              </a:rPr>
              <a:t>Vaněk</a:t>
            </a:r>
            <a:r>
              <a:rPr lang="en-US" altLang="cs-CZ" sz="1800" b="1" dirty="0">
                <a:solidFill>
                  <a:srgbClr val="307871"/>
                </a:solidFill>
                <a:latin typeface="Times New Roman" panose="02020603050405020304" pitchFamily="18" charset="0"/>
                <a:cs typeface="Times New Roman" panose="02020603050405020304" pitchFamily="18" charset="0"/>
              </a:rPr>
              <a:t> (2013), which states that information has become one of the key sources of each organization. </a:t>
            </a:r>
            <a:r>
              <a:rPr lang="en-US" altLang="cs-CZ" sz="1800" b="1" dirty="0" smtClean="0">
                <a:solidFill>
                  <a:srgbClr val="307871"/>
                </a:solidFill>
                <a:latin typeface="Times New Roman" panose="02020603050405020304" pitchFamily="18" charset="0"/>
                <a:cs typeface="Times New Roman" panose="02020603050405020304" pitchFamily="18" charset="0"/>
              </a:rPr>
              <a:t>Significant </a:t>
            </a:r>
            <a:r>
              <a:rPr lang="en-US" altLang="cs-CZ" sz="1800" b="1" dirty="0">
                <a:solidFill>
                  <a:srgbClr val="307871"/>
                </a:solidFill>
                <a:latin typeface="Times New Roman" panose="02020603050405020304" pitchFamily="18" charset="0"/>
                <a:cs typeface="Times New Roman" panose="02020603050405020304" pitchFamily="18" charset="0"/>
              </a:rPr>
              <a:t>is also their difference from material and financial resources, especially in the fact that their value decreases considerably over time and does not diminish, on the contrary. Data stored by employees in enterprise information systems is the property of an </a:t>
            </a:r>
            <a:r>
              <a:rPr lang="en-US" altLang="cs-CZ" sz="1800" b="1" dirty="0" smtClean="0">
                <a:solidFill>
                  <a:srgbClr val="307871"/>
                </a:solidFill>
                <a:latin typeface="Times New Roman" panose="02020603050405020304" pitchFamily="18" charset="0"/>
                <a:cs typeface="Times New Roman" panose="02020603050405020304" pitchFamily="18" charset="0"/>
              </a:rPr>
              <a:t>organization </a:t>
            </a:r>
            <a:r>
              <a:rPr lang="en-US" altLang="cs-CZ" sz="1800" b="1" dirty="0">
                <a:solidFill>
                  <a:srgbClr val="307871"/>
                </a:solidFill>
                <a:latin typeface="Times New Roman" panose="02020603050405020304" pitchFamily="18" charset="0"/>
                <a:cs typeface="Times New Roman" panose="02020603050405020304" pitchFamily="18" charset="0"/>
              </a:rPr>
              <a:t>as well as systems themselves.</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en-US" b="1" dirty="0"/>
              <a:t>Information Society</a:t>
            </a:r>
            <a:br>
              <a:rPr lang="en-US" b="1" dirty="0"/>
            </a:br>
            <a:r>
              <a:rPr lang="en-US" b="1" dirty="0"/>
              <a:t/>
            </a:r>
            <a:br>
              <a:rPr lang="en-US" b="1" dirty="0"/>
            </a:br>
            <a:r>
              <a:rPr lang="en-US" b="1" dirty="0"/>
              <a:t/>
            </a:r>
            <a:br>
              <a:rPr lang="en-US" b="1" dirty="0"/>
            </a:br>
            <a:r>
              <a:rPr lang="en-US" b="1" dirty="0"/>
              <a:t/>
            </a:r>
            <a:br>
              <a:rPr lang="en-US" b="1" dirty="0"/>
            </a:br>
            <a:r>
              <a:rPr lang="en-US" b="1" dirty="0"/>
              <a:t/>
            </a:r>
            <a:br>
              <a:rPr lang="en-US" b="1" dirty="0"/>
            </a:b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42073724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251520" y="699542"/>
            <a:ext cx="5616624" cy="2160240"/>
          </a:xfrm>
          <a:prstGeom prst="rect">
            <a:avLst/>
          </a:prstGeom>
        </p:spPr>
        <p:txBody>
          <a:bodyPr anchor="t">
            <a:normAutofit/>
          </a:bodyPr>
          <a:lstStyle/>
          <a:p>
            <a:pPr algn="l"/>
            <a:r>
              <a:rPr lang="cs-CZ" sz="3100" b="1" dirty="0" smtClean="0">
                <a:solidFill>
                  <a:schemeClr val="bg1"/>
                </a:solidFill>
                <a:latin typeface="Times New Roman" panose="02020603050405020304" pitchFamily="18" charset="0"/>
                <a:cs typeface="Times New Roman" panose="02020603050405020304" pitchFamily="18" charset="0"/>
              </a:rPr>
              <a:t>INFORMATION MANAGEMENT</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323528" y="2931790"/>
            <a:ext cx="5328592" cy="1656184"/>
          </a:xfrm>
          <a:prstGeom prst="rect">
            <a:avLst/>
          </a:prstGeom>
        </p:spPr>
        <p:txBody>
          <a:bodyPr>
            <a:noAutofit/>
          </a:bodyPr>
          <a:lstStyle/>
          <a:p>
            <a:pPr marL="0" indent="0">
              <a:buNone/>
            </a:pPr>
            <a:r>
              <a:rPr lang="pl-PL" sz="2400" dirty="0" smtClean="0">
                <a:solidFill>
                  <a:schemeClr val="bg1"/>
                </a:solidFill>
                <a:latin typeface="Times New Roman" panose="02020603050405020304" pitchFamily="18" charset="0"/>
                <a:cs typeface="Times New Roman" panose="02020603050405020304" pitchFamily="18" charset="0"/>
              </a:rPr>
              <a:t>1</a:t>
            </a:r>
            <a:r>
              <a:rPr lang="pl-PL" sz="2400" dirty="0">
                <a:solidFill>
                  <a:schemeClr val="bg1"/>
                </a:solidFill>
                <a:latin typeface="Times New Roman" panose="02020603050405020304" pitchFamily="18" charset="0"/>
                <a:cs typeface="Times New Roman" panose="02020603050405020304" pitchFamily="18" charset="0"/>
              </a:rPr>
              <a:t>. </a:t>
            </a:r>
            <a:r>
              <a:rPr lang="pl-PL" sz="2400">
                <a:solidFill>
                  <a:schemeClr val="bg1"/>
                </a:solidFill>
                <a:latin typeface="Times New Roman" panose="02020603050405020304" pitchFamily="18" charset="0"/>
                <a:cs typeface="Times New Roman" panose="02020603050405020304" pitchFamily="18" charset="0"/>
              </a:rPr>
              <a:t>INFORMATION MANAGEMENT - DEFINITIONS, TASKS, AND ROLES</a:t>
            </a:r>
            <a:endParaRPr lang="cs-CZ" sz="2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228184" y="3723878"/>
            <a:ext cx="274408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800" b="1" dirty="0">
                <a:solidFill>
                  <a:srgbClr val="307871"/>
                </a:solidFill>
                <a:latin typeface="Times New Roman" panose="02020603050405020304" pitchFamily="18" charset="0"/>
                <a:cs typeface="Times New Roman" panose="02020603050405020304" pitchFamily="18" charset="0"/>
              </a:rPr>
              <a:t>Ing. Radim Dolák, </a:t>
            </a:r>
            <a:r>
              <a:rPr lang="cs-CZ" altLang="cs-CZ" sz="1800" b="1" dirty="0" smtClean="0">
                <a:solidFill>
                  <a:srgbClr val="307871"/>
                </a:solidFill>
                <a:latin typeface="Times New Roman" panose="02020603050405020304" pitchFamily="18" charset="0"/>
                <a:cs typeface="Times New Roman" panose="02020603050405020304" pitchFamily="18" charset="0"/>
              </a:rPr>
              <a:t>Ph.D</a:t>
            </a:r>
            <a:r>
              <a:rPr lang="cs-CZ" altLang="cs-CZ" sz="900" b="1" dirty="0" smtClean="0">
                <a:solidFill>
                  <a:srgbClr val="307871"/>
                </a:solidFill>
                <a:latin typeface="Times New Roman" panose="02020603050405020304" pitchFamily="18" charset="0"/>
                <a:cs typeface="Times New Roman" panose="02020603050405020304" pitchFamily="18" charset="0"/>
              </a:rPr>
              <a:t>.</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1504858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827584" y="843558"/>
            <a:ext cx="7704856" cy="1569660"/>
          </a:xfrm>
          <a:prstGeom prst="rect">
            <a:avLst/>
          </a:prstGeom>
        </p:spPr>
        <p:txBody>
          <a:bodyPr wrap="square">
            <a:spAutoFit/>
          </a:bodyPr>
          <a:lstStyle/>
          <a:p>
            <a:r>
              <a:rPr lang="cs-CZ" sz="4800" b="1" dirty="0" smtClean="0"/>
              <a:t>THANK YOU FOR YOUR ATTENTION</a:t>
            </a:r>
            <a:endParaRPr lang="cs-CZ" sz="4800" dirty="0"/>
          </a:p>
        </p:txBody>
      </p:sp>
    </p:spTree>
    <p:extLst>
      <p:ext uri="{BB962C8B-B14F-4D97-AF65-F5344CB8AC3E}">
        <p14:creationId xmlns:p14="http://schemas.microsoft.com/office/powerpoint/2010/main" val="15783819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sz="1800" b="1" dirty="0"/>
              <a:t>Information management has its own definition, roles, and roles. Information </a:t>
            </a:r>
            <a:r>
              <a:rPr lang="en-US" sz="1800" b="1" dirty="0" smtClean="0"/>
              <a:t>management </a:t>
            </a:r>
            <a:r>
              <a:rPr lang="en-US" sz="1800" b="1" dirty="0"/>
              <a:t>is a very important area of management that deals with collecting, processing, managing and distributing information to one or more users. </a:t>
            </a:r>
            <a:endParaRPr lang="cs-CZ" sz="1800" b="1" dirty="0" smtClean="0"/>
          </a:p>
          <a:p>
            <a:pPr marL="0" indent="0" algn="just">
              <a:buNone/>
            </a:pPr>
            <a:r>
              <a:rPr lang="en-US" sz="1800" b="1" dirty="0" smtClean="0"/>
              <a:t>Within </a:t>
            </a:r>
            <a:r>
              <a:rPr lang="en-US" sz="1800" b="1" dirty="0"/>
              <a:t>businesses, the need for information from staff from different departments is increasing. </a:t>
            </a:r>
            <a:endParaRPr lang="cs-CZ" sz="1800" b="1" dirty="0" smtClean="0"/>
          </a:p>
          <a:p>
            <a:pPr marL="0" indent="0" algn="just">
              <a:buNone/>
            </a:pPr>
            <a:r>
              <a:rPr lang="en-US" sz="1800" b="1" dirty="0" smtClean="0"/>
              <a:t>This </a:t>
            </a:r>
            <a:r>
              <a:rPr lang="en-US" sz="1800" b="1" dirty="0"/>
              <a:t>trend puts high demands on delivering correct, timely and necessary information also with regard to </a:t>
            </a:r>
            <a:r>
              <a:rPr lang="en-US" sz="1800" b="1" dirty="0" smtClean="0"/>
              <a:t>access </a:t>
            </a:r>
            <a:r>
              <a:rPr lang="en-US" sz="1800" b="1" dirty="0"/>
              <a:t>rights to information itself.</a:t>
            </a:r>
            <a:endParaRPr lang="cs-CZ" sz="1800" b="1" dirty="0"/>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b="1" dirty="0" err="1" smtClean="0"/>
              <a:t>Introduction</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8053519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lvl="0">
              <a:buFont typeface="Wingdings" panose="05000000000000000000" pitchFamily="2" charset="2"/>
              <a:buChar char="ü"/>
            </a:pPr>
            <a:r>
              <a:rPr lang="en-US" sz="1800" b="1" dirty="0" smtClean="0"/>
              <a:t>Define </a:t>
            </a:r>
            <a:r>
              <a:rPr lang="en-US" sz="1800" b="1" dirty="0"/>
              <a:t>the concept of information management</a:t>
            </a:r>
          </a:p>
          <a:p>
            <a:pPr lvl="0">
              <a:buFont typeface="Wingdings" panose="05000000000000000000" pitchFamily="2" charset="2"/>
              <a:buChar char="ü"/>
            </a:pPr>
            <a:r>
              <a:rPr lang="en-US" sz="1800" b="1" dirty="0" smtClean="0"/>
              <a:t>Define </a:t>
            </a:r>
            <a:r>
              <a:rPr lang="en-US" sz="1800" b="1" dirty="0"/>
              <a:t>an information society</a:t>
            </a:r>
          </a:p>
          <a:p>
            <a:pPr lvl="0">
              <a:buFont typeface="Wingdings" panose="05000000000000000000" pitchFamily="2" charset="2"/>
              <a:buChar char="ü"/>
            </a:pPr>
            <a:r>
              <a:rPr lang="en-US" sz="1800" b="1" dirty="0" smtClean="0"/>
              <a:t>Clarify </a:t>
            </a:r>
            <a:r>
              <a:rPr lang="en-US" sz="1800" b="1" dirty="0"/>
              <a:t>the difference between past and present concepts of information </a:t>
            </a:r>
            <a:r>
              <a:rPr lang="en-US" sz="1800" b="1" dirty="0" smtClean="0"/>
              <a:t>management</a:t>
            </a:r>
            <a:endParaRPr lang="en-US" sz="1800" b="1" dirty="0"/>
          </a:p>
          <a:p>
            <a:pPr lvl="0">
              <a:buFont typeface="Wingdings" panose="05000000000000000000" pitchFamily="2" charset="2"/>
              <a:buChar char="ü"/>
            </a:pPr>
            <a:r>
              <a:rPr lang="en-US" sz="1800" b="1" dirty="0" smtClean="0"/>
              <a:t>Definition </a:t>
            </a:r>
            <a:r>
              <a:rPr lang="en-US" sz="1800" b="1" dirty="0"/>
              <a:t>of information management</a:t>
            </a:r>
          </a:p>
          <a:p>
            <a:pPr lvl="0">
              <a:buFont typeface="Wingdings" panose="05000000000000000000" pitchFamily="2" charset="2"/>
              <a:buChar char="ü"/>
            </a:pPr>
            <a:r>
              <a:rPr lang="en-US" sz="1800" b="1" dirty="0" smtClean="0"/>
              <a:t>Introducing </a:t>
            </a:r>
            <a:r>
              <a:rPr lang="en-US" sz="1800" b="1" dirty="0"/>
              <a:t>information management tasks</a:t>
            </a:r>
          </a:p>
          <a:p>
            <a:pPr lvl="0">
              <a:buFont typeface="Wingdings" panose="05000000000000000000" pitchFamily="2" charset="2"/>
              <a:buChar char="ü"/>
            </a:pPr>
            <a:r>
              <a:rPr lang="en-US" sz="1800" b="1" dirty="0" smtClean="0"/>
              <a:t>Getting </a:t>
            </a:r>
            <a:r>
              <a:rPr lang="en-US" sz="1800" b="1" dirty="0"/>
              <a:t>to know the role of an information manager</a:t>
            </a:r>
          </a:p>
          <a:p>
            <a:pPr lvl="0">
              <a:buFont typeface="Wingdings" panose="05000000000000000000" pitchFamily="2" charset="2"/>
              <a:buChar char="ü"/>
            </a:pPr>
            <a:r>
              <a:rPr lang="en-US" sz="1800" b="1" dirty="0" smtClean="0"/>
              <a:t>Introducing </a:t>
            </a:r>
            <a:r>
              <a:rPr lang="en-US" sz="1800" b="1" dirty="0"/>
              <a:t>methods of information management</a:t>
            </a:r>
          </a:p>
          <a:p>
            <a:pPr algn="just">
              <a:buFont typeface="Wingdings" panose="05000000000000000000" pitchFamily="2" charset="2"/>
              <a:buChar char="ü"/>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b="1" dirty="0" err="1" smtClean="0"/>
              <a:t>Goals</a:t>
            </a:r>
            <a:r>
              <a:rPr lang="cs-CZ" b="1" dirty="0" smtClean="0"/>
              <a:t> </a:t>
            </a:r>
            <a:r>
              <a:rPr lang="cs-CZ" b="1" dirty="0" err="1" smtClean="0"/>
              <a:t>of</a:t>
            </a:r>
            <a:r>
              <a:rPr lang="cs-CZ" b="1" dirty="0" smtClean="0"/>
              <a:t> </a:t>
            </a:r>
            <a:r>
              <a:rPr lang="cs-CZ" b="1" dirty="0" err="1" smtClean="0"/>
              <a:t>the</a:t>
            </a:r>
            <a:r>
              <a:rPr lang="cs-CZ" b="1" dirty="0" smtClean="0"/>
              <a:t> </a:t>
            </a:r>
            <a:r>
              <a:rPr lang="cs-CZ" b="1" dirty="0" err="1" smtClean="0"/>
              <a:t>chapter</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9621564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Information management is a relatively new concept, which, according to most </a:t>
            </a:r>
            <a:r>
              <a:rPr lang="en-US" altLang="cs-CZ" sz="1800" b="1" dirty="0" smtClean="0">
                <a:solidFill>
                  <a:srgbClr val="307871"/>
                </a:solidFill>
                <a:latin typeface="Times New Roman" panose="02020603050405020304" pitchFamily="18" charset="0"/>
                <a:cs typeface="Times New Roman" panose="02020603050405020304" pitchFamily="18" charset="0"/>
              </a:rPr>
              <a:t>reputable </a:t>
            </a:r>
            <a:r>
              <a:rPr lang="en-US" altLang="cs-CZ" sz="1800" b="1" dirty="0">
                <a:solidFill>
                  <a:srgbClr val="307871"/>
                </a:solidFill>
                <a:latin typeface="Times New Roman" panose="02020603050405020304" pitchFamily="18" charset="0"/>
                <a:cs typeface="Times New Roman" panose="02020603050405020304" pitchFamily="18" charset="0"/>
              </a:rPr>
              <a:t>authors, does not have a totally unambiguous definition, because there is no full </a:t>
            </a:r>
            <a:r>
              <a:rPr lang="en-US" altLang="cs-CZ" sz="1800" b="1" dirty="0" smtClean="0">
                <a:solidFill>
                  <a:srgbClr val="307871"/>
                </a:solidFill>
                <a:latin typeface="Times New Roman" panose="02020603050405020304" pitchFamily="18" charset="0"/>
                <a:cs typeface="Times New Roman" panose="02020603050405020304" pitchFamily="18" charset="0"/>
              </a:rPr>
              <a:t>consensus </a:t>
            </a:r>
            <a:r>
              <a:rPr lang="en-US" altLang="cs-CZ" sz="1800" b="1" dirty="0">
                <a:solidFill>
                  <a:srgbClr val="307871"/>
                </a:solidFill>
                <a:latin typeface="Times New Roman" panose="02020603050405020304" pitchFamily="18" charset="0"/>
                <a:cs typeface="Times New Roman" panose="02020603050405020304" pitchFamily="18" charset="0"/>
              </a:rPr>
              <a:t>on what all areas of activity mean this term.</a:t>
            </a: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The ambiguous definition is also given by a certain ambiguity in terms of management and information.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Another </a:t>
            </a:r>
            <a:r>
              <a:rPr lang="en-US" altLang="cs-CZ" sz="1800" b="1" dirty="0">
                <a:solidFill>
                  <a:srgbClr val="307871"/>
                </a:solidFill>
                <a:latin typeface="Times New Roman" panose="02020603050405020304" pitchFamily="18" charset="0"/>
                <a:cs typeface="Times New Roman" panose="02020603050405020304" pitchFamily="18" charset="0"/>
              </a:rPr>
              <a:t>reason is the permanent development of the understanding of the concept of information management when different concepts are changed from mere managerial conception to the view that information management also deals with data </a:t>
            </a:r>
            <a:r>
              <a:rPr lang="en-US" altLang="cs-CZ" sz="1800" b="1" dirty="0" smtClean="0">
                <a:solidFill>
                  <a:srgbClr val="307871"/>
                </a:solidFill>
                <a:latin typeface="Times New Roman" panose="02020603050405020304" pitchFamily="18" charset="0"/>
                <a:cs typeface="Times New Roman" panose="02020603050405020304" pitchFamily="18" charset="0"/>
              </a:rPr>
              <a:t>processing </a:t>
            </a:r>
            <a:r>
              <a:rPr lang="en-US" altLang="cs-CZ" sz="1800" b="1" dirty="0">
                <a:solidFill>
                  <a:srgbClr val="307871"/>
                </a:solidFill>
                <a:latin typeface="Times New Roman" panose="02020603050405020304" pitchFamily="18" charset="0"/>
                <a:cs typeface="Times New Roman" panose="02020603050405020304" pitchFamily="18" charset="0"/>
              </a:rPr>
              <a:t>technologies, especially data mining etc.</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en-US" altLang="cs-CZ" b="1" dirty="0">
                <a:solidFill>
                  <a:srgbClr val="307871"/>
                </a:solidFill>
                <a:latin typeface="Times New Roman" panose="02020603050405020304" pitchFamily="18" charset="0"/>
                <a:cs typeface="Times New Roman" panose="02020603050405020304" pitchFamily="18" charset="0"/>
              </a:rPr>
              <a:t>Information management</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9975437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We can distinguish the three main stages of information management development. Each stage is not only a tool but also a focus on certain activities</a:t>
            </a:r>
            <a:r>
              <a:rPr lang="en-US" altLang="cs-CZ" sz="1800" b="1" dirty="0" smtClean="0">
                <a:solidFill>
                  <a:srgbClr val="307871"/>
                </a:solidFill>
                <a:latin typeface="Times New Roman" panose="02020603050405020304" pitchFamily="18" charset="0"/>
                <a:cs typeface="Times New Roman" panose="02020603050405020304" pitchFamily="18" charset="0"/>
              </a:rPr>
              <a:t>.</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en-US"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Stage 1 </a:t>
            </a:r>
            <a:r>
              <a:rPr lang="en-US" altLang="cs-CZ" sz="1800" b="1" dirty="0" smtClean="0">
                <a:solidFill>
                  <a:srgbClr val="307871"/>
                </a:solidFill>
                <a:latin typeface="Times New Roman" panose="02020603050405020304" pitchFamily="18" charset="0"/>
                <a:cs typeface="Times New Roman" panose="02020603050405020304" pitchFamily="18" charset="0"/>
              </a:rPr>
              <a:t>„</a:t>
            </a:r>
            <a:r>
              <a:rPr lang="cs-CZ" altLang="cs-CZ" sz="1800" b="1" dirty="0" smtClean="0">
                <a:solidFill>
                  <a:srgbClr val="307871"/>
                </a:solidFill>
                <a:latin typeface="Times New Roman" panose="02020603050405020304" pitchFamily="18" charset="0"/>
                <a:cs typeface="Times New Roman" panose="02020603050405020304" pitchFamily="18" charset="0"/>
              </a:rPr>
              <a:t>E</a:t>
            </a:r>
            <a:r>
              <a:rPr lang="en-US" altLang="cs-CZ" sz="1800" b="1" dirty="0" err="1" smtClean="0">
                <a:solidFill>
                  <a:srgbClr val="307871"/>
                </a:solidFill>
                <a:latin typeface="Times New Roman" panose="02020603050405020304" pitchFamily="18" charset="0"/>
                <a:cs typeface="Times New Roman" panose="02020603050405020304" pitchFamily="18" charset="0"/>
              </a:rPr>
              <a:t>ngineering</a:t>
            </a:r>
            <a:r>
              <a:rPr lang="en-US" altLang="cs-CZ" sz="1800" b="1" dirty="0" smtClean="0">
                <a:solidFill>
                  <a:srgbClr val="307871"/>
                </a:solidFill>
                <a:latin typeface="Times New Roman" panose="02020603050405020304" pitchFamily="18" charset="0"/>
                <a:cs typeface="Times New Roman" panose="02020603050405020304" pitchFamily="18" charset="0"/>
              </a:rPr>
              <a:t> </a:t>
            </a:r>
            <a:r>
              <a:rPr lang="en-US" altLang="cs-CZ" sz="1800" b="1" dirty="0">
                <a:solidFill>
                  <a:srgbClr val="307871"/>
                </a:solidFill>
                <a:latin typeface="Times New Roman" panose="02020603050405020304" pitchFamily="18" charset="0"/>
                <a:cs typeface="Times New Roman" panose="02020603050405020304" pitchFamily="18" charset="0"/>
              </a:rPr>
              <a:t>efficiency"</a:t>
            </a:r>
          </a:p>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Stage </a:t>
            </a:r>
            <a:r>
              <a:rPr lang="en-US" altLang="cs-CZ" sz="1800" b="1" dirty="0">
                <a:solidFill>
                  <a:srgbClr val="307871"/>
                </a:solidFill>
                <a:latin typeface="Times New Roman" panose="02020603050405020304" pitchFamily="18" charset="0"/>
                <a:cs typeface="Times New Roman" panose="02020603050405020304" pitchFamily="18" charset="0"/>
              </a:rPr>
              <a:t>2 "Information Management as an Expression Tool for ICT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Stage 3 "Applying Managerial Approaches"</a:t>
            </a: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en-US" altLang="cs-CZ" b="1" dirty="0">
                <a:solidFill>
                  <a:srgbClr val="307871"/>
                </a:solidFill>
                <a:latin typeface="Times New Roman" panose="02020603050405020304" pitchFamily="18" charset="0"/>
                <a:cs typeface="Times New Roman" panose="02020603050405020304" pitchFamily="18" charset="0"/>
              </a:rPr>
              <a:t>Information </a:t>
            </a:r>
            <a:r>
              <a:rPr lang="en-US" altLang="cs-CZ" b="1" dirty="0" smtClean="0">
                <a:solidFill>
                  <a:srgbClr val="307871"/>
                </a:solidFill>
                <a:latin typeface="Times New Roman" panose="02020603050405020304" pitchFamily="18" charset="0"/>
                <a:cs typeface="Times New Roman" panose="02020603050405020304" pitchFamily="18" charset="0"/>
              </a:rPr>
              <a:t>management</a:t>
            </a:r>
            <a:r>
              <a:rPr lang="cs-CZ" altLang="cs-CZ" b="1" dirty="0" smtClean="0">
                <a:solidFill>
                  <a:srgbClr val="307871"/>
                </a:solidFill>
                <a:latin typeface="Times New Roman" panose="02020603050405020304" pitchFamily="18" charset="0"/>
                <a:cs typeface="Times New Roman" panose="02020603050405020304" pitchFamily="18" charset="0"/>
              </a:rPr>
              <a:t> - </a:t>
            </a:r>
            <a:r>
              <a:rPr lang="cs-CZ" altLang="cs-CZ" b="1" dirty="0" err="1" smtClean="0">
                <a:solidFill>
                  <a:srgbClr val="307871"/>
                </a:solidFill>
                <a:latin typeface="Times New Roman" panose="02020603050405020304" pitchFamily="18" charset="0"/>
                <a:cs typeface="Times New Roman" panose="02020603050405020304" pitchFamily="18" charset="0"/>
              </a:rPr>
              <a:t>historical</a:t>
            </a:r>
            <a:r>
              <a:rPr lang="cs-CZ" altLang="cs-CZ" b="1" dirty="0" smtClean="0">
                <a:solidFill>
                  <a:srgbClr val="307871"/>
                </a:solidFill>
                <a:latin typeface="Times New Roman" panose="02020603050405020304" pitchFamily="18" charset="0"/>
                <a:cs typeface="Times New Roman" panose="02020603050405020304" pitchFamily="18" charset="0"/>
              </a:rPr>
              <a:t> </a:t>
            </a:r>
            <a:r>
              <a:rPr lang="cs-CZ" altLang="cs-CZ" b="1" dirty="0" err="1">
                <a:solidFill>
                  <a:srgbClr val="307871"/>
                </a:solidFill>
                <a:latin typeface="Times New Roman" panose="02020603050405020304" pitchFamily="18" charset="0"/>
                <a:cs typeface="Times New Roman" panose="02020603050405020304" pitchFamily="18" charset="0"/>
              </a:rPr>
              <a:t>development</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5808555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Stage </a:t>
            </a:r>
            <a:r>
              <a:rPr lang="en-US" altLang="cs-CZ" sz="1800" b="1" dirty="0">
                <a:solidFill>
                  <a:srgbClr val="307871"/>
                </a:solidFill>
                <a:latin typeface="Times New Roman" panose="02020603050405020304" pitchFamily="18" charset="0"/>
                <a:cs typeface="Times New Roman" panose="02020603050405020304" pitchFamily="18" charset="0"/>
              </a:rPr>
              <a:t>1 "engineering efficiency"</a:t>
            </a:r>
          </a:p>
          <a:p>
            <a:pPr algn="just">
              <a:buFont typeface="Wingdings" panose="05000000000000000000" pitchFamily="2" charset="2"/>
              <a:buChar char="§"/>
            </a:pPr>
            <a:r>
              <a:rPr lang="en-US" altLang="cs-CZ" sz="1800" b="1" dirty="0" smtClean="0">
                <a:solidFill>
                  <a:srgbClr val="307871"/>
                </a:solidFill>
                <a:latin typeface="Times New Roman" panose="02020603050405020304" pitchFamily="18" charset="0"/>
                <a:cs typeface="Times New Roman" panose="02020603050405020304" pitchFamily="18" charset="0"/>
              </a:rPr>
              <a:t>the </a:t>
            </a:r>
            <a:r>
              <a:rPr lang="en-US" altLang="cs-CZ" sz="1800" b="1" dirty="0">
                <a:solidFill>
                  <a:srgbClr val="307871"/>
                </a:solidFill>
                <a:latin typeface="Times New Roman" panose="02020603050405020304" pitchFamily="18" charset="0"/>
                <a:cs typeface="Times New Roman" panose="02020603050405020304" pitchFamily="18" charset="0"/>
              </a:rPr>
              <a:t>concept was introduced in 1966 by R. S. Taylor and colleagues in the </a:t>
            </a:r>
            <a:r>
              <a:rPr lang="en-US" altLang="cs-CZ" sz="1800" b="1" dirty="0" smtClean="0">
                <a:solidFill>
                  <a:srgbClr val="307871"/>
                </a:solidFill>
                <a:latin typeface="Times New Roman" panose="02020603050405020304" pitchFamily="18" charset="0"/>
                <a:cs typeface="Times New Roman" panose="02020603050405020304" pitchFamily="18" charset="0"/>
              </a:rPr>
              <a:t>framework </a:t>
            </a:r>
            <a:r>
              <a:rPr lang="en-US" altLang="cs-CZ" sz="1800" b="1" dirty="0">
                <a:solidFill>
                  <a:srgbClr val="307871"/>
                </a:solidFill>
                <a:latin typeface="Times New Roman" panose="02020603050405020304" pitchFamily="18" charset="0"/>
                <a:cs typeface="Times New Roman" panose="02020603050405020304" pitchFamily="18" charset="0"/>
              </a:rPr>
              <a:t>of the conference on issues of system concept and </a:t>
            </a:r>
            <a:r>
              <a:rPr lang="cs-CZ" altLang="cs-CZ" sz="1800" b="1" dirty="0" smtClean="0">
                <a:solidFill>
                  <a:srgbClr val="307871"/>
                </a:solidFill>
                <a:latin typeface="Times New Roman" panose="02020603050405020304" pitchFamily="18" charset="0"/>
                <a:cs typeface="Times New Roman" panose="02020603050405020304" pitchFamily="18" charset="0"/>
              </a:rPr>
              <a:t>p</a:t>
            </a:r>
            <a:r>
              <a:rPr lang="en-US" altLang="cs-CZ" sz="1800" b="1" dirty="0" err="1" smtClean="0">
                <a:solidFill>
                  <a:srgbClr val="307871"/>
                </a:solidFill>
                <a:latin typeface="Times New Roman" panose="02020603050405020304" pitchFamily="18" charset="0"/>
                <a:cs typeface="Times New Roman" panose="02020603050405020304" pitchFamily="18" charset="0"/>
              </a:rPr>
              <a:t>rocessing</a:t>
            </a:r>
            <a:r>
              <a:rPr lang="en-US" altLang="cs-CZ" sz="1800" b="1" dirty="0" smtClean="0">
                <a:solidFill>
                  <a:srgbClr val="307871"/>
                </a:solidFill>
                <a:latin typeface="Times New Roman" panose="02020603050405020304" pitchFamily="18" charset="0"/>
                <a:cs typeface="Times New Roman" panose="02020603050405020304" pitchFamily="18" charset="0"/>
              </a:rPr>
              <a:t> </a:t>
            </a:r>
            <a:r>
              <a:rPr lang="en-US" altLang="cs-CZ" sz="1800" b="1" dirty="0">
                <a:solidFill>
                  <a:srgbClr val="307871"/>
                </a:solidFill>
                <a:latin typeface="Times New Roman" panose="02020603050405020304" pitchFamily="18" charset="0"/>
                <a:cs typeface="Times New Roman" panose="02020603050405020304" pitchFamily="18" charset="0"/>
              </a:rPr>
              <a:t>of </a:t>
            </a:r>
            <a:r>
              <a:rPr lang="en-US" altLang="cs-CZ" sz="1800" b="1" dirty="0" smtClean="0">
                <a:solidFill>
                  <a:srgbClr val="307871"/>
                </a:solidFill>
                <a:latin typeface="Times New Roman" panose="02020603050405020304" pitchFamily="18" charset="0"/>
                <a:cs typeface="Times New Roman" panose="02020603050405020304" pitchFamily="18" charset="0"/>
              </a:rPr>
              <a:t>engineering </a:t>
            </a:r>
            <a:r>
              <a:rPr lang="en-US" altLang="cs-CZ" sz="1800" b="1" dirty="0">
                <a:solidFill>
                  <a:srgbClr val="307871"/>
                </a:solidFill>
                <a:latin typeface="Times New Roman" panose="02020603050405020304" pitchFamily="18" charset="0"/>
                <a:cs typeface="Times New Roman" panose="02020603050405020304" pitchFamily="18" charset="0"/>
              </a:rPr>
              <a:t>information and teaching,</a:t>
            </a:r>
          </a:p>
          <a:p>
            <a:pPr algn="just">
              <a:buFont typeface="Wingdings" panose="05000000000000000000" pitchFamily="2" charset="2"/>
              <a:buChar char="§"/>
            </a:pPr>
            <a:r>
              <a:rPr lang="en-US" altLang="cs-CZ" sz="1800" b="1" dirty="0" smtClean="0">
                <a:solidFill>
                  <a:srgbClr val="307871"/>
                </a:solidFill>
                <a:latin typeface="Times New Roman" panose="02020603050405020304" pitchFamily="18" charset="0"/>
                <a:cs typeface="Times New Roman" panose="02020603050405020304" pitchFamily="18" charset="0"/>
              </a:rPr>
              <a:t>focus </a:t>
            </a:r>
            <a:r>
              <a:rPr lang="en-US" altLang="cs-CZ" sz="1800" b="1" dirty="0">
                <a:solidFill>
                  <a:srgbClr val="307871"/>
                </a:solidFill>
                <a:latin typeface="Times New Roman" panose="02020603050405020304" pitchFamily="18" charset="0"/>
                <a:cs typeface="Times New Roman" panose="02020603050405020304" pitchFamily="18" charset="0"/>
              </a:rPr>
              <a:t>on economy of hard work,</a:t>
            </a:r>
          </a:p>
          <a:p>
            <a:pPr algn="just">
              <a:buFont typeface="Wingdings" panose="05000000000000000000" pitchFamily="2" charset="2"/>
              <a:buChar char="§"/>
            </a:pPr>
            <a:r>
              <a:rPr lang="en-US" altLang="cs-CZ" sz="1800" b="1" dirty="0" smtClean="0">
                <a:solidFill>
                  <a:srgbClr val="307871"/>
                </a:solidFill>
                <a:latin typeface="Times New Roman" panose="02020603050405020304" pitchFamily="18" charset="0"/>
                <a:cs typeface="Times New Roman" panose="02020603050405020304" pitchFamily="18" charset="0"/>
              </a:rPr>
              <a:t>associated </a:t>
            </a:r>
            <a:r>
              <a:rPr lang="en-US" altLang="cs-CZ" sz="1800" b="1" dirty="0">
                <a:solidFill>
                  <a:srgbClr val="307871"/>
                </a:solidFill>
                <a:latin typeface="Times New Roman" panose="02020603050405020304" pitchFamily="18" charset="0"/>
                <a:cs typeface="Times New Roman" panose="02020603050405020304" pitchFamily="18" charset="0"/>
              </a:rPr>
              <a:t>with ICT application for mass data processing.</a:t>
            </a: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Stage 2 "Information Management as an Expression Tool for ICT Professionals</a:t>
            </a:r>
          </a:p>
          <a:p>
            <a:pPr algn="just">
              <a:buFont typeface="Wingdings" panose="05000000000000000000" pitchFamily="2" charset="2"/>
              <a:buChar char="§"/>
            </a:pPr>
            <a:r>
              <a:rPr lang="en-US" altLang="cs-CZ" sz="1800" b="1" dirty="0" smtClean="0">
                <a:solidFill>
                  <a:srgbClr val="307871"/>
                </a:solidFill>
                <a:latin typeface="Times New Roman" panose="02020603050405020304" pitchFamily="18" charset="0"/>
                <a:cs typeface="Times New Roman" panose="02020603050405020304" pitchFamily="18" charset="0"/>
              </a:rPr>
              <a:t>the </a:t>
            </a:r>
            <a:r>
              <a:rPr lang="en-US" altLang="cs-CZ" sz="1800" b="1" dirty="0">
                <a:solidFill>
                  <a:srgbClr val="307871"/>
                </a:solidFill>
                <a:latin typeface="Times New Roman" panose="02020603050405020304" pitchFamily="18" charset="0"/>
                <a:cs typeface="Times New Roman" panose="02020603050405020304" pitchFamily="18" charset="0"/>
              </a:rPr>
              <a:t>late 70s and 80s of the 20th century,</a:t>
            </a:r>
          </a:p>
          <a:p>
            <a:pPr algn="just">
              <a:buFont typeface="Wingdings" panose="05000000000000000000" pitchFamily="2" charset="2"/>
              <a:buChar char="§"/>
            </a:pPr>
            <a:r>
              <a:rPr lang="en-US" altLang="cs-CZ" sz="1800" b="1" dirty="0" smtClean="0">
                <a:solidFill>
                  <a:srgbClr val="307871"/>
                </a:solidFill>
                <a:latin typeface="Times New Roman" panose="02020603050405020304" pitchFamily="18" charset="0"/>
                <a:cs typeface="Times New Roman" panose="02020603050405020304" pitchFamily="18" charset="0"/>
              </a:rPr>
              <a:t>the </a:t>
            </a:r>
            <a:r>
              <a:rPr lang="en-US" altLang="cs-CZ" sz="1800" b="1" dirty="0">
                <a:solidFill>
                  <a:srgbClr val="307871"/>
                </a:solidFill>
                <a:latin typeface="Times New Roman" panose="02020603050405020304" pitchFamily="18" charset="0"/>
                <a:cs typeface="Times New Roman" panose="02020603050405020304" pitchFamily="18" charset="0"/>
              </a:rPr>
              <a:t>focus on the economy of IS / IT implementation and the orientation given to the automation of the procedures,</a:t>
            </a:r>
          </a:p>
          <a:p>
            <a:pPr algn="just">
              <a:buFont typeface="Wingdings" panose="05000000000000000000" pitchFamily="2" charset="2"/>
              <a:buChar char="§"/>
            </a:pPr>
            <a:r>
              <a:rPr lang="en-US" altLang="cs-CZ" sz="1800" b="1" dirty="0" smtClean="0">
                <a:solidFill>
                  <a:srgbClr val="307871"/>
                </a:solidFill>
                <a:latin typeface="Times New Roman" panose="02020603050405020304" pitchFamily="18" charset="0"/>
                <a:cs typeface="Times New Roman" panose="02020603050405020304" pitchFamily="18" charset="0"/>
              </a:rPr>
              <a:t>Information </a:t>
            </a:r>
            <a:r>
              <a:rPr lang="en-US" altLang="cs-CZ" sz="1800" b="1" dirty="0">
                <a:solidFill>
                  <a:srgbClr val="307871"/>
                </a:solidFill>
                <a:latin typeface="Times New Roman" panose="02020603050405020304" pitchFamily="18" charset="0"/>
                <a:cs typeface="Times New Roman" panose="02020603050405020304" pitchFamily="18" charset="0"/>
              </a:rPr>
              <a:t>management is understood as a set of management </a:t>
            </a:r>
            <a:r>
              <a:rPr lang="en-US" altLang="cs-CZ" sz="1800" b="1" dirty="0" smtClean="0">
                <a:solidFill>
                  <a:srgbClr val="307871"/>
                </a:solidFill>
                <a:latin typeface="Times New Roman" panose="02020603050405020304" pitchFamily="18" charset="0"/>
                <a:cs typeface="Times New Roman" panose="02020603050405020304" pitchFamily="18" charset="0"/>
              </a:rPr>
              <a:t>recommendations </a:t>
            </a:r>
            <a:r>
              <a:rPr lang="en-US" altLang="cs-CZ" sz="1800" b="1" dirty="0">
                <a:solidFill>
                  <a:srgbClr val="307871"/>
                </a:solidFill>
                <a:latin typeface="Times New Roman" panose="02020603050405020304" pitchFamily="18" charset="0"/>
                <a:cs typeface="Times New Roman" panose="02020603050405020304" pitchFamily="18" charset="0"/>
              </a:rPr>
              <a:t>for the construction of IS / </a:t>
            </a:r>
            <a:r>
              <a:rPr lang="en-US" altLang="cs-CZ" sz="1800" b="1" dirty="0" smtClean="0">
                <a:solidFill>
                  <a:srgbClr val="307871"/>
                </a:solidFill>
                <a:latin typeface="Times New Roman" panose="02020603050405020304" pitchFamily="18" charset="0"/>
                <a:cs typeface="Times New Roman" panose="02020603050405020304" pitchFamily="18" charset="0"/>
              </a:rPr>
              <a:t>IT.</a:t>
            </a:r>
          </a:p>
          <a:p>
            <a:pPr marL="0" indent="0" algn="just">
              <a:buNone/>
            </a:pPr>
            <a:endParaRPr lang="en-US"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en-US" altLang="cs-CZ" b="1" dirty="0">
                <a:solidFill>
                  <a:srgbClr val="307871"/>
                </a:solidFill>
                <a:latin typeface="Times New Roman" panose="02020603050405020304" pitchFamily="18" charset="0"/>
                <a:cs typeface="Times New Roman" panose="02020603050405020304" pitchFamily="18" charset="0"/>
              </a:rPr>
              <a:t>Information </a:t>
            </a:r>
            <a:r>
              <a:rPr lang="en-US" altLang="cs-CZ" b="1" dirty="0" smtClean="0">
                <a:solidFill>
                  <a:srgbClr val="307871"/>
                </a:solidFill>
                <a:latin typeface="Times New Roman" panose="02020603050405020304" pitchFamily="18" charset="0"/>
                <a:cs typeface="Times New Roman" panose="02020603050405020304" pitchFamily="18" charset="0"/>
              </a:rPr>
              <a:t>management</a:t>
            </a:r>
            <a:r>
              <a:rPr lang="cs-CZ" altLang="cs-CZ" b="1" dirty="0" smtClean="0">
                <a:solidFill>
                  <a:srgbClr val="307871"/>
                </a:solidFill>
                <a:latin typeface="Times New Roman" panose="02020603050405020304" pitchFamily="18" charset="0"/>
                <a:cs typeface="Times New Roman" panose="02020603050405020304" pitchFamily="18" charset="0"/>
              </a:rPr>
              <a:t> - </a:t>
            </a:r>
            <a:r>
              <a:rPr lang="cs-CZ" altLang="cs-CZ" b="1" dirty="0" err="1" smtClean="0">
                <a:solidFill>
                  <a:srgbClr val="307871"/>
                </a:solidFill>
                <a:latin typeface="Times New Roman" panose="02020603050405020304" pitchFamily="18" charset="0"/>
                <a:cs typeface="Times New Roman" panose="02020603050405020304" pitchFamily="18" charset="0"/>
              </a:rPr>
              <a:t>historical</a:t>
            </a:r>
            <a:r>
              <a:rPr lang="cs-CZ" altLang="cs-CZ" b="1" dirty="0" smtClean="0">
                <a:solidFill>
                  <a:srgbClr val="307871"/>
                </a:solidFill>
                <a:latin typeface="Times New Roman" panose="02020603050405020304" pitchFamily="18" charset="0"/>
                <a:cs typeface="Times New Roman" panose="02020603050405020304" pitchFamily="18" charset="0"/>
              </a:rPr>
              <a:t> </a:t>
            </a:r>
            <a:r>
              <a:rPr lang="cs-CZ" altLang="cs-CZ" b="1" dirty="0" err="1">
                <a:solidFill>
                  <a:srgbClr val="307871"/>
                </a:solidFill>
                <a:latin typeface="Times New Roman" panose="02020603050405020304" pitchFamily="18" charset="0"/>
                <a:cs typeface="Times New Roman" panose="02020603050405020304" pitchFamily="18" charset="0"/>
              </a:rPr>
              <a:t>development</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9355252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Stage </a:t>
            </a:r>
            <a:r>
              <a:rPr lang="en-US" altLang="cs-CZ" sz="1800" b="1" dirty="0">
                <a:solidFill>
                  <a:srgbClr val="307871"/>
                </a:solidFill>
                <a:latin typeface="Times New Roman" panose="02020603050405020304" pitchFamily="18" charset="0"/>
                <a:cs typeface="Times New Roman" panose="02020603050405020304" pitchFamily="18" charset="0"/>
              </a:rPr>
              <a:t>3 "Applying Managerial Approaches"</a:t>
            </a:r>
          </a:p>
          <a:p>
            <a:pPr algn="just">
              <a:buFont typeface="Wingdings" panose="05000000000000000000" pitchFamily="2" charset="2"/>
              <a:buChar char="§"/>
            </a:pPr>
            <a:r>
              <a:rPr lang="en-US" altLang="cs-CZ" sz="1800" b="1" dirty="0" smtClean="0">
                <a:solidFill>
                  <a:srgbClr val="307871"/>
                </a:solidFill>
                <a:latin typeface="Times New Roman" panose="02020603050405020304" pitchFamily="18" charset="0"/>
                <a:cs typeface="Times New Roman" panose="02020603050405020304" pitchFamily="18" charset="0"/>
              </a:rPr>
              <a:t>The </a:t>
            </a:r>
            <a:r>
              <a:rPr lang="en-US" altLang="cs-CZ" sz="1800" b="1" dirty="0">
                <a:solidFill>
                  <a:srgbClr val="307871"/>
                </a:solidFill>
                <a:latin typeface="Times New Roman" panose="02020603050405020304" pitchFamily="18" charset="0"/>
                <a:cs typeface="Times New Roman" panose="02020603050405020304" pitchFamily="18" charset="0"/>
              </a:rPr>
              <a:t>90s of the 20th century,</a:t>
            </a:r>
          </a:p>
          <a:p>
            <a:pPr algn="just">
              <a:buFont typeface="Wingdings" panose="05000000000000000000" pitchFamily="2" charset="2"/>
              <a:buChar char="§"/>
            </a:pPr>
            <a:r>
              <a:rPr lang="en-US" altLang="cs-CZ" sz="1800" b="1" dirty="0" smtClean="0">
                <a:solidFill>
                  <a:srgbClr val="307871"/>
                </a:solidFill>
                <a:latin typeface="Times New Roman" panose="02020603050405020304" pitchFamily="18" charset="0"/>
                <a:cs typeface="Times New Roman" panose="02020603050405020304" pitchFamily="18" charset="0"/>
              </a:rPr>
              <a:t>work </a:t>
            </a:r>
            <a:r>
              <a:rPr lang="en-US" altLang="cs-CZ" sz="1800" b="1" dirty="0">
                <a:solidFill>
                  <a:srgbClr val="307871"/>
                </a:solidFill>
                <a:latin typeface="Times New Roman" panose="02020603050405020304" pitchFamily="18" charset="0"/>
                <a:cs typeface="Times New Roman" panose="02020603050405020304" pitchFamily="18" charset="0"/>
              </a:rPr>
              <a:t>with resources is also applied to the IS and information,</a:t>
            </a:r>
          </a:p>
          <a:p>
            <a:pPr algn="just">
              <a:buFont typeface="Wingdings" panose="05000000000000000000" pitchFamily="2" charset="2"/>
              <a:buChar char="§"/>
            </a:pPr>
            <a:r>
              <a:rPr lang="en-US" altLang="cs-CZ" sz="1800" b="1" dirty="0" smtClean="0">
                <a:solidFill>
                  <a:srgbClr val="307871"/>
                </a:solidFill>
                <a:latin typeface="Times New Roman" panose="02020603050405020304" pitchFamily="18" charset="0"/>
                <a:cs typeface="Times New Roman" panose="02020603050405020304" pitchFamily="18" charset="0"/>
              </a:rPr>
              <a:t>a </a:t>
            </a:r>
            <a:r>
              <a:rPr lang="en-US" altLang="cs-CZ" sz="1800" b="1" dirty="0">
                <a:solidFill>
                  <a:srgbClr val="307871"/>
                </a:solidFill>
                <a:latin typeface="Times New Roman" panose="02020603050405020304" pitchFamily="18" charset="0"/>
                <a:cs typeface="Times New Roman" panose="02020603050405020304" pitchFamily="18" charset="0"/>
              </a:rPr>
              <a:t>major focus on efficiency and effectiveness in redesigning and re-engineering processes.</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en-US" altLang="cs-CZ" b="1" dirty="0">
                <a:solidFill>
                  <a:srgbClr val="307871"/>
                </a:solidFill>
                <a:latin typeface="Times New Roman" panose="02020603050405020304" pitchFamily="18" charset="0"/>
                <a:cs typeface="Times New Roman" panose="02020603050405020304" pitchFamily="18" charset="0"/>
              </a:rPr>
              <a:t>Information </a:t>
            </a:r>
            <a:r>
              <a:rPr lang="en-US" altLang="cs-CZ" b="1" dirty="0" smtClean="0">
                <a:solidFill>
                  <a:srgbClr val="307871"/>
                </a:solidFill>
                <a:latin typeface="Times New Roman" panose="02020603050405020304" pitchFamily="18" charset="0"/>
                <a:cs typeface="Times New Roman" panose="02020603050405020304" pitchFamily="18" charset="0"/>
              </a:rPr>
              <a:t>management</a:t>
            </a:r>
            <a:r>
              <a:rPr lang="cs-CZ" altLang="cs-CZ" b="1" dirty="0" smtClean="0">
                <a:solidFill>
                  <a:srgbClr val="307871"/>
                </a:solidFill>
                <a:latin typeface="Times New Roman" panose="02020603050405020304" pitchFamily="18" charset="0"/>
                <a:cs typeface="Times New Roman" panose="02020603050405020304" pitchFamily="18" charset="0"/>
              </a:rPr>
              <a:t> - </a:t>
            </a:r>
            <a:r>
              <a:rPr lang="cs-CZ" altLang="cs-CZ" b="1" dirty="0" err="1" smtClean="0">
                <a:solidFill>
                  <a:srgbClr val="307871"/>
                </a:solidFill>
                <a:latin typeface="Times New Roman" panose="02020603050405020304" pitchFamily="18" charset="0"/>
                <a:cs typeface="Times New Roman" panose="02020603050405020304" pitchFamily="18" charset="0"/>
              </a:rPr>
              <a:t>historical</a:t>
            </a:r>
            <a:r>
              <a:rPr lang="cs-CZ" altLang="cs-CZ" b="1" dirty="0" smtClean="0">
                <a:solidFill>
                  <a:srgbClr val="307871"/>
                </a:solidFill>
                <a:latin typeface="Times New Roman" panose="02020603050405020304" pitchFamily="18" charset="0"/>
                <a:cs typeface="Times New Roman" panose="02020603050405020304" pitchFamily="18" charset="0"/>
              </a:rPr>
              <a:t> </a:t>
            </a:r>
            <a:r>
              <a:rPr lang="cs-CZ" altLang="cs-CZ" b="1" dirty="0" err="1">
                <a:solidFill>
                  <a:srgbClr val="307871"/>
                </a:solidFill>
                <a:latin typeface="Times New Roman" panose="02020603050405020304" pitchFamily="18" charset="0"/>
                <a:cs typeface="Times New Roman" panose="02020603050405020304" pitchFamily="18" charset="0"/>
              </a:rPr>
              <a:t>development</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1757746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The </a:t>
            </a:r>
            <a:r>
              <a:rPr lang="en-US" altLang="cs-CZ" sz="1800" b="1" dirty="0">
                <a:solidFill>
                  <a:srgbClr val="307871"/>
                </a:solidFill>
                <a:latin typeface="Times New Roman" panose="02020603050405020304" pitchFamily="18" charset="0"/>
                <a:cs typeface="Times New Roman" panose="02020603050405020304" pitchFamily="18" charset="0"/>
              </a:rPr>
              <a:t>concept of information management is gradually changing. There are several </a:t>
            </a:r>
            <a:r>
              <a:rPr lang="en-US" altLang="cs-CZ" sz="1800" b="1" dirty="0" smtClean="0">
                <a:solidFill>
                  <a:srgbClr val="307871"/>
                </a:solidFill>
                <a:latin typeface="Times New Roman" panose="02020603050405020304" pitchFamily="18" charset="0"/>
                <a:cs typeface="Times New Roman" panose="02020603050405020304" pitchFamily="18" charset="0"/>
              </a:rPr>
              <a:t>definitions </a:t>
            </a:r>
            <a:r>
              <a:rPr lang="en-US" altLang="cs-CZ" sz="1800" b="1" dirty="0">
                <a:solidFill>
                  <a:srgbClr val="307871"/>
                </a:solidFill>
                <a:latin typeface="Times New Roman" panose="02020603050405020304" pitchFamily="18" charset="0"/>
                <a:cs typeface="Times New Roman" panose="02020603050405020304" pitchFamily="18" charset="0"/>
              </a:rPr>
              <a:t>of the current concept of information management. Below are some of them.</a:t>
            </a:r>
          </a:p>
          <a:p>
            <a:pPr marL="0" indent="0" algn="just">
              <a:buNone/>
            </a:pPr>
            <a:endParaRPr lang="en-US"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For example, </a:t>
            </a:r>
            <a:r>
              <a:rPr lang="en-US" altLang="cs-CZ" sz="1800" b="1" dirty="0" err="1">
                <a:solidFill>
                  <a:srgbClr val="307871"/>
                </a:solidFill>
                <a:latin typeface="Times New Roman" panose="02020603050405020304" pitchFamily="18" charset="0"/>
                <a:cs typeface="Times New Roman" panose="02020603050405020304" pitchFamily="18" charset="0"/>
              </a:rPr>
              <a:t>Vodáček</a:t>
            </a:r>
            <a:r>
              <a:rPr lang="en-US" altLang="cs-CZ" sz="1800" b="1" dirty="0">
                <a:solidFill>
                  <a:srgbClr val="307871"/>
                </a:solidFill>
                <a:latin typeface="Times New Roman" panose="02020603050405020304" pitchFamily="18" charset="0"/>
                <a:cs typeface="Times New Roman" panose="02020603050405020304" pitchFamily="18" charset="0"/>
              </a:rPr>
              <a:t> and </a:t>
            </a:r>
            <a:r>
              <a:rPr lang="en-US" altLang="cs-CZ" sz="1800" b="1" dirty="0" err="1">
                <a:solidFill>
                  <a:srgbClr val="307871"/>
                </a:solidFill>
                <a:latin typeface="Times New Roman" panose="02020603050405020304" pitchFamily="18" charset="0"/>
                <a:cs typeface="Times New Roman" panose="02020603050405020304" pitchFamily="18" charset="0"/>
              </a:rPr>
              <a:t>Rosický</a:t>
            </a:r>
            <a:r>
              <a:rPr lang="en-US" altLang="cs-CZ" sz="1800" b="1" dirty="0">
                <a:solidFill>
                  <a:srgbClr val="307871"/>
                </a:solidFill>
                <a:latin typeface="Times New Roman" panose="02020603050405020304" pitchFamily="18" charset="0"/>
                <a:cs typeface="Times New Roman" panose="02020603050405020304" pitchFamily="18" charset="0"/>
              </a:rPr>
              <a:t> (1997) state the following definition: "Information management can be defined as a transdisciplinary set of knowledge, methods, and </a:t>
            </a:r>
            <a:r>
              <a:rPr lang="en-US" altLang="cs-CZ" sz="1800" b="1" dirty="0" smtClean="0">
                <a:solidFill>
                  <a:srgbClr val="307871"/>
                </a:solidFill>
                <a:latin typeface="Times New Roman" panose="02020603050405020304" pitchFamily="18" charset="0"/>
                <a:cs typeface="Times New Roman" panose="02020603050405020304" pitchFamily="18" charset="0"/>
              </a:rPr>
              <a:t>recommendations </a:t>
            </a:r>
            <a:r>
              <a:rPr lang="en-US" altLang="cs-CZ" sz="1800" b="1" dirty="0">
                <a:solidFill>
                  <a:srgbClr val="307871"/>
                </a:solidFill>
                <a:latin typeface="Times New Roman" panose="02020603050405020304" pitchFamily="18" charset="0"/>
                <a:cs typeface="Times New Roman" panose="02020603050405020304" pitchFamily="18" charset="0"/>
              </a:rPr>
              <a:t>of systemic approaches of computer science that help to appropriately implement managerial thinking approaches and negotiation to achieve the goals of the organization under consideration".</a:t>
            </a:r>
          </a:p>
          <a:p>
            <a:pPr marL="0" indent="0" algn="just">
              <a:buNone/>
            </a:pPr>
            <a:endParaRPr lang="en-US"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en-US"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en-US" b="1" dirty="0" smtClean="0"/>
              <a:t>The </a:t>
            </a:r>
            <a:r>
              <a:rPr lang="en-US" b="1" dirty="0"/>
              <a:t>difference between the earlier and current concepts</a:t>
            </a:r>
            <a:br>
              <a:rPr lang="en-US" b="1" dirty="0"/>
            </a:br>
            <a:r>
              <a:rPr lang="en-US" b="1" dirty="0"/>
              <a:t/>
            </a:r>
            <a:br>
              <a:rPr lang="en-US" b="1" dirty="0"/>
            </a:br>
            <a:r>
              <a:rPr lang="en-US" b="1" dirty="0"/>
              <a:t/>
            </a:r>
            <a:br>
              <a:rPr lang="en-US" b="1" dirty="0"/>
            </a:b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410229677"/>
      </p:ext>
    </p:extLst>
  </p:cSld>
  <p:clrMapOvr>
    <a:masterClrMapping/>
  </p:clrMapOvr>
  <p:timing>
    <p:tnLst>
      <p:par>
        <p:cTn id="1" dur="indefinite" restart="never" nodeType="tmRoot"/>
      </p:par>
    </p:tn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2504</TotalTime>
  <Words>1677</Words>
  <Application>Microsoft Office PowerPoint</Application>
  <PresentationFormat>Předvádění na obrazovce (16:9)</PresentationFormat>
  <Paragraphs>136</Paragraphs>
  <Slides>20</Slides>
  <Notes>17</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20</vt:i4>
      </vt:variant>
    </vt:vector>
  </HeadingPairs>
  <TitlesOfParts>
    <vt:vector size="26" baseType="lpstr">
      <vt:lpstr>Arial</vt:lpstr>
      <vt:lpstr>Calibri</vt:lpstr>
      <vt:lpstr>Enriqueta</vt:lpstr>
      <vt:lpstr>Times New Roman</vt:lpstr>
      <vt:lpstr>Wingdings</vt:lpstr>
      <vt:lpstr>SLU</vt:lpstr>
      <vt:lpstr>Název prezentace</vt:lpstr>
      <vt:lpstr>INFORMATION MANAGEMENT</vt:lpstr>
      <vt:lpstr>Introduction</vt:lpstr>
      <vt:lpstr>Goals of the chapter</vt:lpstr>
      <vt:lpstr>Information management</vt:lpstr>
      <vt:lpstr>Information management - historical development</vt:lpstr>
      <vt:lpstr>Information management - historical development</vt:lpstr>
      <vt:lpstr>Information management - historical development</vt:lpstr>
      <vt:lpstr>The difference between the earlier and current concepts   </vt:lpstr>
      <vt:lpstr>The difference between the earlier and current concepts   </vt:lpstr>
      <vt:lpstr>Definitions and tasks of information management  </vt:lpstr>
      <vt:lpstr>Definitions and tasks of information management  </vt:lpstr>
      <vt:lpstr>Information manager role  </vt:lpstr>
      <vt:lpstr>Information manager role </vt:lpstr>
      <vt:lpstr>Information management methods  </vt:lpstr>
      <vt:lpstr>Information management methods     </vt:lpstr>
      <vt:lpstr>Information management methods     </vt:lpstr>
      <vt:lpstr>Information Society     </vt:lpstr>
      <vt:lpstr>Information Society     </vt:lpstr>
      <vt:lpstr>Prezentace aplikace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Radim Dolák</dc:creator>
  <cp:lastModifiedBy>Dolak</cp:lastModifiedBy>
  <cp:revision>143</cp:revision>
  <dcterms:created xsi:type="dcterms:W3CDTF">2016-07-06T15:42:34Z</dcterms:created>
  <dcterms:modified xsi:type="dcterms:W3CDTF">2018-04-04T12:20:40Z</dcterms:modified>
</cp:coreProperties>
</file>