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41" r:id="rId2"/>
    <p:sldId id="263" r:id="rId3"/>
    <p:sldId id="283" r:id="rId4"/>
    <p:sldId id="287" r:id="rId5"/>
    <p:sldId id="317" r:id="rId6"/>
    <p:sldId id="319" r:id="rId7"/>
    <p:sldId id="320" r:id="rId8"/>
    <p:sldId id="318" r:id="rId9"/>
    <p:sldId id="321" r:id="rId10"/>
    <p:sldId id="322" r:id="rId11"/>
    <p:sldId id="324" r:id="rId12"/>
    <p:sldId id="323" r:id="rId13"/>
    <p:sldId id="326" r:id="rId14"/>
    <p:sldId id="325" r:id="rId15"/>
    <p:sldId id="328" r:id="rId16"/>
    <p:sldId id="329" r:id="rId17"/>
    <p:sldId id="327" r:id="rId18"/>
    <p:sldId id="331" r:id="rId19"/>
    <p:sldId id="330" r:id="rId20"/>
    <p:sldId id="332" r:id="rId21"/>
    <p:sldId id="336" r:id="rId22"/>
    <p:sldId id="335" r:id="rId23"/>
    <p:sldId id="337" r:id="rId24"/>
    <p:sldId id="339" r:id="rId25"/>
    <p:sldId id="340" r:id="rId26"/>
    <p:sldId id="266"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2" d="100"/>
          <a:sy n="142" d="100"/>
        </p:scale>
        <p:origin x="300"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091979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773616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762141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195048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307241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334301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738424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05745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4607089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502039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219563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565287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9405893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806810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540996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911797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55733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018201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4148138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866845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4197541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INFORMATION MANAGEMENT</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627305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audit of the information system is an opportunity to examine the technical state of the sub-areas of the information system and the quality of system integration in the </a:t>
            </a:r>
            <a:r>
              <a:rPr lang="en-US" altLang="cs-CZ" sz="1800" b="1" dirty="0" smtClean="0">
                <a:solidFill>
                  <a:srgbClr val="307871"/>
                </a:solidFill>
                <a:latin typeface="Times New Roman" panose="02020603050405020304" pitchFamily="18" charset="0"/>
                <a:cs typeface="Times New Roman" panose="02020603050405020304" pitchFamily="18" charset="0"/>
              </a:rPr>
              <a:t>enterprise.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Bezoušek</a:t>
            </a:r>
            <a:r>
              <a:rPr lang="en-US" altLang="cs-CZ" sz="1800" b="1" dirty="0">
                <a:solidFill>
                  <a:srgbClr val="307871"/>
                </a:solidFill>
                <a:latin typeface="Times New Roman" panose="02020603050405020304" pitchFamily="18" charset="0"/>
                <a:cs typeface="Times New Roman" panose="02020603050405020304" pitchFamily="18" charset="0"/>
              </a:rPr>
              <a:t> (2003), the key areas monitored in the audit include: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services used by individual business units, internal SLAs and </a:t>
            </a:r>
            <a:r>
              <a:rPr lang="en-US" altLang="cs-CZ" sz="1800" b="1" dirty="0" smtClean="0">
                <a:solidFill>
                  <a:srgbClr val="307871"/>
                </a:solidFill>
                <a:latin typeface="Times New Roman" panose="02020603050405020304" pitchFamily="18" charset="0"/>
                <a:cs typeface="Times New Roman" panose="02020603050405020304" pitchFamily="18" charset="0"/>
              </a:rPr>
              <a:t>metrics </a:t>
            </a:r>
            <a:r>
              <a:rPr lang="en-US" altLang="cs-CZ" sz="1800" b="1" dirty="0">
                <a:solidFill>
                  <a:srgbClr val="307871"/>
                </a:solidFill>
                <a:latin typeface="Times New Roman" panose="02020603050405020304" pitchFamily="18" charset="0"/>
                <a:cs typeface="Times New Roman" panose="02020603050405020304" pitchFamily="18" charset="0"/>
              </a:rPr>
              <a:t>for these services,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organizational </a:t>
            </a:r>
            <a:r>
              <a:rPr lang="en-US" altLang="cs-CZ" sz="1800" b="1" dirty="0">
                <a:solidFill>
                  <a:srgbClr val="307871"/>
                </a:solidFill>
                <a:latin typeface="Times New Roman" panose="02020603050405020304" pitchFamily="18" charset="0"/>
                <a:cs typeface="Times New Roman" panose="02020603050405020304" pitchFamily="18" charset="0"/>
              </a:rPr>
              <a:t>issues related to the information system (business management approach to the IS, representation of the IT department in the company's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bodies, payment for the management of IS requirements,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business </a:t>
            </a:r>
            <a:r>
              <a:rPr lang="en-US" altLang="cs-CZ" sz="1800" b="1" dirty="0">
                <a:solidFill>
                  <a:srgbClr val="307871"/>
                </a:solidFill>
                <a:latin typeface="Times New Roman" panose="02020603050405020304" pitchFamily="18" charset="0"/>
                <a:cs typeface="Times New Roman" panose="02020603050405020304" pitchFamily="18" charset="0"/>
              </a:rPr>
              <a:t>strategy, business and development plans and their impact on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system requirements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err="1"/>
              <a:t>Information</a:t>
            </a:r>
            <a:r>
              <a:rPr lang="cs-CZ" b="1" dirty="0"/>
              <a:t> audit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92001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enterprise </a:t>
            </a:r>
            <a:r>
              <a:rPr lang="en-US" altLang="cs-CZ" sz="1800" b="1" dirty="0">
                <a:solidFill>
                  <a:srgbClr val="307871"/>
                </a:solidFill>
                <a:latin typeface="Times New Roman" panose="02020603050405020304" pitchFamily="18" charset="0"/>
                <a:cs typeface="Times New Roman" panose="02020603050405020304" pitchFamily="18" charset="0"/>
              </a:rPr>
              <a:t>crisis management, backup, and disaster planning / recovery,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existing </a:t>
            </a:r>
            <a:r>
              <a:rPr lang="en-US" altLang="cs-CZ" sz="1800" b="1" dirty="0">
                <a:solidFill>
                  <a:srgbClr val="307871"/>
                </a:solidFill>
                <a:latin typeface="Times New Roman" panose="02020603050405020304" pitchFamily="18" charset="0"/>
                <a:cs typeface="Times New Roman" panose="02020603050405020304" pitchFamily="18" charset="0"/>
              </a:rPr>
              <a:t>outsourcing relationships, relationships with current suppliers,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error </a:t>
            </a:r>
            <a:r>
              <a:rPr lang="en-US" altLang="cs-CZ" sz="1800" b="1" dirty="0">
                <a:solidFill>
                  <a:srgbClr val="307871"/>
                </a:solidFill>
                <a:latin typeface="Times New Roman" panose="02020603050405020304" pitchFamily="18" charset="0"/>
                <a:cs typeface="Times New Roman" panose="02020603050405020304" pitchFamily="18" charset="0"/>
              </a:rPr>
              <a:t>checking system, error costs, loss insurance, third party penalization,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mechanisms </a:t>
            </a:r>
            <a:r>
              <a:rPr lang="en-US" altLang="cs-CZ" sz="1800" b="1" dirty="0">
                <a:solidFill>
                  <a:srgbClr val="307871"/>
                </a:solidFill>
                <a:latin typeface="Times New Roman" panose="02020603050405020304" pitchFamily="18" charset="0"/>
                <a:cs typeface="Times New Roman" panose="02020603050405020304" pitchFamily="18" charset="0"/>
              </a:rPr>
              <a:t>for evaluating the conditions of the IS and compliance with the requirements of the law, evaluation of the IS within the framework of the </a:t>
            </a:r>
            <a:r>
              <a:rPr lang="en-US" altLang="cs-CZ" sz="1800" b="1" dirty="0" smtClean="0">
                <a:solidFill>
                  <a:srgbClr val="307871"/>
                </a:solidFill>
                <a:latin typeface="Times New Roman" panose="02020603050405020304" pitchFamily="18" charset="0"/>
                <a:cs typeface="Times New Roman" panose="02020603050405020304" pitchFamily="18" charset="0"/>
              </a:rPr>
              <a:t>audit</a:t>
            </a:r>
            <a:r>
              <a:rPr lang="en-US" altLang="cs-CZ" sz="1800" b="1" dirty="0">
                <a:solidFill>
                  <a:srgbClr val="307871"/>
                </a:solidFill>
                <a:latin typeface="Times New Roman" panose="02020603050405020304" pitchFamily="18" charset="0"/>
                <a:cs typeface="Times New Roman" panose="02020603050405020304" pitchFamily="18" charset="0"/>
              </a:rPr>
              <a:t>, internal control and audits of the information system,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change </a:t>
            </a:r>
            <a:r>
              <a:rPr lang="en-US" altLang="cs-CZ" sz="1800" b="1" dirty="0">
                <a:solidFill>
                  <a:srgbClr val="307871"/>
                </a:solidFill>
                <a:latin typeface="Times New Roman" panose="02020603050405020304" pitchFamily="18" charset="0"/>
                <a:cs typeface="Times New Roman" panose="02020603050405020304" pitchFamily="18" charset="0"/>
              </a:rPr>
              <a:t>management in key processes supported by the information system.</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err="1"/>
              <a:t>Information</a:t>
            </a:r>
            <a:r>
              <a:rPr lang="cs-CZ" b="1" dirty="0"/>
              <a:t> audit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874864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the framework of the final audit report, the individual technological units, as well as the information from the managerial level, are compiled back to create an overall picture of the information system from the point of view of its operational and development </a:t>
            </a:r>
            <a:r>
              <a:rPr lang="en-US" altLang="cs-CZ" sz="1800" b="1" dirty="0" smtClean="0">
                <a:solidFill>
                  <a:srgbClr val="307871"/>
                </a:solidFill>
                <a:latin typeface="Times New Roman" panose="02020603050405020304" pitchFamily="18" charset="0"/>
                <a:cs typeface="Times New Roman" panose="02020603050405020304" pitchFamily="18" charset="0"/>
              </a:rPr>
              <a:t>needs </a:t>
            </a:r>
            <a:r>
              <a:rPr lang="en-US" altLang="cs-CZ" sz="1800" b="1" dirty="0">
                <a:solidFill>
                  <a:srgbClr val="307871"/>
                </a:solidFill>
                <a:latin typeface="Times New Roman" panose="02020603050405020304" pitchFamily="18" charset="0"/>
                <a:cs typeface="Times New Roman" panose="02020603050405020304" pitchFamily="18" charset="0"/>
              </a:rPr>
              <a:t>and possibilities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Alexander (2016), audit outputs in the form of an </a:t>
            </a:r>
            <a:r>
              <a:rPr lang="en-US" altLang="cs-CZ" sz="1800" b="1" dirty="0" smtClean="0">
                <a:solidFill>
                  <a:srgbClr val="307871"/>
                </a:solidFill>
                <a:latin typeface="Times New Roman" panose="02020603050405020304" pitchFamily="18" charset="0"/>
                <a:cs typeface="Times New Roman" panose="02020603050405020304" pitchFamily="18" charset="0"/>
              </a:rPr>
              <a:t>audit </a:t>
            </a:r>
            <a:r>
              <a:rPr lang="en-US" altLang="cs-CZ" sz="1800" b="1" dirty="0">
                <a:solidFill>
                  <a:srgbClr val="307871"/>
                </a:solidFill>
                <a:latin typeface="Times New Roman" panose="02020603050405020304" pitchFamily="18" charset="0"/>
                <a:cs typeface="Times New Roman" panose="02020603050405020304" pitchFamily="18" charset="0"/>
              </a:rPr>
              <a:t>report should be processed in a form that is comprehensible to the intended recipient. In many cases, the audit report is prepared in several versions - a brief summary report for the top management of the organization, and a detailed, technically specialized report for responsible IT staff</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err="1"/>
              <a:t>Information</a:t>
            </a:r>
            <a:r>
              <a:rPr lang="cs-CZ" b="1" dirty="0"/>
              <a:t> audit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16593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usual structure of IS security audit outputs includes: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description </a:t>
            </a:r>
            <a:r>
              <a:rPr lang="en-US" altLang="cs-CZ" sz="1800" b="1" dirty="0">
                <a:solidFill>
                  <a:srgbClr val="307871"/>
                </a:solidFill>
                <a:latin typeface="Times New Roman" panose="02020603050405020304" pitchFamily="18" charset="0"/>
                <a:cs typeface="Times New Roman" panose="02020603050405020304" pitchFamily="18" charset="0"/>
              </a:rPr>
              <a:t>of the detected condition,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basic </a:t>
            </a:r>
            <a:r>
              <a:rPr lang="en-US" altLang="cs-CZ" sz="1800" b="1" dirty="0">
                <a:solidFill>
                  <a:srgbClr val="307871"/>
                </a:solidFill>
                <a:latin typeface="Times New Roman" panose="02020603050405020304" pitchFamily="18" charset="0"/>
                <a:cs typeface="Times New Roman" panose="02020603050405020304" pitchFamily="18" charset="0"/>
              </a:rPr>
              <a:t>safety assessment of the system,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description </a:t>
            </a:r>
            <a:r>
              <a:rPr lang="en-US" altLang="cs-CZ" sz="1800" b="1" dirty="0">
                <a:solidFill>
                  <a:srgbClr val="307871"/>
                </a:solidFill>
                <a:latin typeface="Times New Roman" panose="02020603050405020304" pitchFamily="18" charset="0"/>
                <a:cs typeface="Times New Roman" panose="02020603050405020304" pitchFamily="18" charset="0"/>
              </a:rPr>
              <a:t>of identified deficiencies in the documentation,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description of the identified vulnerabilities and safety deficiencies of the IS,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identification </a:t>
            </a:r>
            <a:r>
              <a:rPr lang="en-US" altLang="cs-CZ" sz="1800" b="1" dirty="0">
                <a:solidFill>
                  <a:srgbClr val="307871"/>
                </a:solidFill>
                <a:latin typeface="Times New Roman" panose="02020603050405020304" pitchFamily="18" charset="0"/>
                <a:cs typeface="Times New Roman" panose="02020603050405020304" pitchFamily="18" charset="0"/>
              </a:rPr>
              <a:t>of critical locations,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draft </a:t>
            </a:r>
            <a:r>
              <a:rPr lang="en-US" altLang="cs-CZ" sz="1800" b="1" dirty="0">
                <a:solidFill>
                  <a:srgbClr val="307871"/>
                </a:solidFill>
                <a:latin typeface="Times New Roman" panose="02020603050405020304" pitchFamily="18" charset="0"/>
                <a:cs typeface="Times New Roman" panose="02020603050405020304" pitchFamily="18" charset="0"/>
              </a:rPr>
              <a:t>countermeasures, including recommendations for the implementation </a:t>
            </a:r>
            <a:r>
              <a:rPr lang="en-US" altLang="cs-CZ" sz="1800" b="1" dirty="0" smtClean="0">
                <a:solidFill>
                  <a:srgbClr val="307871"/>
                </a:solidFill>
                <a:latin typeface="Times New Roman" panose="02020603050405020304" pitchFamily="18" charset="0"/>
                <a:cs typeface="Times New Roman" panose="02020603050405020304" pitchFamily="18" charset="0"/>
              </a:rPr>
              <a:t>process</a:t>
            </a:r>
            <a:r>
              <a:rPr lang="en-US"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err="1"/>
              <a:t>Information</a:t>
            </a:r>
            <a:r>
              <a:rPr lang="cs-CZ" b="1" dirty="0"/>
              <a:t> audit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92266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As Alexander (2016) states, he should also identify the vulnerability of the IS and the threats that arise from the lack of security measures. The task of the audit is to highlight the vulnerabilities that have been identified in order to eliminate or mitigate these threats and vulnerabilities by means of subsequent security measures to a measure acceptable to the organization</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These measures are classified as: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Preventive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Reduction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Detection</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Repressive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Corrective actions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err="1"/>
              <a:t>Information</a:t>
            </a:r>
            <a:r>
              <a:rPr lang="cs-CZ" b="1" dirty="0"/>
              <a:t> audit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268649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Preventive </a:t>
            </a:r>
            <a:r>
              <a:rPr lang="en-US" altLang="cs-CZ" sz="1800" b="1" dirty="0">
                <a:solidFill>
                  <a:srgbClr val="307871"/>
                </a:solidFill>
                <a:latin typeface="Times New Roman" panose="02020603050405020304" pitchFamily="18" charset="0"/>
                <a:cs typeface="Times New Roman" panose="02020603050405020304" pitchFamily="18" charset="0"/>
              </a:rPr>
              <a:t>- to prevent the occurrence of security incidents. An example is a system of assigning and managing access rights to a group of authorized </a:t>
            </a:r>
            <a:r>
              <a:rPr lang="en-US" altLang="cs-CZ" sz="1800" b="1" dirty="0" smtClean="0">
                <a:solidFill>
                  <a:srgbClr val="307871"/>
                </a:solidFill>
                <a:latin typeface="Times New Roman" panose="02020603050405020304" pitchFamily="18" charset="0"/>
                <a:cs typeface="Times New Roman" panose="02020603050405020304" pitchFamily="18" charset="0"/>
              </a:rPr>
              <a:t>persons</a:t>
            </a:r>
            <a:r>
              <a:rPr lang="en-US" altLang="cs-CZ" sz="1800" b="1" dirty="0">
                <a:solidFill>
                  <a:srgbClr val="307871"/>
                </a:solidFill>
                <a:latin typeface="Times New Roman" panose="02020603050405020304" pitchFamily="18" charset="0"/>
                <a:cs typeface="Times New Roman" panose="02020603050405020304" pitchFamily="18" charset="0"/>
              </a:rPr>
              <a:t>, authorization systems, identification, and authentication.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Reduction </a:t>
            </a:r>
            <a:r>
              <a:rPr lang="en-US" altLang="cs-CZ" sz="1800" b="1" dirty="0">
                <a:solidFill>
                  <a:srgbClr val="307871"/>
                </a:solidFill>
                <a:latin typeface="Times New Roman" panose="02020603050405020304" pitchFamily="18" charset="0"/>
                <a:cs typeface="Times New Roman" panose="02020603050405020304" pitchFamily="18" charset="0"/>
              </a:rPr>
              <a:t>- measures that can be taken in advance so as to minimize any </a:t>
            </a:r>
            <a:r>
              <a:rPr lang="en-US" altLang="cs-CZ" sz="1800" b="1" dirty="0" smtClean="0">
                <a:solidFill>
                  <a:srgbClr val="307871"/>
                </a:solidFill>
                <a:latin typeface="Times New Roman" panose="02020603050405020304" pitchFamily="18" charset="0"/>
                <a:cs typeface="Times New Roman" panose="02020603050405020304" pitchFamily="18" charset="0"/>
              </a:rPr>
              <a:t>damage </a:t>
            </a:r>
            <a:r>
              <a:rPr lang="en-US" altLang="cs-CZ" sz="1800" b="1" dirty="0">
                <a:solidFill>
                  <a:srgbClr val="307871"/>
                </a:solidFill>
                <a:latin typeface="Times New Roman" panose="02020603050405020304" pitchFamily="18" charset="0"/>
                <a:cs typeface="Times New Roman" panose="02020603050405020304" pitchFamily="18" charset="0"/>
              </a:rPr>
              <a:t>that may occur. An example is the system of back-up or organizational continuity management.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Detection </a:t>
            </a:r>
            <a:r>
              <a:rPr lang="en-US" altLang="cs-CZ" sz="1800" b="1" dirty="0">
                <a:solidFill>
                  <a:srgbClr val="307871"/>
                </a:solidFill>
                <a:latin typeface="Times New Roman" panose="02020603050405020304" pitchFamily="18" charset="0"/>
                <a:cs typeface="Times New Roman" panose="02020603050405020304" pitchFamily="18" charset="0"/>
              </a:rPr>
              <a:t>- if a security incident occurs, it is important to detect this as soon as possible - detect it. An example is a security incident monitoring system or an antivirus program.</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err="1"/>
              <a:t>Information</a:t>
            </a:r>
            <a:r>
              <a:rPr lang="cs-CZ" b="1" dirty="0"/>
              <a:t> audit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564711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Repressive </a:t>
            </a:r>
            <a:r>
              <a:rPr lang="en-US" altLang="cs-CZ" sz="1800" b="1" dirty="0">
                <a:solidFill>
                  <a:srgbClr val="307871"/>
                </a:solidFill>
                <a:latin typeface="Times New Roman" panose="02020603050405020304" pitchFamily="18" charset="0"/>
                <a:cs typeface="Times New Roman" panose="02020603050405020304" pitchFamily="18" charset="0"/>
              </a:rPr>
              <a:t>- measures against the continuation or repetition of a safety incident. An example is the temporary blocking of an account or network address after unsuccessful login procedures or a card hold after login attempts with an </a:t>
            </a:r>
            <a:r>
              <a:rPr lang="en-US" altLang="cs-CZ" sz="1800" b="1" dirty="0" smtClean="0">
                <a:solidFill>
                  <a:srgbClr val="307871"/>
                </a:solidFill>
                <a:latin typeface="Times New Roman" panose="02020603050405020304" pitchFamily="18" charset="0"/>
                <a:cs typeface="Times New Roman" panose="02020603050405020304" pitchFamily="18" charset="0"/>
              </a:rPr>
              <a:t>incorrect </a:t>
            </a:r>
            <a:r>
              <a:rPr lang="en-US" altLang="cs-CZ" sz="1800" b="1" dirty="0">
                <a:solidFill>
                  <a:srgbClr val="307871"/>
                </a:solidFill>
                <a:latin typeface="Times New Roman" panose="02020603050405020304" pitchFamily="18" charset="0"/>
                <a:cs typeface="Times New Roman" panose="02020603050405020304" pitchFamily="18" charset="0"/>
              </a:rPr>
              <a:t>PIN code.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Corrective </a:t>
            </a:r>
            <a:r>
              <a:rPr lang="en-US" altLang="cs-CZ" sz="1800" b="1" dirty="0">
                <a:solidFill>
                  <a:srgbClr val="307871"/>
                </a:solidFill>
                <a:latin typeface="Times New Roman" panose="02020603050405020304" pitchFamily="18" charset="0"/>
                <a:cs typeface="Times New Roman" panose="02020603050405020304" pitchFamily="18" charset="0"/>
              </a:rPr>
              <a:t>actions - measures to quickly remedy the damage. An example is to retrieve data from a backup or return the system to the last stable version.</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err="1"/>
              <a:t>Information</a:t>
            </a:r>
            <a:r>
              <a:rPr lang="cs-CZ" b="1" dirty="0"/>
              <a:t> audit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024392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(2010), it is one of the world's most well-known ISO 9000 </a:t>
            </a:r>
            <a:r>
              <a:rPr lang="en-US" altLang="cs-CZ" sz="1800" b="1" dirty="0" smtClean="0">
                <a:solidFill>
                  <a:srgbClr val="307871"/>
                </a:solidFill>
                <a:latin typeface="Times New Roman" panose="02020603050405020304" pitchFamily="18" charset="0"/>
                <a:cs typeface="Times New Roman" panose="02020603050405020304" pitchFamily="18" charset="0"/>
              </a:rPr>
              <a:t>quality </a:t>
            </a:r>
            <a:r>
              <a:rPr lang="en-US" altLang="cs-CZ" sz="1800" b="1" dirty="0">
                <a:solidFill>
                  <a:srgbClr val="307871"/>
                </a:solidFill>
                <a:latin typeface="Times New Roman" panose="02020603050405020304" pitchFamily="18" charset="0"/>
                <a:cs typeface="Times New Roman" panose="02020603050405020304" pitchFamily="18" charset="0"/>
              </a:rPr>
              <a:t>management system tools, in which the current universal definition of quality can be found.</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the Office for Standards, Metrology, and Testing, ISO standards are </a:t>
            </a:r>
            <a:r>
              <a:rPr lang="en-US" altLang="cs-CZ" sz="1800" b="1" dirty="0" smtClean="0">
                <a:solidFill>
                  <a:srgbClr val="307871"/>
                </a:solidFill>
                <a:latin typeface="Times New Roman" panose="02020603050405020304" pitchFamily="18" charset="0"/>
                <a:cs typeface="Times New Roman" panose="02020603050405020304" pitchFamily="18" charset="0"/>
              </a:rPr>
              <a:t>international</a:t>
            </a:r>
            <a:r>
              <a:rPr lang="en-US" altLang="cs-CZ" sz="1800" b="1" dirty="0">
                <a:solidFill>
                  <a:srgbClr val="307871"/>
                </a:solidFill>
                <a:latin typeface="Times New Roman" panose="02020603050405020304" pitchFamily="18" charset="0"/>
                <a:cs typeface="Times New Roman" panose="02020603050405020304" pitchFamily="18" charset="0"/>
              </a:rPr>
              <a:t>, internationally valid standards issued by the International Organization for Standardization.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Quality </a:t>
            </a:r>
            <a:r>
              <a:rPr lang="en-US" altLang="cs-CZ" sz="1800" b="1" dirty="0">
                <a:solidFill>
                  <a:srgbClr val="307871"/>
                </a:solidFill>
                <a:latin typeface="Times New Roman" panose="02020603050405020304" pitchFamily="18" charset="0"/>
                <a:cs typeface="Times New Roman" panose="02020603050405020304" pitchFamily="18" charset="0"/>
              </a:rPr>
              <a:t>management systems form a specific set of standards. The </a:t>
            </a:r>
            <a:r>
              <a:rPr lang="en-US" altLang="cs-CZ" sz="1800" b="1" dirty="0" smtClean="0">
                <a:solidFill>
                  <a:srgbClr val="307871"/>
                </a:solidFill>
                <a:latin typeface="Times New Roman" panose="02020603050405020304" pitchFamily="18" charset="0"/>
                <a:cs typeface="Times New Roman" panose="02020603050405020304" pitchFamily="18" charset="0"/>
              </a:rPr>
              <a:t>requirements </a:t>
            </a:r>
            <a:r>
              <a:rPr lang="en-US" altLang="cs-CZ" sz="1800" b="1" dirty="0">
                <a:solidFill>
                  <a:srgbClr val="307871"/>
                </a:solidFill>
                <a:latin typeface="Times New Roman" panose="02020603050405020304" pitchFamily="18" charset="0"/>
                <a:cs typeface="Times New Roman" panose="02020603050405020304" pitchFamily="18" charset="0"/>
              </a:rPr>
              <a:t>of ISO standards are universal, can be used by organizations regardless of their type, size, and scope. Most standards are designed to allow integration with other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systems.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en-US" b="1" dirty="0"/>
              <a:t>Integrated management system using ISO standards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2236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Technical </a:t>
            </a:r>
            <a:r>
              <a:rPr lang="en-US" altLang="cs-CZ" sz="1800" b="1" dirty="0">
                <a:solidFill>
                  <a:srgbClr val="307871"/>
                </a:solidFill>
                <a:latin typeface="Times New Roman" panose="02020603050405020304" pitchFamily="18" charset="0"/>
                <a:cs typeface="Times New Roman" panose="02020603050405020304" pitchFamily="18" charset="0"/>
              </a:rPr>
              <a:t>standards are documented agreements that provide for general and reusable use rules, guidelines, guidelines or characteristics of activities or their results that ensure that materials, products, processes, and services meet the intended purpose</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International Standards ISO 9000 has been developed by ISO / TC 176 Quality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and Quality Assurance Technical Committee. The above standards have been approved by the European Committee for Standardization (CEN) as EN ISO standards without any modifications.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en-US" b="1" dirty="0"/>
              <a:t>Integrated management system using ISO standards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990921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ČSN</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Czech Technical Standard is marked with a six-digit number (sorting mark) and the name,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ČSN 80 0001 Textile Sorting and basic names.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addition to standards declared as harmonized, Czech technical standards are non-binding, binding only when their use is contractually agreed between the organizations </a:t>
            </a:r>
            <a:r>
              <a:rPr lang="en-US" altLang="cs-CZ" sz="1800" b="1" dirty="0" smtClean="0">
                <a:solidFill>
                  <a:srgbClr val="307871"/>
                </a:solidFill>
                <a:latin typeface="Times New Roman" panose="02020603050405020304" pitchFamily="18" charset="0"/>
                <a:cs typeface="Times New Roman" panose="02020603050405020304" pitchFamily="18" charset="0"/>
              </a:rPr>
              <a:t>concerned</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u="sng" dirty="0" smtClean="0">
                <a:solidFill>
                  <a:srgbClr val="307871"/>
                </a:solidFill>
                <a:latin typeface="Times New Roman" panose="02020603050405020304" pitchFamily="18" charset="0"/>
                <a:cs typeface="Times New Roman" panose="02020603050405020304" pitchFamily="18" charset="0"/>
              </a:rPr>
              <a:t>ČSN </a:t>
            </a:r>
            <a:r>
              <a:rPr lang="en-US" altLang="cs-CZ" sz="1800" b="1" u="sng" dirty="0">
                <a:solidFill>
                  <a:srgbClr val="307871"/>
                </a:solidFill>
                <a:latin typeface="Times New Roman" panose="02020603050405020304" pitchFamily="18" charset="0"/>
                <a:cs typeface="Times New Roman" panose="02020603050405020304" pitchFamily="18" charset="0"/>
              </a:rPr>
              <a:t>ISO</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Czech Technical Standard, which introduces the ISO international standard into the Czech standards, is referred to as the ISO standard number, the classification of the Czech technical standard and its name,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ISO 1144 (80 0050) Textiles. The introduction of international standards into the national standards of the Member States is </a:t>
            </a:r>
            <a:r>
              <a:rPr lang="en-US" altLang="cs-CZ" sz="1800" b="1" dirty="0" smtClean="0">
                <a:solidFill>
                  <a:srgbClr val="307871"/>
                </a:solidFill>
                <a:latin typeface="Times New Roman" panose="02020603050405020304" pitchFamily="18" charset="0"/>
                <a:cs typeface="Times New Roman" panose="02020603050405020304" pitchFamily="18" charset="0"/>
              </a:rPr>
              <a:t>voluntary</a:t>
            </a:r>
            <a:r>
              <a:rPr lang="cs-CZ" altLang="cs-CZ" sz="1800" b="1" dirty="0" smtClean="0">
                <a:solidFill>
                  <a:srgbClr val="30787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8208912" cy="507703"/>
          </a:xfrm>
        </p:spPr>
        <p:txBody>
          <a:bodyPr/>
          <a:lstStyle/>
          <a:p>
            <a:r>
              <a:rPr lang="en-US" b="1" dirty="0"/>
              <a:t>Integrated management system using ISO standards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6308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INFORMATION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10. </a:t>
            </a:r>
            <a:r>
              <a:rPr lang="en-US" sz="2400" dirty="0" smtClean="0">
                <a:solidFill>
                  <a:schemeClr val="bg1"/>
                </a:solidFill>
                <a:latin typeface="Times New Roman" panose="02020603050405020304" pitchFamily="18" charset="0"/>
                <a:cs typeface="Times New Roman" panose="02020603050405020304" pitchFamily="18" charset="0"/>
              </a:rPr>
              <a:t>IS AND PROCESS-ORIENTED STRATEGIC CONCEPTS IN ORGANIZATIONS</a:t>
            </a:r>
            <a:r>
              <a:rPr lang="cs-CZ" sz="2400" dirty="0" smtClean="0">
                <a:solidFill>
                  <a:schemeClr val="bg1"/>
                </a:solidFill>
                <a:latin typeface="Times New Roman" panose="02020603050405020304" pitchFamily="18" charset="0"/>
                <a:cs typeface="Times New Roman" panose="02020603050405020304" pitchFamily="18" charset="0"/>
              </a:rPr>
              <a:t>,</a:t>
            </a:r>
            <a:r>
              <a:rPr lang="en-US" sz="2400" dirty="0" smtClean="0">
                <a:solidFill>
                  <a:schemeClr val="bg1"/>
                </a:solidFill>
                <a:latin typeface="Times New Roman" panose="02020603050405020304" pitchFamily="18" charset="0"/>
                <a:cs typeface="Times New Roman" panose="02020603050405020304" pitchFamily="18" charset="0"/>
              </a:rPr>
              <a:t>INFORMATION AUDIT</a:t>
            </a:r>
            <a:r>
              <a:rPr lang="cs-CZ" sz="2400" dirty="0" smtClean="0">
                <a:solidFill>
                  <a:schemeClr val="bg1"/>
                </a:solidFill>
                <a:latin typeface="Times New Roman" panose="02020603050405020304" pitchFamily="18" charset="0"/>
                <a:cs typeface="Times New Roman" panose="02020603050405020304" pitchFamily="18" charset="0"/>
              </a:rPr>
              <a:t>, </a:t>
            </a:r>
            <a:r>
              <a:rPr lang="en-US" sz="2400" dirty="0" smtClean="0">
                <a:solidFill>
                  <a:schemeClr val="bg1"/>
                </a:solidFill>
                <a:latin typeface="Times New Roman" panose="02020603050405020304" pitchFamily="18" charset="0"/>
                <a:cs typeface="Times New Roman" panose="02020603050405020304" pitchFamily="18" charset="0"/>
              </a:rPr>
              <a:t>INTEGRATED MANAGEMENT SYSTEM USING ISO STANDARDS</a:t>
            </a: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ČSN EN</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Czech Technical Standard, which introduces a European standard into the Czech standards system. It is marked with the European standard number, the classification of the Czech technical standard and the name,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ČSN EN 12751 (80 0070) Textiles - sampling of fibers, yarns and fabrics for testing.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European </a:t>
            </a:r>
            <a:r>
              <a:rPr lang="en-US" altLang="cs-CZ" sz="1800" b="1" dirty="0">
                <a:solidFill>
                  <a:srgbClr val="307871"/>
                </a:solidFill>
                <a:latin typeface="Times New Roman" panose="02020603050405020304" pitchFamily="18" charset="0"/>
                <a:cs typeface="Times New Roman" panose="02020603050405020304" pitchFamily="18" charset="0"/>
              </a:rPr>
              <a:t>standards are transcribed into CSNs in most cases by translation, so these CSNs do not differ from the original Europe-an standard in any provisions. The introduction of European standards into national </a:t>
            </a:r>
            <a:r>
              <a:rPr lang="en-US" altLang="cs-CZ" sz="1800" b="1" dirty="0" err="1" smtClean="0">
                <a:solidFill>
                  <a:srgbClr val="307871"/>
                </a:solidFill>
                <a:latin typeface="Times New Roman" panose="02020603050405020304" pitchFamily="18" charset="0"/>
                <a:cs typeface="Times New Roman" panose="02020603050405020304" pitchFamily="18" charset="0"/>
              </a:rPr>
              <a:t>stan</a:t>
            </a:r>
            <a:r>
              <a:rPr lang="cs-CZ" altLang="cs-CZ" sz="1800" b="1" dirty="0" smtClean="0">
                <a:solidFill>
                  <a:srgbClr val="307871"/>
                </a:solidFill>
                <a:latin typeface="Times New Roman" panose="02020603050405020304" pitchFamily="18" charset="0"/>
                <a:cs typeface="Times New Roman" panose="02020603050405020304" pitchFamily="18" charset="0"/>
              </a:rPr>
              <a:t>d</a:t>
            </a:r>
            <a:r>
              <a:rPr lang="en-US" altLang="cs-CZ" sz="1800" b="1" dirty="0" err="1" smtClean="0">
                <a:solidFill>
                  <a:srgbClr val="307871"/>
                </a:solidFill>
                <a:latin typeface="Times New Roman" panose="02020603050405020304" pitchFamily="18" charset="0"/>
                <a:cs typeface="Times New Roman" panose="02020603050405020304" pitchFamily="18" charset="0"/>
              </a:rPr>
              <a:t>ards</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is mandatory for CEN members.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en-US" b="1" dirty="0"/>
              <a:t>Integrated management system using ISO standards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278758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smtClean="0">
                <a:solidFill>
                  <a:srgbClr val="307871"/>
                </a:solidFill>
                <a:latin typeface="Times New Roman" panose="02020603050405020304" pitchFamily="18" charset="0"/>
                <a:cs typeface="Times New Roman" panose="02020603050405020304" pitchFamily="18" charset="0"/>
              </a:rPr>
              <a:t>ČSN </a:t>
            </a:r>
            <a:r>
              <a:rPr lang="en-US" altLang="cs-CZ" sz="1800" b="1" u="sng" dirty="0">
                <a:solidFill>
                  <a:srgbClr val="307871"/>
                </a:solidFill>
                <a:latin typeface="Times New Roman" panose="02020603050405020304" pitchFamily="18" charset="0"/>
                <a:cs typeface="Times New Roman" panose="02020603050405020304" pitchFamily="18" charset="0"/>
              </a:rPr>
              <a:t>EN ISO</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Czech Technical Standard, which introduces into the Czech standards system a European standard identical to the international ISO standard. It is marked with a </a:t>
            </a:r>
            <a:r>
              <a:rPr lang="en-US" altLang="cs-CZ" sz="1800" b="1" dirty="0" smtClean="0">
                <a:solidFill>
                  <a:srgbClr val="307871"/>
                </a:solidFill>
                <a:latin typeface="Times New Roman" panose="02020603050405020304" pitchFamily="18" charset="0"/>
                <a:cs typeface="Times New Roman" panose="02020603050405020304" pitchFamily="18" charset="0"/>
              </a:rPr>
              <a:t>European </a:t>
            </a:r>
            <a:r>
              <a:rPr lang="en-US" altLang="cs-CZ" sz="1800" b="1" dirty="0">
                <a:solidFill>
                  <a:srgbClr val="307871"/>
                </a:solidFill>
                <a:latin typeface="Times New Roman" panose="02020603050405020304" pitchFamily="18" charset="0"/>
                <a:cs typeface="Times New Roman" panose="02020603050405020304" pitchFamily="18" charset="0"/>
              </a:rPr>
              <a:t>standard number (identical with the ISO standard number), the classification of the Czech technical standard and the name,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ČSN EN ISO 105-A01 (80 0120) Textiles - Tests for colorfastness - Part A01: General principles of testing</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most important representative in the area of quality management is the ISO 9001 standard, which specifies the requirements for QMS of the organization. The current version of ISO 9001 was published in September 2015, the Czech version of ISO 9001 is valid from March </a:t>
            </a:r>
            <a:r>
              <a:rPr lang="en-US" altLang="cs-CZ" sz="1800" b="1" dirty="0" smtClean="0">
                <a:solidFill>
                  <a:srgbClr val="307871"/>
                </a:solidFill>
                <a:latin typeface="Times New Roman" panose="02020603050405020304" pitchFamily="18" charset="0"/>
                <a:cs typeface="Times New Roman" panose="02020603050405020304" pitchFamily="18" charset="0"/>
              </a:rPr>
              <a:t>2016</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en-US" b="1" dirty="0"/>
              <a:t>Integrated management system using ISO standards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016352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the Institute for Testing and Certification, the main benefits of ISO 9001 certification are: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stabilization </a:t>
            </a:r>
            <a:r>
              <a:rPr lang="en-US" altLang="cs-CZ" sz="1800" b="1" dirty="0">
                <a:solidFill>
                  <a:srgbClr val="307871"/>
                </a:solidFill>
                <a:latin typeface="Times New Roman" panose="02020603050405020304" pitchFamily="18" charset="0"/>
                <a:cs typeface="Times New Roman" panose="02020603050405020304" pitchFamily="18" charset="0"/>
              </a:rPr>
              <a:t>of the achieved qualitative level in the range of products and </a:t>
            </a:r>
            <a:r>
              <a:rPr lang="en-US" altLang="cs-CZ" sz="1800" b="1" dirty="0" smtClean="0">
                <a:solidFill>
                  <a:srgbClr val="307871"/>
                </a:solidFill>
                <a:latin typeface="Times New Roman" panose="02020603050405020304" pitchFamily="18" charset="0"/>
                <a:cs typeface="Times New Roman" panose="02020603050405020304" pitchFamily="18" charset="0"/>
              </a:rPr>
              <a:t>services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increase </a:t>
            </a:r>
            <a:r>
              <a:rPr lang="en-US" altLang="cs-CZ" sz="1800" b="1" dirty="0">
                <a:solidFill>
                  <a:srgbClr val="307871"/>
                </a:solidFill>
                <a:latin typeface="Times New Roman" panose="02020603050405020304" pitchFamily="18" charset="0"/>
                <a:cs typeface="Times New Roman" panose="02020603050405020304" pitchFamily="18" charset="0"/>
              </a:rPr>
              <a:t>revenue through efficiently set processes,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increasing </a:t>
            </a:r>
            <a:r>
              <a:rPr lang="en-US" altLang="cs-CZ" sz="1800" b="1" dirty="0">
                <a:solidFill>
                  <a:srgbClr val="307871"/>
                </a:solidFill>
                <a:latin typeface="Times New Roman" panose="02020603050405020304" pitchFamily="18" charset="0"/>
                <a:cs typeface="Times New Roman" panose="02020603050405020304" pitchFamily="18" charset="0"/>
              </a:rPr>
              <a:t>the credibility of the company in the eyes of customers and other business partners,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getting </a:t>
            </a:r>
            <a:r>
              <a:rPr lang="en-US" altLang="cs-CZ" sz="1800" b="1" dirty="0">
                <a:solidFill>
                  <a:srgbClr val="307871"/>
                </a:solidFill>
                <a:latin typeface="Times New Roman" panose="02020603050405020304" pitchFamily="18" charset="0"/>
                <a:cs typeface="Times New Roman" panose="02020603050405020304" pitchFamily="18" charset="0"/>
              </a:rPr>
              <a:t>new customers through delivering high-quality production,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introducing </a:t>
            </a:r>
            <a:r>
              <a:rPr lang="en-US" altLang="cs-CZ" sz="1800" b="1" dirty="0">
                <a:solidFill>
                  <a:srgbClr val="307871"/>
                </a:solidFill>
                <a:latin typeface="Times New Roman" panose="02020603050405020304" pitchFamily="18" charset="0"/>
                <a:cs typeface="Times New Roman" panose="02020603050405020304" pitchFamily="18" charset="0"/>
              </a:rPr>
              <a:t>order and rules into all activities within the company,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possibility of retrospective control of compliance with the set rules in the quality system,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applying </a:t>
            </a:r>
            <a:r>
              <a:rPr lang="en-US" altLang="cs-CZ" sz="1800" b="1" dirty="0">
                <a:solidFill>
                  <a:srgbClr val="307871"/>
                </a:solidFill>
                <a:latin typeface="Times New Roman" panose="02020603050405020304" pitchFamily="18" charset="0"/>
                <a:cs typeface="Times New Roman" panose="02020603050405020304" pitchFamily="18" charset="0"/>
              </a:rPr>
              <a:t>preventive measures to prevent potential disagreements and defects.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en-US" b="1" dirty="0"/>
              <a:t>Integrated management system using ISO standards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759007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Who is ISO 9000?</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Organizations </a:t>
            </a:r>
            <a:r>
              <a:rPr lang="en-US" altLang="cs-CZ" sz="1800" b="1" dirty="0">
                <a:solidFill>
                  <a:srgbClr val="307871"/>
                </a:solidFill>
                <a:latin typeface="Times New Roman" panose="02020603050405020304" pitchFamily="18" charset="0"/>
                <a:cs typeface="Times New Roman" panose="02020603050405020304" pitchFamily="18" charset="0"/>
              </a:rPr>
              <a:t>that try to get benefits by implementing a quality management system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Organizations </a:t>
            </a:r>
            <a:r>
              <a:rPr lang="en-US" altLang="cs-CZ" sz="1800" b="1" dirty="0">
                <a:solidFill>
                  <a:srgbClr val="307871"/>
                </a:solidFill>
                <a:latin typeface="Times New Roman" panose="02020603050405020304" pitchFamily="18" charset="0"/>
                <a:cs typeface="Times New Roman" panose="02020603050405020304" pitchFamily="18" charset="0"/>
              </a:rPr>
              <a:t>that try to gain the confidence that their suppliers will meet the product requirements,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Product </a:t>
            </a:r>
            <a:r>
              <a:rPr lang="en-US" altLang="cs-CZ" sz="1800" b="1" dirty="0">
                <a:solidFill>
                  <a:srgbClr val="307871"/>
                </a:solidFill>
                <a:latin typeface="Times New Roman" panose="02020603050405020304" pitchFamily="18" charset="0"/>
                <a:cs typeface="Times New Roman" panose="02020603050405020304" pitchFamily="18" charset="0"/>
              </a:rPr>
              <a:t>users,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Anyone </a:t>
            </a:r>
            <a:r>
              <a:rPr lang="en-US" altLang="cs-CZ" sz="1800" b="1" dirty="0">
                <a:solidFill>
                  <a:srgbClr val="307871"/>
                </a:solidFill>
                <a:latin typeface="Times New Roman" panose="02020603050405020304" pitchFamily="18" charset="0"/>
                <a:cs typeface="Times New Roman" panose="02020603050405020304" pitchFamily="18" charset="0"/>
              </a:rPr>
              <a:t>interested in understanding the terminology used in quality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suppliers, customers, competent authorities),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all </a:t>
            </a:r>
            <a:r>
              <a:rPr lang="en-US" altLang="cs-CZ" sz="1800" b="1" dirty="0">
                <a:solidFill>
                  <a:srgbClr val="307871"/>
                </a:solidFill>
                <a:latin typeface="Times New Roman" panose="02020603050405020304" pitchFamily="18" charset="0"/>
                <a:cs typeface="Times New Roman" panose="02020603050405020304" pitchFamily="18" charset="0"/>
              </a:rPr>
              <a:t>persons, both internal and external to the organization, who assess the </a:t>
            </a:r>
            <a:r>
              <a:rPr lang="en-US" altLang="cs-CZ" sz="1800" b="1" dirty="0" smtClean="0">
                <a:solidFill>
                  <a:srgbClr val="307871"/>
                </a:solidFill>
                <a:latin typeface="Times New Roman" panose="02020603050405020304" pitchFamily="18" charset="0"/>
                <a:cs typeface="Times New Roman" panose="02020603050405020304" pitchFamily="18" charset="0"/>
              </a:rPr>
              <a:t>quality </a:t>
            </a:r>
            <a:r>
              <a:rPr lang="en-US" altLang="cs-CZ" sz="1800" b="1" dirty="0">
                <a:solidFill>
                  <a:srgbClr val="307871"/>
                </a:solidFill>
                <a:latin typeface="Times New Roman" panose="02020603050405020304" pitchFamily="18" charset="0"/>
                <a:cs typeface="Times New Roman" panose="02020603050405020304" pitchFamily="18" charset="0"/>
              </a:rPr>
              <a:t>management system or perform its audit in terms of compliance with ISO 9001 requirements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auditors, competent authorities, certification/registration authorities)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all </a:t>
            </a:r>
            <a:r>
              <a:rPr lang="en-US" altLang="cs-CZ" sz="1800" b="1" dirty="0">
                <a:solidFill>
                  <a:srgbClr val="307871"/>
                </a:solidFill>
                <a:latin typeface="Times New Roman" panose="02020603050405020304" pitchFamily="18" charset="0"/>
                <a:cs typeface="Times New Roman" panose="02020603050405020304" pitchFamily="18" charset="0"/>
              </a:rPr>
              <a:t>individuals, both internal and external to the </a:t>
            </a:r>
            <a:r>
              <a:rPr lang="en-US" altLang="cs-CZ" sz="1800" b="1" dirty="0" smtClean="0">
                <a:solidFill>
                  <a:srgbClr val="307871"/>
                </a:solidFill>
                <a:latin typeface="Times New Roman" panose="02020603050405020304" pitchFamily="18" charset="0"/>
                <a:cs typeface="Times New Roman" panose="02020603050405020304" pitchFamily="18" charset="0"/>
              </a:rPr>
              <a:t>organization</a:t>
            </a:r>
            <a:r>
              <a:rPr lang="cs-CZ"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en-US" b="1" dirty="0"/>
              <a:t>Integrated management system using ISO standards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153297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today's society, technical standards are qualified recommendations, not mandatory regulations. Their use is voluntary but universally beneficial.</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What </a:t>
            </a:r>
            <a:r>
              <a:rPr lang="en-US" altLang="cs-CZ" sz="1800" b="1" dirty="0">
                <a:solidFill>
                  <a:srgbClr val="307871"/>
                </a:solidFill>
                <a:latin typeface="Times New Roman" panose="02020603050405020304" pitchFamily="18" charset="0"/>
                <a:cs typeface="Times New Roman" panose="02020603050405020304" pitchFamily="18" charset="0"/>
              </a:rPr>
              <a:t>is the technical standard for?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are </a:t>
            </a:r>
            <a:r>
              <a:rPr lang="en-US" altLang="cs-CZ" sz="1800" b="1" dirty="0">
                <a:solidFill>
                  <a:srgbClr val="307871"/>
                </a:solidFill>
                <a:latin typeface="Times New Roman" panose="02020603050405020304" pitchFamily="18" charset="0"/>
                <a:cs typeface="Times New Roman" panose="02020603050405020304" pitchFamily="18" charset="0"/>
              </a:rPr>
              <a:t>a prerequisite for free circulation of goods and services, especially in the EU,</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serves </a:t>
            </a:r>
            <a:r>
              <a:rPr lang="en-US" altLang="cs-CZ" sz="1800" b="1" dirty="0">
                <a:solidFill>
                  <a:srgbClr val="307871"/>
                </a:solidFill>
                <a:latin typeface="Times New Roman" panose="02020603050405020304" pitchFamily="18" charset="0"/>
                <a:cs typeface="Times New Roman" panose="02020603050405020304" pitchFamily="18" charset="0"/>
              </a:rPr>
              <a:t>as the reference level for measuring/evaluating the quality of a product or service,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establish </a:t>
            </a:r>
            <a:r>
              <a:rPr lang="en-US" altLang="cs-CZ" sz="1800" b="1" dirty="0">
                <a:solidFill>
                  <a:srgbClr val="307871"/>
                </a:solidFill>
                <a:latin typeface="Times New Roman" panose="02020603050405020304" pitchFamily="18" charset="0"/>
                <a:cs typeface="Times New Roman" panose="02020603050405020304" pitchFamily="18" charset="0"/>
              </a:rPr>
              <a:t>safety criteria,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promote </a:t>
            </a:r>
            <a:r>
              <a:rPr lang="en-US" altLang="cs-CZ" sz="1800" b="1" dirty="0">
                <a:solidFill>
                  <a:srgbClr val="307871"/>
                </a:solidFill>
                <a:latin typeface="Times New Roman" panose="02020603050405020304" pitchFamily="18" charset="0"/>
                <a:cs typeface="Times New Roman" panose="02020603050405020304" pitchFamily="18" charset="0"/>
              </a:rPr>
              <a:t>a balanced relationship between quality and cost,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are </a:t>
            </a:r>
            <a:r>
              <a:rPr lang="en-US" altLang="cs-CZ" sz="1800" b="1" dirty="0">
                <a:solidFill>
                  <a:srgbClr val="307871"/>
                </a:solidFill>
                <a:latin typeface="Times New Roman" panose="02020603050405020304" pitchFamily="18" charset="0"/>
                <a:cs typeface="Times New Roman" panose="02020603050405020304" pitchFamily="18" charset="0"/>
              </a:rPr>
              <a:t>often binding in business contracts between the supplier and the buyer,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may </a:t>
            </a:r>
            <a:r>
              <a:rPr lang="en-US" altLang="cs-CZ" sz="1800" b="1" dirty="0">
                <a:solidFill>
                  <a:srgbClr val="307871"/>
                </a:solidFill>
                <a:latin typeface="Times New Roman" panose="02020603050405020304" pitchFamily="18" charset="0"/>
                <a:cs typeface="Times New Roman" panose="02020603050405020304" pitchFamily="18" charset="0"/>
              </a:rPr>
              <a:t>be required for public procurement,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en-US" b="1" dirty="0"/>
              <a:t>Integrated management system using ISO standards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704249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become </a:t>
            </a:r>
            <a:r>
              <a:rPr lang="en-US" altLang="cs-CZ" sz="1800" b="1" dirty="0">
                <a:solidFill>
                  <a:srgbClr val="307871"/>
                </a:solidFill>
                <a:latin typeface="Times New Roman" panose="02020603050405020304" pitchFamily="18" charset="0"/>
                <a:cs typeface="Times New Roman" panose="02020603050405020304" pitchFamily="18" charset="0"/>
              </a:rPr>
              <a:t>an effective tool for competitive competition in competition,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protect </a:t>
            </a:r>
            <a:r>
              <a:rPr lang="en-US" altLang="cs-CZ" sz="1800" b="1" dirty="0">
                <a:solidFill>
                  <a:srgbClr val="307871"/>
                </a:solidFill>
                <a:latin typeface="Times New Roman" panose="02020603050405020304" pitchFamily="18" charset="0"/>
                <a:cs typeface="Times New Roman" panose="02020603050405020304" pitchFamily="18" charset="0"/>
              </a:rPr>
              <a:t>the environment and take care to protect health,</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enable </a:t>
            </a:r>
            <a:r>
              <a:rPr lang="en-US" altLang="cs-CZ" sz="1800" b="1" dirty="0">
                <a:solidFill>
                  <a:srgbClr val="307871"/>
                </a:solidFill>
                <a:latin typeface="Times New Roman" panose="02020603050405020304" pitchFamily="18" charset="0"/>
                <a:cs typeface="Times New Roman" panose="02020603050405020304" pitchFamily="18" charset="0"/>
              </a:rPr>
              <a:t>mutual support / mutual compliance of the environment and </a:t>
            </a:r>
            <a:r>
              <a:rPr lang="en-US" altLang="cs-CZ" sz="1800" b="1" dirty="0" smtClean="0">
                <a:solidFill>
                  <a:srgbClr val="307871"/>
                </a:solidFill>
                <a:latin typeface="Times New Roman" panose="02020603050405020304" pitchFamily="18" charset="0"/>
                <a:cs typeface="Times New Roman" panose="02020603050405020304" pitchFamily="18" charset="0"/>
              </a:rPr>
              <a:t>competitiveness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protects </a:t>
            </a:r>
            <a:r>
              <a:rPr lang="en-US" altLang="cs-CZ" sz="1800" b="1" dirty="0">
                <a:solidFill>
                  <a:srgbClr val="307871"/>
                </a:solidFill>
                <a:latin typeface="Times New Roman" panose="02020603050405020304" pitchFamily="18" charset="0"/>
                <a:cs typeface="Times New Roman" panose="02020603050405020304" pitchFamily="18" charset="0"/>
              </a:rPr>
              <a:t>both consumers and manufacturers,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ensure </a:t>
            </a:r>
            <a:r>
              <a:rPr lang="en-US" altLang="cs-CZ" sz="1800" b="1" dirty="0">
                <a:solidFill>
                  <a:srgbClr val="307871"/>
                </a:solidFill>
                <a:latin typeface="Times New Roman" panose="02020603050405020304" pitchFamily="18" charset="0"/>
                <a:cs typeface="Times New Roman" panose="02020603050405020304" pitchFamily="18" charset="0"/>
              </a:rPr>
              <a:t>efficient production,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ensure </a:t>
            </a:r>
            <a:r>
              <a:rPr lang="en-US" altLang="cs-CZ" sz="1800" b="1" dirty="0">
                <a:solidFill>
                  <a:srgbClr val="307871"/>
                </a:solidFill>
                <a:latin typeface="Times New Roman" panose="02020603050405020304" pitchFamily="18" charset="0"/>
                <a:cs typeface="Times New Roman" panose="02020603050405020304" pitchFamily="18" charset="0"/>
              </a:rPr>
              <a:t>consistency between products and </a:t>
            </a:r>
            <a:r>
              <a:rPr lang="en-US" altLang="cs-CZ" sz="1800" b="1" dirty="0" smtClean="0">
                <a:solidFill>
                  <a:srgbClr val="307871"/>
                </a:solidFill>
                <a:latin typeface="Times New Roman" panose="02020603050405020304" pitchFamily="18" charset="0"/>
                <a:cs typeface="Times New Roman" panose="02020603050405020304" pitchFamily="18" charset="0"/>
              </a:rPr>
              <a:t>services</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en-US" b="1" dirty="0"/>
              <a:t>Integrated management system using ISO standards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556542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1569660"/>
          </a:xfrm>
          <a:prstGeom prst="rect">
            <a:avLst/>
          </a:prstGeom>
        </p:spPr>
        <p:txBody>
          <a:bodyPr wrap="square">
            <a:spAutoFit/>
          </a:bodyPr>
          <a:lstStyle/>
          <a:p>
            <a:r>
              <a:rPr lang="cs-CZ" sz="4800" b="1" dirty="0" smtClean="0"/>
              <a:t>THANK YOU FOR YOUR ATTENTION</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sz="1800" b="1" dirty="0"/>
              <a:t>ICT management is a key factor in an organization's information strategy, which is one of the organization's partial strategies. Business management from an ICT point of view generally takes place at three basic levels - strategic, tactical and operational. In practice, two basic IT control models, ITIL and COBIT, are the most used. </a:t>
            </a:r>
            <a:endParaRPr lang="cs-CZ" sz="1800" b="1" dirty="0" smtClean="0"/>
          </a:p>
          <a:p>
            <a:pPr marL="0" indent="0" algn="just">
              <a:buNone/>
            </a:pPr>
            <a:r>
              <a:rPr lang="en-US" sz="1800" b="1" dirty="0" smtClean="0"/>
              <a:t>Every </a:t>
            </a:r>
            <a:r>
              <a:rPr lang="en-US" sz="1800" b="1" dirty="0"/>
              <a:t>business or </a:t>
            </a:r>
            <a:r>
              <a:rPr lang="en-US" sz="1800" b="1" dirty="0" smtClean="0"/>
              <a:t>organization </a:t>
            </a:r>
            <a:r>
              <a:rPr lang="en-US" sz="1800" b="1" dirty="0"/>
              <a:t>should have a good insight into its information management processes to make it more efficient to use the information. </a:t>
            </a:r>
            <a:endParaRPr lang="cs-CZ" sz="1800" b="1" dirty="0" smtClean="0"/>
          </a:p>
          <a:p>
            <a:pPr marL="0" indent="0" algn="just">
              <a:buNone/>
            </a:pPr>
            <a:r>
              <a:rPr lang="en-US" sz="1800" b="1" dirty="0" smtClean="0"/>
              <a:t>For </a:t>
            </a:r>
            <a:r>
              <a:rPr lang="en-US" sz="1800" b="1" dirty="0"/>
              <a:t>this purpose, a company's information audit is normally performed. The most well-known system quality management tools include ISO 9000 standards, which can also be used to find the current universal definition of quality.</a:t>
            </a:r>
            <a:endParaRPr lang="cs-CZ" sz="1800" b="1" dirty="0"/>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Introduction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en-US" sz="1800" b="1" dirty="0" smtClean="0"/>
              <a:t>Define </a:t>
            </a:r>
            <a:r>
              <a:rPr lang="en-US" sz="1800" b="1" dirty="0"/>
              <a:t>the concept of an information audit</a:t>
            </a:r>
          </a:p>
          <a:p>
            <a:pPr lvl="0">
              <a:buFont typeface="Wingdings" panose="05000000000000000000" pitchFamily="2" charset="2"/>
              <a:buChar char="ü"/>
            </a:pPr>
            <a:r>
              <a:rPr lang="en-US" sz="1800" b="1" dirty="0" smtClean="0"/>
              <a:t>Identify </a:t>
            </a:r>
            <a:r>
              <a:rPr lang="en-US" sz="1800" b="1" dirty="0"/>
              <a:t>key areas and areas that are monitored in an information </a:t>
            </a:r>
            <a:r>
              <a:rPr lang="en-US" sz="1800" b="1" dirty="0" smtClean="0"/>
              <a:t>audit</a:t>
            </a:r>
            <a:endParaRPr lang="cs-CZ" sz="1800" b="1" dirty="0" smtClean="0"/>
          </a:p>
          <a:p>
            <a:pPr lvl="0">
              <a:buFont typeface="Wingdings" panose="05000000000000000000" pitchFamily="2" charset="2"/>
              <a:buChar char="ü"/>
            </a:pPr>
            <a:r>
              <a:rPr lang="en-US" sz="1800" b="1" dirty="0" smtClean="0"/>
              <a:t>Process-Oriented </a:t>
            </a:r>
            <a:r>
              <a:rPr lang="en-US" sz="1800" b="1" dirty="0"/>
              <a:t>Strategic Concepts in Organizations</a:t>
            </a:r>
          </a:p>
          <a:p>
            <a:pPr lvl="0">
              <a:buFont typeface="Wingdings" panose="05000000000000000000" pitchFamily="2" charset="2"/>
              <a:buChar char="ü"/>
            </a:pPr>
            <a:r>
              <a:rPr lang="en-US" sz="1800" b="1" dirty="0" smtClean="0"/>
              <a:t>Specify </a:t>
            </a:r>
            <a:r>
              <a:rPr lang="en-US" sz="1800" b="1" dirty="0"/>
              <a:t>the most commonly used ISO standards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Goals</a:t>
            </a:r>
            <a:r>
              <a:rPr lang="cs-CZ" b="1" dirty="0" smtClean="0"/>
              <a:t> </a:t>
            </a:r>
            <a:r>
              <a:rPr lang="cs-CZ" b="1" dirty="0" err="1" smtClean="0"/>
              <a:t>of</a:t>
            </a:r>
            <a:r>
              <a:rPr lang="cs-CZ" b="1" dirty="0" smtClean="0"/>
              <a:t> </a:t>
            </a:r>
            <a:r>
              <a:rPr lang="cs-CZ" b="1" dirty="0" err="1" smtClean="0"/>
              <a:t>the</a:t>
            </a:r>
            <a:r>
              <a:rPr lang="cs-CZ" b="1" dirty="0" smtClean="0"/>
              <a:t> </a:t>
            </a:r>
            <a:r>
              <a:rPr lang="cs-CZ" b="1" dirty="0" err="1" smtClean="0"/>
              <a:t>chapter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Sodomka</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Klčová</a:t>
            </a:r>
            <a:r>
              <a:rPr lang="en-US" altLang="cs-CZ" sz="1800" b="1" dirty="0">
                <a:solidFill>
                  <a:srgbClr val="307871"/>
                </a:solidFill>
                <a:latin typeface="Times New Roman" panose="02020603050405020304" pitchFamily="18" charset="0"/>
                <a:cs typeface="Times New Roman" panose="02020603050405020304" pitchFamily="18" charset="0"/>
              </a:rPr>
              <a:t> (2010), process-oriented strategic concepts can be characterized as partial business strategies that enable the organization's strategic goals to be effectively implemented on the basis of IS / CTS and business processes.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following three sub-concepts can be defined: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ERP </a:t>
            </a:r>
            <a:r>
              <a:rPr lang="cs-CZ" altLang="cs-CZ" sz="1800" b="1" dirty="0" smtClean="0">
                <a:solidFill>
                  <a:srgbClr val="307871"/>
                </a:solidFill>
                <a:latin typeface="Times New Roman" panose="02020603050405020304" pitchFamily="18" charset="0"/>
                <a:cs typeface="Times New Roman" panose="02020603050405020304" pitchFamily="18" charset="0"/>
              </a:rPr>
              <a:t>c</a:t>
            </a:r>
            <a:r>
              <a:rPr lang="en-US" altLang="cs-CZ" sz="1800" b="1" dirty="0" err="1" smtClean="0">
                <a:solidFill>
                  <a:srgbClr val="307871"/>
                </a:solidFill>
                <a:latin typeface="Times New Roman" panose="02020603050405020304" pitchFamily="18" charset="0"/>
                <a:cs typeface="Times New Roman" panose="02020603050405020304" pitchFamily="18" charset="0"/>
              </a:rPr>
              <a:t>oncept</a:t>
            </a:r>
            <a:r>
              <a:rPr lang="cs-CZ" altLang="cs-CZ" sz="1800" b="1" dirty="0" smtClean="0">
                <a:solidFill>
                  <a:srgbClr val="307871"/>
                </a:solidFill>
                <a:latin typeface="Times New Roman" panose="02020603050405020304" pitchFamily="18" charset="0"/>
                <a:cs typeface="Times New Roman" panose="02020603050405020304" pitchFamily="18" charset="0"/>
              </a:rPr>
              <a:t>,</a:t>
            </a:r>
            <a:r>
              <a:rPr lang="en-US"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CRM concept</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SCM concept</a:t>
            </a:r>
            <a:r>
              <a:rPr lang="cs-CZ" altLang="cs-CZ" sz="1800" b="1" dirty="0" smtClean="0">
                <a:solidFill>
                  <a:srgbClr val="30787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8208912" cy="507703"/>
          </a:xfrm>
        </p:spPr>
        <p:txBody>
          <a:bodyPr/>
          <a:lstStyle/>
          <a:p>
            <a:r>
              <a:rPr lang="en-US" b="1" dirty="0" smtClean="0"/>
              <a:t>IS </a:t>
            </a:r>
            <a:r>
              <a:rPr lang="en-US" b="1" dirty="0"/>
              <a:t>and Process-Oriented Strategic Concepts in Organizations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91028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ERP </a:t>
            </a:r>
            <a:r>
              <a:rPr lang="en-US" altLang="cs-CZ" sz="1800" b="1" dirty="0">
                <a:solidFill>
                  <a:srgbClr val="307871"/>
                </a:solidFill>
                <a:latin typeface="Times New Roman" panose="02020603050405020304" pitchFamily="18" charset="0"/>
                <a:cs typeface="Times New Roman" panose="02020603050405020304" pitchFamily="18" charset="0"/>
              </a:rPr>
              <a:t>Concept - based on the close interdependence of the information system, the management of internal processes, the full owner of which is the </a:t>
            </a:r>
            <a:r>
              <a:rPr lang="en-US" altLang="cs-CZ" sz="1800" b="1" dirty="0" smtClean="0">
                <a:solidFill>
                  <a:srgbClr val="307871"/>
                </a:solidFill>
                <a:latin typeface="Times New Roman" panose="02020603050405020304" pitchFamily="18" charset="0"/>
                <a:cs typeface="Times New Roman" panose="02020603050405020304" pitchFamily="18" charset="0"/>
              </a:rPr>
              <a:t>organization</a:t>
            </a:r>
            <a:r>
              <a:rPr lang="en-US" altLang="cs-CZ" sz="1800" b="1" dirty="0">
                <a:solidFill>
                  <a:srgbClr val="307871"/>
                </a:solidFill>
                <a:latin typeface="Times New Roman" panose="02020603050405020304" pitchFamily="18" charset="0"/>
                <a:cs typeface="Times New Roman" panose="02020603050405020304" pitchFamily="18" charset="0"/>
              </a:rPr>
              <a:t>, and the management of external processes, the co-owners of which are the customers and suppliers of the company. The ERP conception is practically </a:t>
            </a:r>
            <a:r>
              <a:rPr lang="en-US" altLang="cs-CZ" sz="1800" b="1" dirty="0" smtClean="0">
                <a:solidFill>
                  <a:srgbClr val="307871"/>
                </a:solidFill>
                <a:latin typeface="Times New Roman" panose="02020603050405020304" pitchFamily="18" charset="0"/>
                <a:cs typeface="Times New Roman" panose="02020603050405020304" pitchFamily="18" charset="0"/>
              </a:rPr>
              <a:t>implemented </a:t>
            </a:r>
            <a:r>
              <a:rPr lang="en-US" altLang="cs-CZ" sz="1800" b="1" dirty="0">
                <a:solidFill>
                  <a:srgbClr val="307871"/>
                </a:solidFill>
                <a:latin typeface="Times New Roman" panose="02020603050405020304" pitchFamily="18" charset="0"/>
                <a:cs typeface="Times New Roman" panose="02020603050405020304" pitchFamily="18" charset="0"/>
              </a:rPr>
              <a:t>through the ERP system or the ERP system. enterprise applications that, as an integrated whole, primarily serve to manage internal </a:t>
            </a:r>
            <a:r>
              <a:rPr lang="en-US" altLang="cs-CZ" sz="1800" b="1" dirty="0" smtClean="0">
                <a:solidFill>
                  <a:srgbClr val="307871"/>
                </a:solidFill>
                <a:latin typeface="Times New Roman" panose="02020603050405020304" pitchFamily="18" charset="0"/>
                <a:cs typeface="Times New Roman" panose="02020603050405020304" pitchFamily="18" charset="0"/>
              </a:rPr>
              <a:t>processes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CRM </a:t>
            </a:r>
            <a:r>
              <a:rPr lang="en-US" altLang="cs-CZ" sz="1800" b="1" dirty="0">
                <a:solidFill>
                  <a:srgbClr val="307871"/>
                </a:solidFill>
                <a:latin typeface="Times New Roman" panose="02020603050405020304" pitchFamily="18" charset="0"/>
                <a:cs typeface="Times New Roman" panose="02020603050405020304" pitchFamily="18" charset="0"/>
              </a:rPr>
              <a:t>Concept - based on the close interdependence of the IS, the management of external processes, the co-owner of which is the company's customers. Practically it is implemented through the CRM system, enterprise applications that, as an integrated whole, primarily serve to manage contacts, marketing, business and service processes.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en-US" b="1" dirty="0" smtClean="0"/>
              <a:t>IS </a:t>
            </a:r>
            <a:r>
              <a:rPr lang="en-US" b="1" dirty="0"/>
              <a:t>and Process-Oriented Strategic Concepts in Organizations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49073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SCM </a:t>
            </a:r>
            <a:r>
              <a:rPr lang="en-US" altLang="cs-CZ" sz="1800" b="1" dirty="0">
                <a:solidFill>
                  <a:srgbClr val="307871"/>
                </a:solidFill>
                <a:latin typeface="Times New Roman" panose="02020603050405020304" pitchFamily="18" charset="0"/>
                <a:cs typeface="Times New Roman" panose="02020603050405020304" pitchFamily="18" charset="0"/>
              </a:rPr>
              <a:t>concept - is based on the close interconnection of the information system and the management of external processes, the co-owner of which is the suppliers, customers. This concept is realized in practice through the SCM </a:t>
            </a:r>
            <a:r>
              <a:rPr lang="en-US" altLang="cs-CZ" sz="1800" b="1" dirty="0" smtClean="0">
                <a:solidFill>
                  <a:srgbClr val="307871"/>
                </a:solidFill>
                <a:latin typeface="Times New Roman" panose="02020603050405020304" pitchFamily="18" charset="0"/>
                <a:cs typeface="Times New Roman" panose="02020603050405020304" pitchFamily="18" charset="0"/>
              </a:rPr>
              <a:t>system </a:t>
            </a:r>
            <a:r>
              <a:rPr lang="en-US" altLang="cs-CZ" sz="1800" b="1" dirty="0">
                <a:solidFill>
                  <a:srgbClr val="307871"/>
                </a:solidFill>
                <a:latin typeface="Times New Roman" panose="02020603050405020304" pitchFamily="18" charset="0"/>
                <a:cs typeface="Times New Roman" panose="02020603050405020304" pitchFamily="18" charset="0"/>
              </a:rPr>
              <a:t>or the SCM system. enterprise applications that, as an integrated whole, primarily serve to manage supply chain processes or processes that enable the organization to be effectively integrated into the supply chain as part of it.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en-US" b="1" dirty="0" smtClean="0"/>
              <a:t>IS </a:t>
            </a:r>
            <a:r>
              <a:rPr lang="en-US" b="1" dirty="0"/>
              <a:t>and Process-Oriented Strategic Concepts in Organizations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11191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Every </a:t>
            </a:r>
            <a:r>
              <a:rPr lang="en-US" altLang="cs-CZ" sz="1800" b="1" dirty="0">
                <a:solidFill>
                  <a:srgbClr val="307871"/>
                </a:solidFill>
                <a:latin typeface="Times New Roman" panose="02020603050405020304" pitchFamily="18" charset="0"/>
                <a:cs typeface="Times New Roman" panose="02020603050405020304" pitchFamily="18" charset="0"/>
              </a:rPr>
              <a:t>business or organization should have a good insight into its management </a:t>
            </a:r>
            <a:r>
              <a:rPr lang="en-US" altLang="cs-CZ" sz="1800" b="1" dirty="0" smtClean="0">
                <a:solidFill>
                  <a:srgbClr val="307871"/>
                </a:solidFill>
                <a:latin typeface="Times New Roman" panose="02020603050405020304" pitchFamily="18" charset="0"/>
                <a:cs typeface="Times New Roman" panose="02020603050405020304" pitchFamily="18" charset="0"/>
              </a:rPr>
              <a:t>processes </a:t>
            </a:r>
            <a:r>
              <a:rPr lang="en-US" altLang="cs-CZ" sz="1800" b="1" dirty="0">
                <a:solidFill>
                  <a:srgbClr val="307871"/>
                </a:solidFill>
                <a:latin typeface="Times New Roman" panose="02020603050405020304" pitchFamily="18" charset="0"/>
                <a:cs typeface="Times New Roman" panose="02020603050405020304" pitchFamily="18" charset="0"/>
              </a:rPr>
              <a:t>in order to use the information more efficiently. For that purpose, an audit of the </a:t>
            </a:r>
            <a:r>
              <a:rPr lang="en-US" altLang="cs-CZ" sz="1800" b="1" dirty="0" smtClean="0">
                <a:solidFill>
                  <a:srgbClr val="307871"/>
                </a:solidFill>
                <a:latin typeface="Times New Roman" panose="02020603050405020304" pitchFamily="18" charset="0"/>
                <a:cs typeface="Times New Roman" panose="02020603050405020304" pitchFamily="18" charset="0"/>
              </a:rPr>
              <a:t>company </a:t>
            </a:r>
            <a:r>
              <a:rPr lang="en-US" altLang="cs-CZ" sz="1800" b="1" dirty="0">
                <a:solidFill>
                  <a:srgbClr val="307871"/>
                </a:solidFill>
                <a:latin typeface="Times New Roman" panose="02020603050405020304" pitchFamily="18" charset="0"/>
                <a:cs typeface="Times New Roman" panose="02020603050405020304" pitchFamily="18" charset="0"/>
              </a:rPr>
              <a:t>is standardly carried out.</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P.W. SECURITY, the following definitions of information audit can be stated:</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information audit is an interdisciplinary information discipline, mainly in the field of information science, information and knowledge management. It is used as the </a:t>
            </a:r>
            <a:r>
              <a:rPr lang="en-US" altLang="cs-CZ" sz="1800" b="1" dirty="0" smtClean="0">
                <a:solidFill>
                  <a:srgbClr val="307871"/>
                </a:solidFill>
                <a:latin typeface="Times New Roman" panose="02020603050405020304" pitchFamily="18" charset="0"/>
                <a:cs typeface="Times New Roman" panose="02020603050405020304" pitchFamily="18" charset="0"/>
              </a:rPr>
              <a:t>application </a:t>
            </a:r>
            <a:r>
              <a:rPr lang="en-US" altLang="cs-CZ" sz="1800" b="1" dirty="0">
                <a:solidFill>
                  <a:srgbClr val="307871"/>
                </a:solidFill>
                <a:latin typeface="Times New Roman" panose="02020603050405020304" pitchFamily="18" charset="0"/>
                <a:cs typeface="Times New Roman" panose="02020603050405020304" pitchFamily="18" charset="0"/>
              </a:rPr>
              <a:t>of the theoretical foundations of information management in practice.</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particular, it is important for the company to process, sort and hold information, </a:t>
            </a:r>
            <a:r>
              <a:rPr lang="en-US" altLang="cs-CZ" sz="1800" b="1" dirty="0" smtClean="0">
                <a:solidFill>
                  <a:srgbClr val="307871"/>
                </a:solidFill>
                <a:latin typeface="Times New Roman" panose="02020603050405020304" pitchFamily="18" charset="0"/>
                <a:cs typeface="Times New Roman" panose="02020603050405020304" pitchFamily="18" charset="0"/>
              </a:rPr>
              <a:t>especially </a:t>
            </a:r>
            <a:r>
              <a:rPr lang="en-US" altLang="cs-CZ" sz="1800" b="1" dirty="0">
                <a:solidFill>
                  <a:srgbClr val="307871"/>
                </a:solidFill>
                <a:latin typeface="Times New Roman" panose="02020603050405020304" pitchFamily="18" charset="0"/>
                <a:cs typeface="Times New Roman" panose="02020603050405020304" pitchFamily="18" charset="0"/>
              </a:rPr>
              <a:t>the Information audit of the system.</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err="1"/>
              <a:t>Information</a:t>
            </a:r>
            <a:r>
              <a:rPr lang="cs-CZ" b="1" dirty="0"/>
              <a:t> audit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72627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P.W. SECURITY, the following definitions of information system audit can be mentioned:</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1. An analysis of the information system to assess whether the system is in line with </a:t>
            </a:r>
            <a:r>
              <a:rPr lang="en-US" altLang="cs-CZ" sz="1800" b="1" dirty="0" smtClean="0">
                <a:solidFill>
                  <a:srgbClr val="307871"/>
                </a:solidFill>
                <a:latin typeface="Times New Roman" panose="02020603050405020304" pitchFamily="18" charset="0"/>
                <a:cs typeface="Times New Roman" panose="02020603050405020304" pitchFamily="18" charset="0"/>
              </a:rPr>
              <a:t>established </a:t>
            </a:r>
            <a:r>
              <a:rPr lang="en-US" altLang="cs-CZ" sz="1800" b="1" dirty="0">
                <a:solidFill>
                  <a:srgbClr val="307871"/>
                </a:solidFill>
                <a:latin typeface="Times New Roman" panose="02020603050405020304" pitchFamily="18" charset="0"/>
                <a:cs typeface="Times New Roman" panose="02020603050405020304" pitchFamily="18" charset="0"/>
              </a:rPr>
              <a:t>requirements (user, legislative, qualitative, safety, standardization, etc.). An </a:t>
            </a:r>
            <a:r>
              <a:rPr lang="en-US" altLang="cs-CZ" sz="1800" b="1" dirty="0" smtClean="0">
                <a:solidFill>
                  <a:srgbClr val="307871"/>
                </a:solidFill>
                <a:latin typeface="Times New Roman" panose="02020603050405020304" pitchFamily="18" charset="0"/>
                <a:cs typeface="Times New Roman" panose="02020603050405020304" pitchFamily="18" charset="0"/>
              </a:rPr>
              <a:t>audit </a:t>
            </a:r>
            <a:r>
              <a:rPr lang="en-US" altLang="cs-CZ" sz="1800" b="1" dirty="0">
                <a:solidFill>
                  <a:srgbClr val="307871"/>
                </a:solidFill>
                <a:latin typeface="Times New Roman" panose="02020603050405020304" pitchFamily="18" charset="0"/>
                <a:cs typeface="Times New Roman" panose="02020603050405020304" pitchFamily="18" charset="0"/>
              </a:rPr>
              <a:t>is performed by an independent Authorized Person or an Institution that does not </a:t>
            </a:r>
            <a:r>
              <a:rPr lang="en-US" altLang="cs-CZ" sz="1800" b="1" dirty="0" smtClean="0">
                <a:solidFill>
                  <a:srgbClr val="307871"/>
                </a:solidFill>
                <a:latin typeface="Times New Roman" panose="02020603050405020304" pitchFamily="18" charset="0"/>
                <a:cs typeface="Times New Roman" panose="02020603050405020304" pitchFamily="18" charset="0"/>
              </a:rPr>
              <a:t>have </a:t>
            </a:r>
            <a:r>
              <a:rPr lang="en-US" altLang="cs-CZ" sz="1800" b="1" dirty="0">
                <a:solidFill>
                  <a:srgbClr val="307871"/>
                </a:solidFill>
                <a:latin typeface="Times New Roman" panose="02020603050405020304" pitchFamily="18" charset="0"/>
                <a:cs typeface="Times New Roman" panose="02020603050405020304" pitchFamily="18" charset="0"/>
              </a:rPr>
              <a:t>direct responsibility for the functions of the audited system.</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2. Recording of events and activities carried out by the user or on his behalf, important for the security of the information system (so-called security audit). Together with </a:t>
            </a:r>
            <a:r>
              <a:rPr lang="en-US" altLang="cs-CZ" sz="1800" b="1" dirty="0" smtClean="0">
                <a:solidFill>
                  <a:srgbClr val="307871"/>
                </a:solidFill>
                <a:latin typeface="Times New Roman" panose="02020603050405020304" pitchFamily="18" charset="0"/>
                <a:cs typeface="Times New Roman" panose="02020603050405020304" pitchFamily="18" charset="0"/>
              </a:rPr>
              <a:t>identification </a:t>
            </a:r>
            <a:r>
              <a:rPr lang="en-US" altLang="cs-CZ" sz="1800" b="1" dirty="0">
                <a:solidFill>
                  <a:srgbClr val="307871"/>
                </a:solidFill>
                <a:latin typeface="Times New Roman" panose="02020603050405020304" pitchFamily="18" charset="0"/>
                <a:cs typeface="Times New Roman" panose="02020603050405020304" pitchFamily="18" charset="0"/>
              </a:rPr>
              <a:t>and authentication, it is used to determine the responsibility for investigating security incidents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err="1"/>
              <a:t>Information</a:t>
            </a:r>
            <a:r>
              <a:rPr lang="cs-CZ" b="1" dirty="0"/>
              <a:t> audit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48728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2599</TotalTime>
  <Words>2377</Words>
  <Application>Microsoft Office PowerPoint</Application>
  <PresentationFormat>Předvádění na obrazovce (16:9)</PresentationFormat>
  <Paragraphs>219</Paragraphs>
  <Slides>26</Slides>
  <Notes>23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26</vt:i4>
      </vt:variant>
    </vt:vector>
  </HeadingPairs>
  <TitlesOfParts>
    <vt:vector size="32" baseType="lpstr">
      <vt:lpstr>Arial</vt:lpstr>
      <vt:lpstr>Calibri</vt:lpstr>
      <vt:lpstr>Enriqueta</vt:lpstr>
      <vt:lpstr>Times New Roman</vt:lpstr>
      <vt:lpstr>Wingdings</vt:lpstr>
      <vt:lpstr>SLU</vt:lpstr>
      <vt:lpstr>Název prezentace</vt:lpstr>
      <vt:lpstr>INFORMATION MANAGEMENT</vt:lpstr>
      <vt:lpstr>Introduction</vt:lpstr>
      <vt:lpstr>Goals of the chapter</vt:lpstr>
      <vt:lpstr>IS and Process-Oriented Strategic Concepts in Organizations</vt:lpstr>
      <vt:lpstr>IS and Process-Oriented Strategic Concepts in Organizations</vt:lpstr>
      <vt:lpstr>IS and Process-Oriented Strategic Concepts in Organizations</vt:lpstr>
      <vt:lpstr>Information audit</vt:lpstr>
      <vt:lpstr>Information audit</vt:lpstr>
      <vt:lpstr>Information audit</vt:lpstr>
      <vt:lpstr>Information audit</vt:lpstr>
      <vt:lpstr>Information audit</vt:lpstr>
      <vt:lpstr>Information audit</vt:lpstr>
      <vt:lpstr>Information audit</vt:lpstr>
      <vt:lpstr>Information audit</vt:lpstr>
      <vt:lpstr>Information audit</vt:lpstr>
      <vt:lpstr>Integrated management system using ISO standards</vt:lpstr>
      <vt:lpstr>Integrated management system using ISO standards</vt:lpstr>
      <vt:lpstr>Integrated management system using ISO standards</vt:lpstr>
      <vt:lpstr>Integrated management system using ISO standards</vt:lpstr>
      <vt:lpstr>Integrated management system using ISO standards</vt:lpstr>
      <vt:lpstr>Integrated management system using ISO standards</vt:lpstr>
      <vt:lpstr>Integrated management system using ISO standards</vt:lpstr>
      <vt:lpstr>Integrated management system using ISO standards</vt:lpstr>
      <vt:lpstr>Integrated management system using ISO standards</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158</cp:revision>
  <dcterms:created xsi:type="dcterms:W3CDTF">2016-07-06T15:42:34Z</dcterms:created>
  <dcterms:modified xsi:type="dcterms:W3CDTF">2018-04-04T12:22:07Z</dcterms:modified>
</cp:coreProperties>
</file>