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35" r:id="rId2"/>
    <p:sldId id="263" r:id="rId3"/>
    <p:sldId id="283" r:id="rId4"/>
    <p:sldId id="287" r:id="rId5"/>
    <p:sldId id="257" r:id="rId6"/>
    <p:sldId id="307" r:id="rId7"/>
    <p:sldId id="308" r:id="rId8"/>
    <p:sldId id="310" r:id="rId9"/>
    <p:sldId id="312" r:id="rId10"/>
    <p:sldId id="311" r:id="rId11"/>
    <p:sldId id="315" r:id="rId12"/>
    <p:sldId id="314" r:id="rId13"/>
    <p:sldId id="313" r:id="rId14"/>
    <p:sldId id="304" r:id="rId15"/>
    <p:sldId id="319" r:id="rId16"/>
    <p:sldId id="321" r:id="rId17"/>
    <p:sldId id="322" r:id="rId18"/>
    <p:sldId id="320" r:id="rId19"/>
    <p:sldId id="318" r:id="rId20"/>
    <p:sldId id="323" r:id="rId21"/>
    <p:sldId id="325" r:id="rId22"/>
    <p:sldId id="324" r:id="rId23"/>
    <p:sldId id="326" r:id="rId24"/>
    <p:sldId id="327" r:id="rId25"/>
    <p:sldId id="328" r:id="rId26"/>
    <p:sldId id="329" r:id="rId27"/>
    <p:sldId id="330" r:id="rId28"/>
    <p:sldId id="332" r:id="rId29"/>
    <p:sldId id="331" r:id="rId30"/>
    <p:sldId id="333" r:id="rId31"/>
    <p:sldId id="334" r:id="rId32"/>
    <p:sldId id="316" r:id="rId33"/>
    <p:sldId id="266"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300"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540906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1756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150176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447814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129570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503320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643771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534813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467353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229828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716716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180794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68578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6359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620783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300676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692903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4748547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7233625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05893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801543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56580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169599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812997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292482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089481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7336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073403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term Big Data is relatively new in information management.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Big Data label it-self suggests that data are large in scope. An important </a:t>
            </a:r>
            <a:r>
              <a:rPr lang="en-US" altLang="cs-CZ" sz="1800" b="1" dirty="0" smtClean="0">
                <a:solidFill>
                  <a:srgbClr val="307871"/>
                </a:solidFill>
                <a:latin typeface="Times New Roman" panose="02020603050405020304" pitchFamily="18" charset="0"/>
                <a:cs typeface="Times New Roman" panose="02020603050405020304" pitchFamily="18" charset="0"/>
              </a:rPr>
              <a:t>question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how </a:t>
            </a:r>
            <a:r>
              <a:rPr lang="en-US" altLang="cs-CZ" sz="1800" b="1" dirty="0">
                <a:solidFill>
                  <a:srgbClr val="307871"/>
                </a:solidFill>
                <a:latin typeface="Times New Roman" panose="02020603050405020304" pitchFamily="18" charset="0"/>
                <a:cs typeface="Times New Roman" panose="02020603050405020304" pitchFamily="18" charset="0"/>
              </a:rPr>
              <a:t>large the data needs to be characterized by the term Big </a:t>
            </a:r>
            <a:r>
              <a:rPr lang="en-US" altLang="cs-CZ" sz="1800" b="1" dirty="0" smtClean="0">
                <a:solidFill>
                  <a:srgbClr val="307871"/>
                </a:solidFill>
                <a:latin typeface="Times New Roman" panose="02020603050405020304" pitchFamily="18" charset="0"/>
                <a:cs typeface="Times New Roman" panose="02020603050405020304" pitchFamily="18" charset="0"/>
              </a:rPr>
              <a:t>Data</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Recognized research and consulting company Gartner defines Big Data as data whose size, the speed of growth and diversity do not allow their processing based on current, known and proven technologies in a reasonable time.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Big Data can be characterized according to Mayer-</a:t>
            </a:r>
            <a:r>
              <a:rPr lang="en-US" altLang="cs-CZ" sz="1800" b="1" dirty="0" err="1">
                <a:solidFill>
                  <a:srgbClr val="307871"/>
                </a:solidFill>
                <a:latin typeface="Times New Roman" panose="02020603050405020304" pitchFamily="18" charset="0"/>
                <a:cs typeface="Times New Roman" panose="02020603050405020304" pitchFamily="18" charset="0"/>
              </a:rPr>
              <a:t>Schönberger</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Cukier</a:t>
            </a:r>
            <a:r>
              <a:rPr lang="en-US" altLang="cs-CZ" sz="1800" b="1" dirty="0">
                <a:solidFill>
                  <a:srgbClr val="307871"/>
                </a:solidFill>
                <a:latin typeface="Times New Roman" panose="02020603050405020304" pitchFamily="18" charset="0"/>
                <a:cs typeface="Times New Roman" panose="02020603050405020304" pitchFamily="18" charset="0"/>
              </a:rPr>
              <a:t> (2014) with the "three V" characteristics (volume, velocity and variety = volume, velocity and variety</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99945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At </a:t>
            </a:r>
            <a:r>
              <a:rPr lang="en-US" altLang="cs-CZ" sz="1800" b="1" dirty="0">
                <a:solidFill>
                  <a:srgbClr val="307871"/>
                </a:solidFill>
                <a:latin typeface="Times New Roman" panose="02020603050405020304" pitchFamily="18" charset="0"/>
                <a:cs typeface="Times New Roman" panose="02020603050405020304" pitchFamily="18" charset="0"/>
              </a:rPr>
              <a:t>present, Big Data is critical in terms of information management because it </a:t>
            </a:r>
            <a:r>
              <a:rPr lang="en-US" altLang="cs-CZ" sz="1800" b="1" dirty="0" smtClean="0">
                <a:solidFill>
                  <a:srgbClr val="307871"/>
                </a:solidFill>
                <a:latin typeface="Times New Roman" panose="02020603050405020304" pitchFamily="18" charset="0"/>
                <a:cs typeface="Times New Roman" panose="02020603050405020304" pitchFamily="18" charset="0"/>
              </a:rPr>
              <a:t>significantly </a:t>
            </a:r>
            <a:r>
              <a:rPr lang="en-US" altLang="cs-CZ" sz="1800" b="1" dirty="0">
                <a:solidFill>
                  <a:srgbClr val="307871"/>
                </a:solidFill>
                <a:latin typeface="Times New Roman" panose="02020603050405020304" pitchFamily="18" charset="0"/>
                <a:cs typeface="Times New Roman" panose="02020603050405020304" pitchFamily="18" charset="0"/>
              </a:rPr>
              <a:t>increases the amount of data available, one of the key components of information management, as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(2013) points out</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huge increase in the amount of data that is characteristic of Big Data has been </a:t>
            </a:r>
            <a:r>
              <a:rPr lang="en-US" altLang="cs-CZ" sz="1800" b="1" dirty="0" smtClean="0">
                <a:solidFill>
                  <a:srgbClr val="307871"/>
                </a:solidFill>
                <a:latin typeface="Times New Roman" panose="02020603050405020304" pitchFamily="18" charset="0"/>
                <a:cs typeface="Times New Roman" panose="02020603050405020304" pitchFamily="18" charset="0"/>
              </a:rPr>
              <a:t>created </a:t>
            </a:r>
            <a:r>
              <a:rPr lang="en-US" altLang="cs-CZ" sz="1800" b="1" dirty="0">
                <a:solidFill>
                  <a:srgbClr val="307871"/>
                </a:solidFill>
                <a:latin typeface="Times New Roman" panose="02020603050405020304" pitchFamily="18" charset="0"/>
                <a:cs typeface="Times New Roman" panose="02020603050405020304" pitchFamily="18" charset="0"/>
              </a:rPr>
              <a:t>by Gartner (2011) as the concept of extreme information management. For the Big Data area, you can find certain characteristics that capture real impacts on practice: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rapid growth of new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growing </a:t>
            </a:r>
            <a:r>
              <a:rPr lang="en-US" altLang="cs-CZ" sz="1800" b="1" dirty="0">
                <a:solidFill>
                  <a:srgbClr val="307871"/>
                </a:solidFill>
                <a:latin typeface="Times New Roman" panose="02020603050405020304" pitchFamily="18" charset="0"/>
                <a:cs typeface="Times New Roman" panose="02020603050405020304" pitchFamily="18" charset="0"/>
              </a:rPr>
              <a:t>need for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increasing </a:t>
            </a:r>
            <a:r>
              <a:rPr lang="en-US" altLang="cs-CZ" sz="1800" b="1" dirty="0">
                <a:solidFill>
                  <a:srgbClr val="307871"/>
                </a:solidFill>
                <a:latin typeface="Times New Roman" panose="02020603050405020304" pitchFamily="18" charset="0"/>
                <a:cs typeface="Times New Roman" panose="02020603050405020304" pitchFamily="18" charset="0"/>
              </a:rPr>
              <a:t>the availability of storage devices,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new </a:t>
            </a:r>
            <a:r>
              <a:rPr lang="en-US" altLang="cs-CZ" sz="1800" b="1" dirty="0">
                <a:solidFill>
                  <a:srgbClr val="307871"/>
                </a:solidFill>
                <a:latin typeface="Times New Roman" panose="02020603050405020304" pitchFamily="18" charset="0"/>
                <a:cs typeface="Times New Roman" panose="02020603050405020304" pitchFamily="18" charset="0"/>
              </a:rPr>
              <a:t>data formats,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new </a:t>
            </a:r>
            <a:r>
              <a:rPr lang="en-US" altLang="cs-CZ" sz="1800" b="1" dirty="0">
                <a:solidFill>
                  <a:srgbClr val="307871"/>
                </a:solidFill>
                <a:latin typeface="Times New Roman" panose="02020603050405020304" pitchFamily="18" charset="0"/>
                <a:cs typeface="Times New Roman" panose="02020603050405020304" pitchFamily="18" charset="0"/>
              </a:rPr>
              <a:t>data sources.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9507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Basic concepts and techniques used to work with Big Data include, according to </a:t>
            </a:r>
            <a:r>
              <a:rPr lang="en-US" altLang="cs-CZ" sz="1800" b="1" dirty="0" err="1" smtClean="0">
                <a:solidFill>
                  <a:srgbClr val="307871"/>
                </a:solidFill>
                <a:latin typeface="Times New Roman" panose="02020603050405020304" pitchFamily="18" charset="0"/>
                <a:cs typeface="Times New Roman" panose="02020603050405020304" pitchFamily="18" charset="0"/>
              </a:rPr>
              <a:t>Holubová</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et al. (2015) the following: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distribution </a:t>
            </a:r>
            <a:r>
              <a:rPr lang="en-US" altLang="cs-CZ" sz="1800" b="1" dirty="0">
                <a:solidFill>
                  <a:srgbClr val="307871"/>
                </a:solidFill>
                <a:latin typeface="Times New Roman" panose="02020603050405020304" pitchFamily="18" charset="0"/>
                <a:cs typeface="Times New Roman" panose="02020603050405020304" pitchFamily="18" charset="0"/>
              </a:rPr>
              <a:t>- distributed data processing in the form of problem distribution on clusters of interconnected nodes,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replication </a:t>
            </a:r>
            <a:r>
              <a:rPr lang="en-US" altLang="cs-CZ" sz="1800" b="1" dirty="0">
                <a:solidFill>
                  <a:srgbClr val="307871"/>
                </a:solidFill>
                <a:latin typeface="Times New Roman" panose="02020603050405020304" pitchFamily="18" charset="0"/>
                <a:cs typeface="Times New Roman" panose="02020603050405020304" pitchFamily="18" charset="0"/>
              </a:rPr>
              <a:t>- storage of data on multiple nodes, ideally in different parts of the network,</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scalability </a:t>
            </a:r>
            <a:r>
              <a:rPr lang="en-US" altLang="cs-CZ" sz="1800" b="1" dirty="0">
                <a:solidFill>
                  <a:srgbClr val="307871"/>
                </a:solidFill>
                <a:latin typeface="Times New Roman" panose="02020603050405020304" pitchFamily="18" charset="0"/>
                <a:cs typeface="Times New Roman" panose="02020603050405020304" pitchFamily="18" charset="0"/>
              </a:rPr>
              <a:t>- ability to flexibly respond to changing requirements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higher data volumes, higher system load,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consistency </a:t>
            </a:r>
            <a:r>
              <a:rPr lang="en-US" altLang="cs-CZ" sz="1800" b="1" dirty="0">
                <a:solidFill>
                  <a:srgbClr val="307871"/>
                </a:solidFill>
                <a:latin typeface="Times New Roman" panose="02020603050405020304" pitchFamily="18" charset="0"/>
                <a:cs typeface="Times New Roman" panose="02020603050405020304" pitchFamily="18" charset="0"/>
              </a:rPr>
              <a:t>- a database system based on ATC (atomicity, consistency, </a:t>
            </a:r>
            <a:r>
              <a:rPr lang="en-US" altLang="cs-CZ" sz="1800" b="1" dirty="0" smtClean="0">
                <a:solidFill>
                  <a:srgbClr val="307871"/>
                </a:solidFill>
                <a:latin typeface="Times New Roman" panose="02020603050405020304" pitchFamily="18" charset="0"/>
                <a:cs typeface="Times New Roman" panose="02020603050405020304" pitchFamily="18" charset="0"/>
              </a:rPr>
              <a:t>isolation</a:t>
            </a:r>
            <a:r>
              <a:rPr lang="en-US" altLang="cs-CZ" sz="1800" b="1" dirty="0">
                <a:solidFill>
                  <a:srgbClr val="307871"/>
                </a:solidFill>
                <a:latin typeface="Times New Roman" panose="02020603050405020304" pitchFamily="18" charset="0"/>
                <a:cs typeface="Times New Roman" panose="02020603050405020304" pitchFamily="18" charset="0"/>
              </a:rPr>
              <a:t>, durability) properties that convert data from one consistent state to another.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5768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Burian</a:t>
            </a:r>
            <a:r>
              <a:rPr lang="en-US" altLang="cs-CZ" sz="1800" b="1" dirty="0">
                <a:solidFill>
                  <a:srgbClr val="307871"/>
                </a:solidFill>
                <a:latin typeface="Times New Roman" panose="02020603050405020304" pitchFamily="18" charset="0"/>
                <a:cs typeface="Times New Roman" panose="02020603050405020304" pitchFamily="18" charset="0"/>
              </a:rPr>
              <a:t> (2014), the market for Big Data solutions can be divided as follows: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Hardware </a:t>
            </a:r>
            <a:r>
              <a:rPr lang="en-US" altLang="cs-CZ" sz="1800" b="1" dirty="0">
                <a:solidFill>
                  <a:srgbClr val="307871"/>
                </a:solidFill>
                <a:latin typeface="Times New Roman" panose="02020603050405020304" pitchFamily="18" charset="0"/>
                <a:cs typeface="Times New Roman" panose="02020603050405020304" pitchFamily="18" charset="0"/>
              </a:rPr>
              <a:t>- emphasis on performance, frequently integrated solutions including specialized technical equipment,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Big </a:t>
            </a:r>
            <a:r>
              <a:rPr lang="en-US" altLang="cs-CZ" sz="1800" b="1" dirty="0">
                <a:solidFill>
                  <a:srgbClr val="307871"/>
                </a:solidFill>
                <a:latin typeface="Times New Roman" panose="02020603050405020304" pitchFamily="18" charset="0"/>
                <a:cs typeface="Times New Roman" panose="02020603050405020304" pitchFamily="18" charset="0"/>
              </a:rPr>
              <a:t>Data Distribution - Software components designed to process large amounts of unstructured and distributed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management - primarily NoSQL database for loading and writing large volumes of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Analysis </a:t>
            </a:r>
            <a:r>
              <a:rPr lang="en-US" altLang="cs-CZ" sz="1800" b="1" dirty="0">
                <a:solidFill>
                  <a:srgbClr val="307871"/>
                </a:solidFill>
                <a:latin typeface="Times New Roman" panose="02020603050405020304" pitchFamily="18" charset="0"/>
                <a:cs typeface="Times New Roman" panose="02020603050405020304" pitchFamily="18" charset="0"/>
              </a:rPr>
              <a:t>and visualization - the pressure to increase the volume of analyzed </a:t>
            </a: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increases.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73027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Social </a:t>
            </a:r>
            <a:r>
              <a:rPr lang="en-US" altLang="cs-CZ" sz="1800" b="1" dirty="0">
                <a:solidFill>
                  <a:srgbClr val="307871"/>
                </a:solidFill>
                <a:latin typeface="Times New Roman" panose="02020603050405020304" pitchFamily="18" charset="0"/>
                <a:cs typeface="Times New Roman" panose="02020603050405020304" pitchFamily="18" charset="0"/>
              </a:rPr>
              <a:t>media is generally a means of enabling users (consumers) to share among </a:t>
            </a:r>
            <a:r>
              <a:rPr lang="en-US" altLang="cs-CZ" sz="1800" b="1" dirty="0" smtClean="0">
                <a:solidFill>
                  <a:srgbClr val="307871"/>
                </a:solidFill>
                <a:latin typeface="Times New Roman" panose="02020603050405020304" pitchFamily="18" charset="0"/>
                <a:cs typeface="Times New Roman" panose="02020603050405020304" pitchFamily="18" charset="0"/>
              </a:rPr>
              <a:t>themselves</a:t>
            </a:r>
            <a:r>
              <a:rPr lang="en-US" altLang="cs-CZ" sz="1800" b="1" dirty="0">
                <a:solidFill>
                  <a:srgbClr val="307871"/>
                </a:solidFill>
                <a:latin typeface="Times New Roman" panose="02020603050405020304" pitchFamily="18" charset="0"/>
                <a:cs typeface="Times New Roman" panose="02020603050405020304" pitchFamily="18" charset="0"/>
              </a:rPr>
              <a:t>, and with companies, both text, image, and audio-visual materials.</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definition by Kaplan and </a:t>
            </a:r>
            <a:r>
              <a:rPr lang="en-US" altLang="cs-CZ" sz="1800" b="1" dirty="0" err="1">
                <a:solidFill>
                  <a:srgbClr val="307871"/>
                </a:solidFill>
                <a:latin typeface="Times New Roman" panose="02020603050405020304" pitchFamily="18" charset="0"/>
                <a:cs typeface="Times New Roman" panose="02020603050405020304" pitchFamily="18" charset="0"/>
              </a:rPr>
              <a:t>Haenlein</a:t>
            </a:r>
            <a:r>
              <a:rPr lang="en-US" altLang="cs-CZ" sz="1800" b="1" dirty="0">
                <a:solidFill>
                  <a:srgbClr val="307871"/>
                </a:solidFill>
                <a:latin typeface="Times New Roman" panose="02020603050405020304" pitchFamily="18" charset="0"/>
                <a:cs typeface="Times New Roman" panose="02020603050405020304" pitchFamily="18" charset="0"/>
              </a:rPr>
              <a:t> (2010) then states that social media is a group of Internet-based applications based on the ideological and technical basics of Web 2.0 platforms and enabling the creation and exchange of user-generated content.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Kotler and Keller (2013), there are three major social media platforms: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online </a:t>
            </a:r>
            <a:r>
              <a:rPr lang="en-US" altLang="cs-CZ" sz="1800" b="1" dirty="0">
                <a:solidFill>
                  <a:srgbClr val="307871"/>
                </a:solidFill>
                <a:latin typeface="Times New Roman" panose="02020603050405020304" pitchFamily="18" charset="0"/>
                <a:cs typeface="Times New Roman" panose="02020603050405020304" pitchFamily="18" charset="0"/>
              </a:rPr>
              <a:t>communications and forums,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blogs </a:t>
            </a:r>
            <a:r>
              <a:rPr lang="en-US" altLang="cs-CZ" sz="1800" b="1" dirty="0">
                <a:solidFill>
                  <a:srgbClr val="307871"/>
                </a:solidFill>
                <a:latin typeface="Times New Roman" panose="02020603050405020304" pitchFamily="18" charset="0"/>
                <a:cs typeface="Times New Roman" panose="02020603050405020304" pitchFamily="18" charset="0"/>
              </a:rPr>
              <a:t>(individual or centralized),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social </a:t>
            </a:r>
            <a:r>
              <a:rPr lang="en-US" altLang="cs-CZ" sz="1800" b="1" dirty="0">
                <a:solidFill>
                  <a:srgbClr val="307871"/>
                </a:solidFill>
                <a:latin typeface="Times New Roman" panose="02020603050405020304" pitchFamily="18" charset="0"/>
                <a:cs typeface="Times New Roman" panose="02020603050405020304" pitchFamily="18" charset="0"/>
              </a:rPr>
              <a:t>networks.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0896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Facebook </a:t>
            </a:r>
            <a:r>
              <a:rPr lang="en-US" altLang="cs-CZ" sz="1800" b="1" dirty="0">
                <a:solidFill>
                  <a:srgbClr val="307871"/>
                </a:solidFill>
                <a:latin typeface="Times New Roman" panose="02020603050405020304" pitchFamily="18" charset="0"/>
                <a:cs typeface="Times New Roman" panose="02020603050405020304" pitchFamily="18" charset="0"/>
              </a:rPr>
              <a:t>- the world's best-known social networking platform, serving as a platform for creating personal, corporate, and group profiles. Facebook was </a:t>
            </a:r>
            <a:r>
              <a:rPr lang="en-US" altLang="cs-CZ" sz="1800" b="1" dirty="0" smtClean="0">
                <a:solidFill>
                  <a:srgbClr val="307871"/>
                </a:solidFill>
                <a:latin typeface="Times New Roman" panose="02020603050405020304" pitchFamily="18" charset="0"/>
                <a:cs typeface="Times New Roman" panose="02020603050405020304" pitchFamily="18" charset="0"/>
              </a:rPr>
              <a:t>established </a:t>
            </a:r>
            <a:r>
              <a:rPr lang="en-US" altLang="cs-CZ" sz="1800" b="1" dirty="0">
                <a:solidFill>
                  <a:srgbClr val="307871"/>
                </a:solidFill>
                <a:latin typeface="Times New Roman" panose="02020603050405020304" pitchFamily="18" charset="0"/>
                <a:cs typeface="Times New Roman" panose="02020603050405020304" pitchFamily="18" charset="0"/>
              </a:rPr>
              <a:t>in 2004. In 2017, 2 billion active users worldwide (Facebook Q1 2017 reports 4.8 million). </a:t>
            </a:r>
            <a:r>
              <a:rPr lang="en-US" altLang="cs-CZ" sz="1800" b="1" dirty="0" smtClean="0">
                <a:solidFill>
                  <a:srgbClr val="307871"/>
                </a:solidFill>
                <a:latin typeface="Times New Roman" panose="02020603050405020304" pitchFamily="18" charset="0"/>
                <a:cs typeface="Times New Roman" panose="02020603050405020304" pitchFamily="18" charset="0"/>
              </a:rPr>
              <a:t>Facebook </a:t>
            </a:r>
            <a:r>
              <a:rPr lang="en-US" altLang="cs-CZ" sz="1800" b="1" dirty="0">
                <a:solidFill>
                  <a:srgbClr val="307871"/>
                </a:solidFill>
                <a:latin typeface="Times New Roman" panose="02020603050405020304" pitchFamily="18" charset="0"/>
                <a:cs typeface="Times New Roman" panose="02020603050405020304" pitchFamily="18" charset="0"/>
              </a:rPr>
              <a:t>is a very extensive web-based system designed primarily to create social networks, communicate with users, share multimedia data, maintain relationships and also enjoy many different games. Facebook is used just like other major social networks for marketing purposes.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Google</a:t>
            </a:r>
            <a:r>
              <a:rPr lang="en-US" altLang="cs-CZ" sz="1800" b="1" dirty="0">
                <a:solidFill>
                  <a:srgbClr val="307871"/>
                </a:solidFill>
                <a:latin typeface="Times New Roman" panose="02020603050405020304" pitchFamily="18" charset="0"/>
                <a:cs typeface="Times New Roman" panose="02020603050405020304" pitchFamily="18" charset="0"/>
              </a:rPr>
              <a:t>+ - originated in 2011 as Facebook. The main difference is, as stated in </a:t>
            </a:r>
            <a:r>
              <a:rPr lang="en-US" altLang="cs-CZ" sz="1800" b="1" dirty="0" err="1">
                <a:solidFill>
                  <a:srgbClr val="307871"/>
                </a:solidFill>
                <a:latin typeface="Times New Roman" panose="02020603050405020304" pitchFamily="18" charset="0"/>
                <a:cs typeface="Times New Roman" panose="02020603050405020304" pitchFamily="18" charset="0"/>
              </a:rPr>
              <a:t>Burian</a:t>
            </a:r>
            <a:r>
              <a:rPr lang="en-US" altLang="cs-CZ" sz="1800" b="1" dirty="0">
                <a:solidFill>
                  <a:srgbClr val="307871"/>
                </a:solidFill>
                <a:latin typeface="Times New Roman" panose="02020603050405020304" pitchFamily="18" charset="0"/>
                <a:cs typeface="Times New Roman" panose="02020603050405020304" pitchFamily="18" charset="0"/>
              </a:rPr>
              <a:t> (2014), in setting up sharing via so-called circles that can divide </a:t>
            </a:r>
            <a:r>
              <a:rPr lang="en-US" altLang="cs-CZ" sz="1800" b="1" dirty="0" smtClean="0">
                <a:solidFill>
                  <a:srgbClr val="307871"/>
                </a:solidFill>
                <a:latin typeface="Times New Roman" panose="02020603050405020304" pitchFamily="18" charset="0"/>
                <a:cs typeface="Times New Roman" panose="02020603050405020304" pitchFamily="18" charset="0"/>
              </a:rPr>
              <a:t>individuals </a:t>
            </a:r>
            <a:r>
              <a:rPr lang="en-US" altLang="cs-CZ" sz="1800" b="1" dirty="0">
                <a:solidFill>
                  <a:srgbClr val="307871"/>
                </a:solidFill>
                <a:latin typeface="Times New Roman" panose="02020603050405020304" pitchFamily="18" charset="0"/>
                <a:cs typeface="Times New Roman" panose="02020603050405020304" pitchFamily="18" charset="0"/>
              </a:rPr>
              <a:t>and share things with those who benefit or are affected by it.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46364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err="1" smtClean="0">
                <a:solidFill>
                  <a:srgbClr val="307871"/>
                </a:solidFill>
                <a:latin typeface="Times New Roman" panose="02020603050405020304" pitchFamily="18" charset="0"/>
                <a:cs typeface="Times New Roman" panose="02020603050405020304" pitchFamily="18" charset="0"/>
              </a:rPr>
              <a:t>VKontakte</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 an international social network, a Russian analog of American Facebook, founded in 2006. According to Alexa.com, it is the most visited </a:t>
            </a:r>
            <a:r>
              <a:rPr lang="en-US" altLang="cs-CZ" sz="1800" b="1" dirty="0" smtClean="0">
                <a:solidFill>
                  <a:srgbClr val="307871"/>
                </a:solidFill>
                <a:latin typeface="Times New Roman" panose="02020603050405020304" pitchFamily="18" charset="0"/>
                <a:cs typeface="Times New Roman" panose="02020603050405020304" pitchFamily="18" charset="0"/>
              </a:rPr>
              <a:t>social </a:t>
            </a:r>
            <a:r>
              <a:rPr lang="en-US" altLang="cs-CZ" sz="1800" b="1" dirty="0">
                <a:solidFill>
                  <a:srgbClr val="307871"/>
                </a:solidFill>
                <a:latin typeface="Times New Roman" panose="02020603050405020304" pitchFamily="18" charset="0"/>
                <a:cs typeface="Times New Roman" panose="02020603050405020304" pitchFamily="18" charset="0"/>
              </a:rPr>
              <a:t>network in Russia, Ukraine, Belarus, Moldova, and Kazakhstan. It is the second most visited site in Russia. In 2017, this social network had 480 million active users.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LinkedIn </a:t>
            </a:r>
            <a:r>
              <a:rPr lang="en-US" altLang="cs-CZ" sz="1800" b="1" dirty="0">
                <a:solidFill>
                  <a:srgbClr val="307871"/>
                </a:solidFill>
                <a:latin typeface="Times New Roman" panose="02020603050405020304" pitchFamily="18" charset="0"/>
                <a:cs typeface="Times New Roman" panose="02020603050405020304" pitchFamily="18" charset="0"/>
              </a:rPr>
              <a:t>- over the past it serves more as a professional or work network. Shows participant profiles, references, and links to their focus and work. </a:t>
            </a:r>
            <a:r>
              <a:rPr lang="en-US" altLang="cs-CZ" sz="1800" b="1" dirty="0" smtClean="0">
                <a:solidFill>
                  <a:srgbClr val="307871"/>
                </a:solidFill>
                <a:latin typeface="Times New Roman" panose="02020603050405020304" pitchFamily="18" charset="0"/>
                <a:cs typeface="Times New Roman" panose="02020603050405020304" pitchFamily="18" charset="0"/>
              </a:rPr>
              <a:t>Managers</a:t>
            </a:r>
            <a:r>
              <a:rPr lang="en-US" altLang="cs-CZ" sz="1800" b="1" dirty="0">
                <a:solidFill>
                  <a:srgbClr val="307871"/>
                </a:solidFill>
                <a:latin typeface="Times New Roman" panose="02020603050405020304" pitchFamily="18" charset="0"/>
                <a:cs typeface="Times New Roman" panose="02020603050405020304" pitchFamily="18" charset="0"/>
              </a:rPr>
              <a:t>, consultants, and professionals from all sorts of fields are among the users. </a:t>
            </a:r>
            <a:r>
              <a:rPr lang="en-US" altLang="cs-CZ" sz="1800" b="1" dirty="0" smtClean="0">
                <a:solidFill>
                  <a:srgbClr val="307871"/>
                </a:solidFill>
                <a:latin typeface="Times New Roman" panose="02020603050405020304" pitchFamily="18" charset="0"/>
                <a:cs typeface="Times New Roman" panose="02020603050405020304" pitchFamily="18" charset="0"/>
              </a:rPr>
              <a:t>million </a:t>
            </a:r>
            <a:r>
              <a:rPr lang="en-US" altLang="cs-CZ" sz="1800" b="1" dirty="0">
                <a:solidFill>
                  <a:srgbClr val="307871"/>
                </a:solidFill>
                <a:latin typeface="Times New Roman" panose="02020603050405020304" pitchFamily="18" charset="0"/>
                <a:cs typeface="Times New Roman" panose="02020603050405020304" pitchFamily="18" charset="0"/>
              </a:rPr>
              <a:t>members. LinkedIn is also often used by </a:t>
            </a:r>
            <a:r>
              <a:rPr lang="en-US" altLang="cs-CZ" sz="1800" b="1" dirty="0" smtClean="0">
                <a:solidFill>
                  <a:srgbClr val="307871"/>
                </a:solidFill>
                <a:latin typeface="Times New Roman" panose="02020603050405020304" pitchFamily="18" charset="0"/>
                <a:cs typeface="Times New Roman" panose="02020603050405020304" pitchFamily="18" charset="0"/>
              </a:rPr>
              <a:t>HR</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 LinkedIn </a:t>
            </a:r>
            <a:r>
              <a:rPr lang="en-US" altLang="cs-CZ" sz="1800" b="1" dirty="0">
                <a:solidFill>
                  <a:srgbClr val="307871"/>
                </a:solidFill>
                <a:latin typeface="Times New Roman" panose="02020603050405020304" pitchFamily="18" charset="0"/>
                <a:cs typeface="Times New Roman" panose="02020603050405020304" pitchFamily="18" charset="0"/>
              </a:rPr>
              <a:t>reports as the world's largest professional network with more than 300 </a:t>
            </a:r>
            <a:r>
              <a:rPr lang="cs-CZ" altLang="cs-CZ" sz="1800" b="1" dirty="0" err="1" smtClean="0">
                <a:solidFill>
                  <a:srgbClr val="307871"/>
                </a:solidFill>
                <a:latin typeface="Times New Roman" panose="02020603050405020304" pitchFamily="18" charset="0"/>
                <a:cs typeface="Times New Roman" panose="02020603050405020304" pitchFamily="18" charset="0"/>
              </a:rPr>
              <a:t>pr</a:t>
            </a:r>
            <a:r>
              <a:rPr lang="en-US" altLang="cs-CZ" sz="1800" b="1" dirty="0" err="1" smtClean="0">
                <a:solidFill>
                  <a:srgbClr val="307871"/>
                </a:solidFill>
                <a:latin typeface="Times New Roman" panose="02020603050405020304" pitchFamily="18" charset="0"/>
                <a:cs typeface="Times New Roman" panose="02020603050405020304" pitchFamily="18" charset="0"/>
              </a:rPr>
              <a:t>ofessionals</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who can find a suitable job candidate on the basis of information contained in individual profiles containing more detailed information about their career, jobs, and education.</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47007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Twitter </a:t>
            </a:r>
            <a:r>
              <a:rPr lang="en-US" altLang="cs-CZ" sz="1800" b="1" dirty="0">
                <a:solidFill>
                  <a:srgbClr val="307871"/>
                </a:solidFill>
                <a:latin typeface="Times New Roman" panose="02020603050405020304" pitchFamily="18" charset="0"/>
                <a:cs typeface="Times New Roman" panose="02020603050405020304" pitchFamily="18" charset="0"/>
              </a:rPr>
              <a:t>- allows users to send and read messages sent by other users (tweets). The tweet is a text post with a maximum of 140 characters, which is displayed on the user's profile page and also on its followers' pages.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51456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From the point of view of information management, the issue of the correct </a:t>
            </a:r>
            <a:r>
              <a:rPr lang="en-US" altLang="cs-CZ" sz="1800" b="1" dirty="0" smtClean="0">
                <a:solidFill>
                  <a:srgbClr val="307871"/>
                </a:solidFill>
                <a:latin typeface="Times New Roman" panose="02020603050405020304" pitchFamily="18" charset="0"/>
                <a:cs typeface="Times New Roman" panose="02020603050405020304" pitchFamily="18" charset="0"/>
              </a:rPr>
              <a:t>presentation </a:t>
            </a:r>
            <a:r>
              <a:rPr lang="en-US" altLang="cs-CZ" sz="1800" b="1" dirty="0">
                <a:solidFill>
                  <a:srgbClr val="307871"/>
                </a:solidFill>
                <a:latin typeface="Times New Roman" panose="02020603050405020304" pitchFamily="18" charset="0"/>
                <a:cs typeface="Times New Roman" panose="02020603050405020304" pitchFamily="18" charset="0"/>
              </a:rPr>
              <a:t>of the company on social networks is important, which is demanding both in terms of expertise and time.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Social </a:t>
            </a:r>
            <a:r>
              <a:rPr lang="en-US" altLang="cs-CZ" sz="1800" b="1" dirty="0">
                <a:solidFill>
                  <a:srgbClr val="307871"/>
                </a:solidFill>
                <a:latin typeface="Times New Roman" panose="02020603050405020304" pitchFamily="18" charset="0"/>
                <a:cs typeface="Times New Roman" panose="02020603050405020304" pitchFamily="18" charset="0"/>
              </a:rPr>
              <a:t>networks have hundreds of millions of users, so social media marketing has become an important part of company communication with the public and a significant source of income for advertisers. For this reason, a large number of foreign and Czech companies have this social communication at a specialized PR (Public relation) agency.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If </a:t>
            </a:r>
            <a:r>
              <a:rPr lang="en-US" altLang="cs-CZ" sz="1800" b="1" dirty="0">
                <a:solidFill>
                  <a:srgbClr val="307871"/>
                </a:solidFill>
                <a:latin typeface="Times New Roman" panose="02020603050405020304" pitchFamily="18" charset="0"/>
                <a:cs typeface="Times New Roman" panose="02020603050405020304" pitchFamily="18" charset="0"/>
              </a:rPr>
              <a:t>outsourcing is not used directly, in the case of companies, some employees are often entrusted with presenting the company to social media. According to combinatorial calculations (</a:t>
            </a:r>
            <a:r>
              <a:rPr lang="en-US" altLang="cs-CZ" sz="1800" b="1" dirty="0" err="1">
                <a:solidFill>
                  <a:srgbClr val="307871"/>
                </a:solidFill>
                <a:latin typeface="Times New Roman" panose="02020603050405020304" pitchFamily="18" charset="0"/>
                <a:cs typeface="Times New Roman" panose="02020603050405020304" pitchFamily="18" charset="0"/>
              </a:rPr>
              <a:t>Štědroň</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Budiš</a:t>
            </a:r>
            <a:r>
              <a:rPr lang="en-US" altLang="cs-CZ" sz="1800" b="1" dirty="0">
                <a:solidFill>
                  <a:srgbClr val="307871"/>
                </a:solidFill>
                <a:latin typeface="Times New Roman" panose="02020603050405020304" pitchFamily="18" charset="0"/>
                <a:cs typeface="Times New Roman" panose="02020603050405020304" pitchFamily="18" charset="0"/>
              </a:rPr>
              <a:t>, 2009), it is very likely that everyone knows up to a </a:t>
            </a:r>
            <a:r>
              <a:rPr lang="en-US" altLang="cs-CZ" sz="1800" b="1" dirty="0" smtClean="0">
                <a:solidFill>
                  <a:srgbClr val="307871"/>
                </a:solidFill>
                <a:latin typeface="Times New Roman" panose="02020603050405020304" pitchFamily="18" charset="0"/>
                <a:cs typeface="Times New Roman" panose="02020603050405020304" pitchFamily="18" charset="0"/>
              </a:rPr>
              <a:t>maximum </a:t>
            </a:r>
            <a:r>
              <a:rPr lang="en-US" altLang="cs-CZ" sz="1800" b="1" dirty="0">
                <a:solidFill>
                  <a:srgbClr val="307871"/>
                </a:solidFill>
                <a:latin typeface="Times New Roman" panose="02020603050405020304" pitchFamily="18" charset="0"/>
                <a:cs typeface="Times New Roman" panose="02020603050405020304" pitchFamily="18" charset="0"/>
              </a:rPr>
              <a:t>of 7 people.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05821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Social </a:t>
            </a:r>
            <a:r>
              <a:rPr lang="en-US" altLang="cs-CZ" sz="1800" b="1" dirty="0">
                <a:solidFill>
                  <a:srgbClr val="307871"/>
                </a:solidFill>
                <a:latin typeface="Times New Roman" panose="02020603050405020304" pitchFamily="18" charset="0"/>
                <a:cs typeface="Times New Roman" panose="02020603050405020304" pitchFamily="18" charset="0"/>
              </a:rPr>
              <a:t>networks thus hide the enormous potential of marketing media. Marketing on social networks is an important component of company promotion.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Smith </a:t>
            </a:r>
            <a:r>
              <a:rPr lang="en-US" altLang="cs-CZ" sz="1800" b="1" dirty="0">
                <a:solidFill>
                  <a:srgbClr val="307871"/>
                </a:solidFill>
                <a:latin typeface="Times New Roman" panose="02020603050405020304" pitchFamily="18" charset="0"/>
                <a:cs typeface="Times New Roman" panose="02020603050405020304" pitchFamily="18" charset="0"/>
              </a:rPr>
              <a:t>and </a:t>
            </a:r>
            <a:r>
              <a:rPr lang="en-US" altLang="cs-CZ" sz="1800" b="1" dirty="0" err="1">
                <a:solidFill>
                  <a:srgbClr val="307871"/>
                </a:solidFill>
                <a:latin typeface="Times New Roman" panose="02020603050405020304" pitchFamily="18" charset="0"/>
                <a:cs typeface="Times New Roman" panose="02020603050405020304" pitchFamily="18" charset="0"/>
              </a:rPr>
              <a:t>Treadaway</a:t>
            </a:r>
            <a:r>
              <a:rPr lang="en-US" altLang="cs-CZ" sz="1800" b="1" dirty="0">
                <a:solidFill>
                  <a:srgbClr val="307871"/>
                </a:solidFill>
                <a:latin typeface="Times New Roman" panose="02020603050405020304" pitchFamily="18" charset="0"/>
                <a:cs typeface="Times New Roman" panose="02020603050405020304" pitchFamily="18" charset="0"/>
              </a:rPr>
              <a:t> (2011) report that it is important to ask the following questions at the </a:t>
            </a:r>
            <a:r>
              <a:rPr lang="en-US" altLang="cs-CZ" sz="1800" b="1" dirty="0" smtClean="0">
                <a:solidFill>
                  <a:srgbClr val="307871"/>
                </a:solidFill>
                <a:latin typeface="Times New Roman" panose="02020603050405020304" pitchFamily="18" charset="0"/>
                <a:cs typeface="Times New Roman" panose="02020603050405020304" pitchFamily="18" charset="0"/>
              </a:rPr>
              <a:t>outset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What </a:t>
            </a:r>
            <a:r>
              <a:rPr lang="en-US" altLang="cs-CZ" sz="1800" b="1" dirty="0">
                <a:solidFill>
                  <a:srgbClr val="307871"/>
                </a:solidFill>
                <a:latin typeface="Times New Roman" panose="02020603050405020304" pitchFamily="18" charset="0"/>
                <a:cs typeface="Times New Roman" panose="02020603050405020304" pitchFamily="18" charset="0"/>
              </a:rPr>
              <a:t>do you mean?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How </a:t>
            </a:r>
            <a:r>
              <a:rPr lang="en-US" altLang="cs-CZ" sz="1800" b="1" dirty="0">
                <a:solidFill>
                  <a:srgbClr val="307871"/>
                </a:solidFill>
                <a:latin typeface="Times New Roman" panose="02020603050405020304" pitchFamily="18" charset="0"/>
                <a:cs typeface="Times New Roman" panose="02020603050405020304" pitchFamily="18" charset="0"/>
              </a:rPr>
              <a:t>do you say that?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Do </a:t>
            </a:r>
            <a:r>
              <a:rPr lang="en-US" altLang="cs-CZ" sz="1800" b="1" dirty="0">
                <a:solidFill>
                  <a:srgbClr val="307871"/>
                </a:solidFill>
                <a:latin typeface="Times New Roman" panose="02020603050405020304" pitchFamily="18" charset="0"/>
                <a:cs typeface="Times New Roman" panose="02020603050405020304" pitchFamily="18" charset="0"/>
              </a:rPr>
              <a:t>you need your own content or will you refer to other content on the </a:t>
            </a:r>
            <a:r>
              <a:rPr lang="en-US" altLang="cs-CZ" sz="1800" b="1" dirty="0" smtClean="0">
                <a:solidFill>
                  <a:srgbClr val="307871"/>
                </a:solidFill>
                <a:latin typeface="Times New Roman" panose="02020603050405020304" pitchFamily="18" charset="0"/>
                <a:cs typeface="Times New Roman" panose="02020603050405020304" pitchFamily="18" charset="0"/>
              </a:rPr>
              <a:t>Internet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Who </a:t>
            </a:r>
            <a:r>
              <a:rPr lang="en-US" altLang="cs-CZ" sz="1800" b="1" dirty="0">
                <a:solidFill>
                  <a:srgbClr val="307871"/>
                </a:solidFill>
                <a:latin typeface="Times New Roman" panose="02020603050405020304" pitchFamily="18" charset="0"/>
                <a:cs typeface="Times New Roman" panose="02020603050405020304" pitchFamily="18" charset="0"/>
              </a:rPr>
              <a:t>will publish this content?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What </a:t>
            </a:r>
            <a:r>
              <a:rPr lang="en-US" altLang="cs-CZ" sz="1800" b="1" dirty="0">
                <a:solidFill>
                  <a:srgbClr val="307871"/>
                </a:solidFill>
                <a:latin typeface="Times New Roman" panose="02020603050405020304" pitchFamily="18" charset="0"/>
                <a:cs typeface="Times New Roman" panose="02020603050405020304" pitchFamily="18" charset="0"/>
              </a:rPr>
              <a:t>do you need to create (logos, icons, new graphic designs, custom </a:t>
            </a:r>
            <a:r>
              <a:rPr lang="en-US" altLang="cs-CZ" sz="1800" b="1" dirty="0" smtClean="0">
                <a:solidFill>
                  <a:srgbClr val="307871"/>
                </a:solidFill>
                <a:latin typeface="Times New Roman" panose="02020603050405020304" pitchFamily="18" charset="0"/>
                <a:cs typeface="Times New Roman" panose="02020603050405020304" pitchFamily="18" charset="0"/>
              </a:rPr>
              <a:t>applications</a:t>
            </a:r>
            <a:r>
              <a:rPr lang="en-US" altLang="cs-CZ" sz="1800" b="1" dirty="0">
                <a:solidFill>
                  <a:srgbClr val="307871"/>
                </a:solidFill>
                <a:latin typeface="Times New Roman" panose="02020603050405020304" pitchFamily="18" charset="0"/>
                <a:cs typeface="Times New Roman" panose="02020603050405020304" pitchFamily="18" charset="0"/>
              </a:rPr>
              <a:t>) to meet business goals?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7784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12. </a:t>
            </a:r>
            <a:r>
              <a:rPr lang="en-US" sz="2400" dirty="0">
                <a:solidFill>
                  <a:schemeClr val="bg1"/>
                </a:solidFill>
                <a:latin typeface="Times New Roman" panose="02020603050405020304" pitchFamily="18" charset="0"/>
                <a:cs typeface="Times New Roman" panose="02020603050405020304" pitchFamily="18" charset="0"/>
              </a:rPr>
              <a:t>TRENDS </a:t>
            </a:r>
            <a:r>
              <a:rPr lang="en-US" sz="2400">
                <a:solidFill>
                  <a:schemeClr val="bg1"/>
                </a:solidFill>
                <a:latin typeface="Times New Roman" panose="02020603050405020304" pitchFamily="18" charset="0"/>
                <a:cs typeface="Times New Roman" panose="02020603050405020304" pitchFamily="18" charset="0"/>
              </a:rPr>
              <a:t>IN </a:t>
            </a:r>
            <a:r>
              <a:rPr lang="en-US" sz="2400" smtClean="0">
                <a:solidFill>
                  <a:schemeClr val="bg1"/>
                </a:solidFill>
                <a:latin typeface="Times New Roman" panose="02020603050405020304" pitchFamily="18" charset="0"/>
                <a:cs typeface="Times New Roman" panose="02020603050405020304" pitchFamily="18" charset="0"/>
              </a:rPr>
              <a:t>INFORMATION </a:t>
            </a:r>
            <a:r>
              <a:rPr lang="en-US" sz="2400" dirty="0">
                <a:solidFill>
                  <a:schemeClr val="bg1"/>
                </a:solidFill>
                <a:latin typeface="Times New Roman" panose="02020603050405020304" pitchFamily="18" charset="0"/>
                <a:cs typeface="Times New Roman" panose="02020603050405020304" pitchFamily="18" charset="0"/>
              </a:rPr>
              <a:t>MANAGEMENT</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addition to feedback, social networks are being used as an effective marketing tool. According to </a:t>
            </a:r>
            <a:r>
              <a:rPr lang="en-US" altLang="cs-CZ" sz="1800" b="1" dirty="0" err="1">
                <a:solidFill>
                  <a:srgbClr val="307871"/>
                </a:solidFill>
                <a:latin typeface="Times New Roman" panose="02020603050405020304" pitchFamily="18" charset="0"/>
                <a:cs typeface="Times New Roman" panose="02020603050405020304" pitchFamily="18" charset="0"/>
              </a:rPr>
              <a:t>Přikryl</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Jahoda</a:t>
            </a:r>
            <a:r>
              <a:rPr lang="en-US" altLang="cs-CZ" sz="1800" b="1" dirty="0">
                <a:solidFill>
                  <a:srgbClr val="307871"/>
                </a:solidFill>
                <a:latin typeface="Times New Roman" panose="02020603050405020304" pitchFamily="18" charset="0"/>
                <a:cs typeface="Times New Roman" panose="02020603050405020304" pitchFamily="18" charset="0"/>
              </a:rPr>
              <a:t> (2010), these are mainly the following forms: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monitoring </a:t>
            </a:r>
            <a:r>
              <a:rPr lang="en-US" altLang="cs-CZ" sz="1800" b="1" dirty="0">
                <a:solidFill>
                  <a:srgbClr val="307871"/>
                </a:solidFill>
                <a:latin typeface="Times New Roman" panose="02020603050405020304" pitchFamily="18" charset="0"/>
                <a:cs typeface="Times New Roman" panose="02020603050405020304" pitchFamily="18" charset="0"/>
              </a:rPr>
              <a:t>attitudes and opinions in forum discussions, conferences,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offering </a:t>
            </a:r>
            <a:r>
              <a:rPr lang="en-US" altLang="cs-CZ" sz="1800" b="1" dirty="0">
                <a:solidFill>
                  <a:srgbClr val="307871"/>
                </a:solidFill>
                <a:latin typeface="Times New Roman" panose="02020603050405020304" pitchFamily="18" charset="0"/>
                <a:cs typeface="Times New Roman" panose="02020603050405020304" pitchFamily="18" charset="0"/>
              </a:rPr>
              <a:t>the right form of collaboration to the most active discourse or blogger,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placing </a:t>
            </a:r>
            <a:r>
              <a:rPr lang="en-US" altLang="cs-CZ" sz="1800" b="1" dirty="0">
                <a:solidFill>
                  <a:srgbClr val="307871"/>
                </a:solidFill>
                <a:latin typeface="Times New Roman" panose="02020603050405020304" pitchFamily="18" charset="0"/>
                <a:cs typeface="Times New Roman" panose="02020603050405020304" pitchFamily="18" charset="0"/>
              </a:rPr>
              <a:t>suitable video clips or photos on YouTube and other content sharing </a:t>
            </a:r>
            <a:r>
              <a:rPr lang="en-US" altLang="cs-CZ" sz="1800" b="1" dirty="0" smtClean="0">
                <a:solidFill>
                  <a:srgbClr val="307871"/>
                </a:solidFill>
                <a:latin typeface="Times New Roman" panose="02020603050405020304" pitchFamily="18" charset="0"/>
                <a:cs typeface="Times New Roman" panose="02020603050405020304" pitchFamily="18" charset="0"/>
              </a:rPr>
              <a:t>sites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creating </a:t>
            </a:r>
            <a:r>
              <a:rPr lang="en-US" altLang="cs-CZ" sz="1800" b="1" dirty="0">
                <a:solidFill>
                  <a:srgbClr val="307871"/>
                </a:solidFill>
                <a:latin typeface="Times New Roman" panose="02020603050405020304" pitchFamily="18" charset="0"/>
                <a:cs typeface="Times New Roman" panose="02020603050405020304" pitchFamily="18" charset="0"/>
              </a:rPr>
              <a:t>discussion forums for a brand or product, or active participation in existing forums,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creating </a:t>
            </a:r>
            <a:r>
              <a:rPr lang="en-US" altLang="cs-CZ" sz="1800" b="1" dirty="0">
                <a:solidFill>
                  <a:srgbClr val="307871"/>
                </a:solidFill>
                <a:latin typeface="Times New Roman" panose="02020603050405020304" pitchFamily="18" charset="0"/>
                <a:cs typeface="Times New Roman" panose="02020603050405020304" pitchFamily="18" charset="0"/>
              </a:rPr>
              <a:t>a corporate blog,</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47717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establishing </a:t>
            </a:r>
            <a:r>
              <a:rPr lang="en-US" altLang="cs-CZ" sz="1800" b="1" dirty="0">
                <a:solidFill>
                  <a:srgbClr val="307871"/>
                </a:solidFill>
                <a:latin typeface="Times New Roman" panose="02020603050405020304" pitchFamily="18" charset="0"/>
                <a:cs typeface="Times New Roman" panose="02020603050405020304" pitchFamily="18" charset="0"/>
              </a:rPr>
              <a:t>a brand profile in selected social networks,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creating </a:t>
            </a:r>
            <a:r>
              <a:rPr lang="en-US" altLang="cs-CZ" sz="1800" b="1" dirty="0">
                <a:solidFill>
                  <a:srgbClr val="307871"/>
                </a:solidFill>
                <a:latin typeface="Times New Roman" panose="02020603050405020304" pitchFamily="18" charset="0"/>
                <a:cs typeface="Times New Roman" panose="02020603050405020304" pitchFamily="18" charset="0"/>
              </a:rPr>
              <a:t>applications where users can put ideas about a business or brand,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implementing </a:t>
            </a:r>
            <a:r>
              <a:rPr lang="en-US" altLang="cs-CZ" sz="1800" b="1" dirty="0">
                <a:solidFill>
                  <a:srgbClr val="307871"/>
                </a:solidFill>
                <a:latin typeface="Times New Roman" panose="02020603050405020304" pitchFamily="18" charset="0"/>
                <a:cs typeface="Times New Roman" panose="02020603050405020304" pitchFamily="18" charset="0"/>
              </a:rPr>
              <a:t>appropriate PR activities, issuing special press releases for social networking,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source for collecting data on registered users,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space </a:t>
            </a:r>
            <a:r>
              <a:rPr lang="en-US" altLang="cs-CZ" sz="1800" b="1" dirty="0">
                <a:solidFill>
                  <a:srgbClr val="307871"/>
                </a:solidFill>
                <a:latin typeface="Times New Roman" panose="02020603050405020304" pitchFamily="18" charset="0"/>
                <a:cs typeface="Times New Roman" panose="02020603050405020304" pitchFamily="18" charset="0"/>
              </a:rPr>
              <a:t>for viral marketing.</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08100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the field of information management, social media 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(2013) have the following additional effects: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in-house </a:t>
            </a:r>
            <a:r>
              <a:rPr lang="en-US" altLang="cs-CZ" sz="1800" b="1" dirty="0">
                <a:solidFill>
                  <a:srgbClr val="307871"/>
                </a:solidFill>
                <a:latin typeface="Times New Roman" panose="02020603050405020304" pitchFamily="18" charset="0"/>
                <a:cs typeface="Times New Roman" panose="02020603050405020304" pitchFamily="18" charset="0"/>
              </a:rPr>
              <a:t>communications - deployment of intranet sites and newsgroups, in-house social networks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communication </a:t>
            </a:r>
            <a:r>
              <a:rPr lang="en-US" altLang="cs-CZ" sz="1800" b="1" dirty="0">
                <a:solidFill>
                  <a:srgbClr val="307871"/>
                </a:solidFill>
                <a:latin typeface="Times New Roman" panose="02020603050405020304" pitchFamily="18" charset="0"/>
                <a:cs typeface="Times New Roman" panose="02020603050405020304" pitchFamily="18" charset="0"/>
              </a:rPr>
              <a:t>with clients - new communication channels through social </a:t>
            </a:r>
            <a:r>
              <a:rPr lang="en-US" altLang="cs-CZ" sz="1800" b="1" dirty="0" smtClean="0">
                <a:solidFill>
                  <a:srgbClr val="307871"/>
                </a:solidFill>
                <a:latin typeface="Times New Roman" panose="02020603050405020304" pitchFamily="18" charset="0"/>
                <a:cs typeface="Times New Roman" panose="02020603050405020304" pitchFamily="18" charset="0"/>
              </a:rPr>
              <a:t>media</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client </a:t>
            </a:r>
            <a:r>
              <a:rPr lang="en-US" altLang="cs-CZ" sz="1800" b="1" dirty="0">
                <a:solidFill>
                  <a:srgbClr val="307871"/>
                </a:solidFill>
                <a:latin typeface="Times New Roman" panose="02020603050405020304" pitchFamily="18" charset="0"/>
                <a:cs typeface="Times New Roman" panose="02020603050405020304" pitchFamily="18" charset="0"/>
              </a:rPr>
              <a:t>knowledge - client analysis based on its activity on social networks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analysis - a large number of new, especially unstructured data in relation to social media that can be analyzed using specialized algorithms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new </a:t>
            </a:r>
            <a:r>
              <a:rPr lang="en-US" altLang="cs-CZ" sz="1800" b="1" dirty="0">
                <a:solidFill>
                  <a:srgbClr val="307871"/>
                </a:solidFill>
                <a:latin typeface="Times New Roman" panose="02020603050405020304" pitchFamily="18" charset="0"/>
                <a:cs typeface="Times New Roman" panose="02020603050405020304" pitchFamily="18" charset="0"/>
              </a:rPr>
              <a:t>data formats - a very diverse data form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67014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Cloud </a:t>
            </a:r>
            <a:r>
              <a:rPr lang="en-US" altLang="cs-CZ" sz="1800" b="1" dirty="0">
                <a:solidFill>
                  <a:srgbClr val="307871"/>
                </a:solidFill>
                <a:latin typeface="Times New Roman" panose="02020603050405020304" pitchFamily="18" charset="0"/>
                <a:cs typeface="Times New Roman" panose="02020603050405020304" pitchFamily="18" charset="0"/>
              </a:rPr>
              <a:t>computing is based on a model based on the development and use of various computer technologies in its basic principle.</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Cloud </a:t>
            </a:r>
            <a:r>
              <a:rPr lang="en-US" altLang="cs-CZ" sz="1800" b="1" dirty="0">
                <a:solidFill>
                  <a:srgbClr val="307871"/>
                </a:solidFill>
                <a:latin typeface="Times New Roman" panose="02020603050405020304" pitchFamily="18" charset="0"/>
                <a:cs typeface="Times New Roman" panose="02020603050405020304" pitchFamily="18" charset="0"/>
              </a:rPr>
              <a:t>computing is a comprehensive IS / IT service model that enables the </a:t>
            </a:r>
            <a:r>
              <a:rPr lang="en-US" altLang="cs-CZ" sz="1800" b="1" dirty="0" smtClean="0">
                <a:solidFill>
                  <a:srgbClr val="307871"/>
                </a:solidFill>
                <a:latin typeface="Times New Roman" panose="02020603050405020304" pitchFamily="18" charset="0"/>
                <a:cs typeface="Times New Roman" panose="02020603050405020304" pitchFamily="18" charset="0"/>
              </a:rPr>
              <a:t>development </a:t>
            </a:r>
            <a:r>
              <a:rPr lang="en-US" altLang="cs-CZ" sz="1800" b="1" dirty="0">
                <a:solidFill>
                  <a:srgbClr val="307871"/>
                </a:solidFill>
                <a:latin typeface="Times New Roman" panose="02020603050405020304" pitchFamily="18" charset="0"/>
                <a:cs typeface="Times New Roman" panose="02020603050405020304" pitchFamily="18" charset="0"/>
              </a:rPr>
              <a:t>and use of computer technology on a basic principle of sharing hard-wired and software resources over the Internet. Such provision of services or programs on servers available from the Internet enables users to access their programs and services remotely, for example, using a web browser.</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It </a:t>
            </a:r>
            <a:r>
              <a:rPr lang="en-US" altLang="cs-CZ" sz="1800" b="1" dirty="0">
                <a:solidFill>
                  <a:srgbClr val="307871"/>
                </a:solidFill>
                <a:latin typeface="Times New Roman" panose="02020603050405020304" pitchFamily="18" charset="0"/>
                <a:cs typeface="Times New Roman" panose="02020603050405020304" pitchFamily="18" charset="0"/>
              </a:rPr>
              <a:t>is the operation and provision of various services or programs where, in the case of paid services, users do not pay for the software itself, but only for its use. Used services are available over the Internet in the form of, for example, remote access, web browsers or e-mail clients.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93014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increasing use of cloud computing is a very significant change in corporate ICT in recent years. From the point of view of providing data to users, this change is also very relevant to information management, as there are many questions about working with corporate data, sharing, backing up, security,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the IDC survey (</a:t>
            </a:r>
            <a:r>
              <a:rPr lang="en-US" altLang="cs-CZ" sz="1800" b="1" dirty="0" err="1">
                <a:solidFill>
                  <a:srgbClr val="307871"/>
                </a:solidFill>
                <a:latin typeface="Times New Roman" panose="02020603050405020304" pitchFamily="18" charset="0"/>
                <a:cs typeface="Times New Roman" panose="02020603050405020304" pitchFamily="18" charset="0"/>
              </a:rPr>
              <a:t>Kroa</a:t>
            </a:r>
            <a:r>
              <a:rPr lang="en-US" altLang="cs-CZ" sz="1800" b="1" dirty="0">
                <a:solidFill>
                  <a:srgbClr val="307871"/>
                </a:solidFill>
                <a:latin typeface="Times New Roman" panose="02020603050405020304" pitchFamily="18" charset="0"/>
                <a:cs typeface="Times New Roman" panose="02020603050405020304" pitchFamily="18" charset="0"/>
              </a:rPr>
              <a:t>, 2012), Czech companies have the following cloud concerns: security concerns, cloud modeling is not advanced, single provider dependence, high cloud migration costs, lack of adequate information, unclear return on investment, price or lack of Internet connectivity.</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9495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What are the basic characteristics of cloud solutions? Cloud computing is characterized by the following key attributes: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Multitenancy </a:t>
            </a:r>
            <a:r>
              <a:rPr lang="en-US" altLang="cs-CZ" sz="1800" b="1" dirty="0">
                <a:solidFill>
                  <a:srgbClr val="307871"/>
                </a:solidFill>
                <a:latin typeface="Times New Roman" panose="02020603050405020304" pitchFamily="18" charset="0"/>
                <a:cs typeface="Times New Roman" panose="02020603050405020304" pitchFamily="18" charset="0"/>
              </a:rPr>
              <a:t>- the ability to share and use multiple services based on several </a:t>
            </a:r>
            <a:r>
              <a:rPr lang="en-US" altLang="cs-CZ" sz="1800" b="1" dirty="0" smtClean="0">
                <a:solidFill>
                  <a:srgbClr val="307871"/>
                </a:solidFill>
                <a:latin typeface="Times New Roman" panose="02020603050405020304" pitchFamily="18" charset="0"/>
                <a:cs typeface="Times New Roman" panose="02020603050405020304" pitchFamily="18" charset="0"/>
              </a:rPr>
              <a:t>leases </a:t>
            </a:r>
            <a:r>
              <a:rPr lang="en-US" altLang="cs-CZ" sz="1800" b="1" dirty="0">
                <a:solidFill>
                  <a:srgbClr val="307871"/>
                </a:solidFill>
                <a:latin typeface="Times New Roman" panose="02020603050405020304" pitchFamily="18" charset="0"/>
                <a:cs typeface="Times New Roman" panose="02020603050405020304" pitchFamily="18" charset="0"/>
              </a:rPr>
              <a:t>of these services among all users in the organization.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Online </a:t>
            </a:r>
            <a:r>
              <a:rPr lang="en-US" altLang="cs-CZ" sz="1800" b="1" dirty="0">
                <a:solidFill>
                  <a:srgbClr val="307871"/>
                </a:solidFill>
                <a:latin typeface="Times New Roman" panose="02020603050405020304" pitchFamily="18" charset="0"/>
                <a:cs typeface="Times New Roman" panose="02020603050405020304" pitchFamily="18" charset="0"/>
              </a:rPr>
              <a:t>availability anytime, anywhere - Internet access is available to services, and software can be used virtually anytime, anywhere.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Scalability </a:t>
            </a:r>
            <a:r>
              <a:rPr lang="en-US" altLang="cs-CZ" sz="1800" b="1" dirty="0">
                <a:solidFill>
                  <a:srgbClr val="307871"/>
                </a:solidFill>
                <a:latin typeface="Times New Roman" panose="02020603050405020304" pitchFamily="18" charset="0"/>
                <a:cs typeface="Times New Roman" panose="02020603050405020304" pitchFamily="18" charset="0"/>
              </a:rPr>
              <a:t>and elasticity - flexibility based on the current need to operatively change computer resources and their performance.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Up-to-date </a:t>
            </a:r>
            <a:r>
              <a:rPr lang="en-US" altLang="cs-CZ" sz="1800" b="1" dirty="0">
                <a:solidFill>
                  <a:srgbClr val="307871"/>
                </a:solidFill>
                <a:latin typeface="Times New Roman" panose="02020603050405020304" pitchFamily="18" charset="0"/>
                <a:cs typeface="Times New Roman" panose="02020603050405020304" pitchFamily="18" charset="0"/>
              </a:rPr>
              <a:t>- up-to-date software from the provider.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Pay </a:t>
            </a:r>
            <a:r>
              <a:rPr lang="en-US" altLang="cs-CZ" sz="1800" b="1" dirty="0">
                <a:solidFill>
                  <a:srgbClr val="307871"/>
                </a:solidFill>
                <a:latin typeface="Times New Roman" panose="02020603050405020304" pitchFamily="18" charset="0"/>
                <a:cs typeface="Times New Roman" panose="02020603050405020304" pitchFamily="18" charset="0"/>
              </a:rPr>
              <a:t>as you go - Flexible costs in the form of charging services based on the "how many services we use, so we pay for them".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91753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distinguish several models of deployed cloud computing that tell us how and to whom the cloud is provided: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Public </a:t>
            </a:r>
            <a:r>
              <a:rPr lang="en-US" altLang="cs-CZ" sz="1800" b="1" dirty="0">
                <a:solidFill>
                  <a:srgbClr val="307871"/>
                </a:solidFill>
                <a:latin typeface="Times New Roman" panose="02020603050405020304" pitchFamily="18" charset="0"/>
                <a:cs typeface="Times New Roman" panose="02020603050405020304" pitchFamily="18" charset="0"/>
              </a:rPr>
              <a:t>cloud computing - access when a given service is provided to the general public, and the same or very similar functionality is available to all. Example: List.cz, Skype.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Private </a:t>
            </a:r>
            <a:r>
              <a:rPr lang="en-US" altLang="cs-CZ" sz="1800" b="1" dirty="0">
                <a:solidFill>
                  <a:srgbClr val="307871"/>
                </a:solidFill>
                <a:latin typeface="Times New Roman" panose="02020603050405020304" pitchFamily="18" charset="0"/>
                <a:cs typeface="Times New Roman" panose="02020603050405020304" pitchFamily="18" charset="0"/>
              </a:rPr>
              <a:t>cloud computing - access when a given service is available only for that organization. Example: Hosted mail server or hosted specialized application.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Hybrid </a:t>
            </a:r>
            <a:r>
              <a:rPr lang="en-US" altLang="cs-CZ" sz="1800" b="1" dirty="0">
                <a:solidFill>
                  <a:srgbClr val="307871"/>
                </a:solidFill>
                <a:latin typeface="Times New Roman" panose="02020603050405020304" pitchFamily="18" charset="0"/>
                <a:cs typeface="Times New Roman" panose="02020603050405020304" pitchFamily="18" charset="0"/>
              </a:rPr>
              <a:t>(hybrid cloud computing) - a combination of the public and private cloud.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Community </a:t>
            </a:r>
            <a:r>
              <a:rPr lang="en-US" altLang="cs-CZ" sz="1800" b="1" dirty="0">
                <a:solidFill>
                  <a:srgbClr val="307871"/>
                </a:solidFill>
                <a:latin typeface="Times New Roman" panose="02020603050405020304" pitchFamily="18" charset="0"/>
                <a:cs typeface="Times New Roman" panose="02020603050405020304" pitchFamily="18" charset="0"/>
              </a:rPr>
              <a:t>cloud computing - an approach where infrastructure is shared between several organizations (users) who use it.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92986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differentiate between several cloud computing distribution models that tell you what is offered in the customer service (hardware, software or a combination of them):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IaaS </a:t>
            </a:r>
            <a:r>
              <a:rPr lang="en-US" altLang="cs-CZ" sz="1800" b="1" dirty="0">
                <a:solidFill>
                  <a:srgbClr val="307871"/>
                </a:solidFill>
                <a:latin typeface="Times New Roman" panose="02020603050405020304" pitchFamily="18" charset="0"/>
                <a:cs typeface="Times New Roman" panose="02020603050405020304" pitchFamily="18" charset="0"/>
              </a:rPr>
              <a:t>- Infrastructure as a Service - the principle is that the service provider </a:t>
            </a:r>
            <a:r>
              <a:rPr lang="en-US" altLang="cs-CZ" sz="1800" b="1" dirty="0" smtClean="0">
                <a:solidFill>
                  <a:srgbClr val="307871"/>
                </a:solidFill>
                <a:latin typeface="Times New Roman" panose="02020603050405020304" pitchFamily="18" charset="0"/>
                <a:cs typeface="Times New Roman" panose="02020603050405020304" pitchFamily="18" charset="0"/>
              </a:rPr>
              <a:t>undertakes </a:t>
            </a:r>
            <a:r>
              <a:rPr lang="en-US" altLang="cs-CZ" sz="1800" b="1" dirty="0">
                <a:solidFill>
                  <a:srgbClr val="307871"/>
                </a:solidFill>
                <a:latin typeface="Times New Roman" panose="02020603050405020304" pitchFamily="18" charset="0"/>
                <a:cs typeface="Times New Roman" panose="02020603050405020304" pitchFamily="18" charset="0"/>
              </a:rPr>
              <a:t>to provide infrastructure. A typical form of virtualization. Examples of IaaS: Amazon WS, Rackspace, or Windows Azure.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PaaS </a:t>
            </a:r>
            <a:r>
              <a:rPr lang="en-US" altLang="cs-CZ" sz="1800" b="1" dirty="0">
                <a:solidFill>
                  <a:srgbClr val="307871"/>
                </a:solidFill>
                <a:latin typeface="Times New Roman" panose="02020603050405020304" pitchFamily="18" charset="0"/>
                <a:cs typeface="Times New Roman" panose="02020603050405020304" pitchFamily="18" charset="0"/>
              </a:rPr>
              <a:t>- Platform as a Service - the principle is that the provider guarantees </a:t>
            </a:r>
            <a:r>
              <a:rPr lang="en-US" altLang="cs-CZ" sz="1800" b="1" dirty="0" smtClean="0">
                <a:solidFill>
                  <a:srgbClr val="307871"/>
                </a:solidFill>
                <a:latin typeface="Times New Roman" panose="02020603050405020304" pitchFamily="18" charset="0"/>
                <a:cs typeface="Times New Roman" panose="02020603050405020304" pitchFamily="18" charset="0"/>
              </a:rPr>
              <a:t>complete </a:t>
            </a:r>
            <a:r>
              <a:rPr lang="en-US" altLang="cs-CZ" sz="1800" b="1" dirty="0">
                <a:solidFill>
                  <a:srgbClr val="307871"/>
                </a:solidFill>
                <a:latin typeface="Times New Roman" panose="02020603050405020304" pitchFamily="18" charset="0"/>
                <a:cs typeface="Times New Roman" panose="02020603050405020304" pitchFamily="18" charset="0"/>
              </a:rPr>
              <a:t>means to support the entire lifecycle of creating and delivering web </a:t>
            </a:r>
            <a:r>
              <a:rPr lang="en-US" altLang="cs-CZ" sz="1800" b="1" dirty="0" smtClean="0">
                <a:solidFill>
                  <a:srgbClr val="307871"/>
                </a:solidFill>
                <a:latin typeface="Times New Roman" panose="02020603050405020304" pitchFamily="18" charset="0"/>
                <a:cs typeface="Times New Roman" panose="02020603050405020304" pitchFamily="18" charset="0"/>
              </a:rPr>
              <a:t>applications </a:t>
            </a:r>
            <a:r>
              <a:rPr lang="en-US" altLang="cs-CZ" sz="1800" b="1" dirty="0">
                <a:solidFill>
                  <a:srgbClr val="307871"/>
                </a:solidFill>
                <a:latin typeface="Times New Roman" panose="02020603050405020304" pitchFamily="18" charset="0"/>
                <a:cs typeface="Times New Roman" panose="02020603050405020304" pitchFamily="18" charset="0"/>
              </a:rPr>
              <a:t>and services; all services work fully within the Internet and there are no software downloads. Examples of PaaS: Google App Engine or Force.com.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50076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SaaS </a:t>
            </a:r>
            <a:r>
              <a:rPr lang="en-US" altLang="cs-CZ" sz="1800" b="1" dirty="0">
                <a:solidFill>
                  <a:srgbClr val="307871"/>
                </a:solidFill>
                <a:latin typeface="Times New Roman" panose="02020603050405020304" pitchFamily="18" charset="0"/>
                <a:cs typeface="Times New Roman" panose="02020603050405020304" pitchFamily="18" charset="0"/>
              </a:rPr>
              <a:t>- Software as a Service - the principle is that the application is licensed as a service that is leased to a customer. The customer therefore only purchases </a:t>
            </a:r>
            <a:r>
              <a:rPr lang="en-US" altLang="cs-CZ" sz="1800" b="1" dirty="0" smtClean="0">
                <a:solidFill>
                  <a:srgbClr val="307871"/>
                </a:solidFill>
                <a:latin typeface="Times New Roman" panose="02020603050405020304" pitchFamily="18" charset="0"/>
                <a:cs typeface="Times New Roman" panose="02020603050405020304" pitchFamily="18" charset="0"/>
              </a:rPr>
              <a:t>access </a:t>
            </a:r>
            <a:r>
              <a:rPr lang="en-US" altLang="cs-CZ" sz="1800" b="1" dirty="0">
                <a:solidFill>
                  <a:srgbClr val="307871"/>
                </a:solidFill>
                <a:latin typeface="Times New Roman" panose="02020603050405020304" pitchFamily="18" charset="0"/>
                <a:cs typeface="Times New Roman" panose="02020603050405020304" pitchFamily="18" charset="0"/>
              </a:rPr>
              <a:t>to the application, and not the application itself. Examples of SaaS: Google Apps </a:t>
            </a:r>
            <a:r>
              <a:rPr lang="en-US" altLang="cs-CZ" sz="1800" b="1" dirty="0" err="1">
                <a:solidFill>
                  <a:srgbClr val="307871"/>
                </a:solidFill>
                <a:latin typeface="Times New Roman" panose="02020603050405020304" pitchFamily="18" charset="0"/>
                <a:cs typeface="Times New Roman" panose="02020603050405020304" pitchFamily="18" charset="0"/>
              </a:rPr>
              <a:t>apps</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7379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Advantages of cloud computing: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absence of management and control of the functionality of HW and SW components,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availability </a:t>
            </a:r>
            <a:r>
              <a:rPr lang="en-US" altLang="cs-CZ" sz="1800" b="1" dirty="0">
                <a:solidFill>
                  <a:srgbClr val="307871"/>
                </a:solidFill>
                <a:latin typeface="Times New Roman" panose="02020603050405020304" pitchFamily="18" charset="0"/>
                <a:cs typeface="Times New Roman" panose="02020603050405020304" pitchFamily="18" charset="0"/>
              </a:rPr>
              <a:t>of data and programs anywhere, whenever and wherever it is </a:t>
            </a:r>
            <a:r>
              <a:rPr lang="en-US" altLang="cs-CZ" sz="1800" b="1" dirty="0" smtClean="0">
                <a:solidFill>
                  <a:srgbClr val="307871"/>
                </a:solidFill>
                <a:latin typeface="Times New Roman" panose="02020603050405020304" pitchFamily="18" charset="0"/>
                <a:cs typeface="Times New Roman" panose="02020603050405020304" pitchFamily="18" charset="0"/>
              </a:rPr>
              <a:t>connected </a:t>
            </a:r>
            <a:r>
              <a:rPr lang="en-US" altLang="cs-CZ" sz="1800" b="1" dirty="0">
                <a:solidFill>
                  <a:srgbClr val="307871"/>
                </a:solidFill>
                <a:latin typeface="Times New Roman" panose="02020603050405020304" pitchFamily="18" charset="0"/>
                <a:cs typeface="Times New Roman" panose="02020603050405020304" pitchFamily="18" charset="0"/>
              </a:rPr>
              <a:t>to the Internet,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most </a:t>
            </a:r>
            <a:r>
              <a:rPr lang="en-US" altLang="cs-CZ" sz="1800" b="1" dirty="0">
                <a:solidFill>
                  <a:srgbClr val="307871"/>
                </a:solidFill>
                <a:latin typeface="Times New Roman" panose="02020603050405020304" pitchFamily="18" charset="0"/>
                <a:cs typeface="Times New Roman" panose="02020603050405020304" pitchFamily="18" charset="0"/>
              </a:rPr>
              <a:t>intuitive and simple user interface,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scalability </a:t>
            </a:r>
            <a:r>
              <a:rPr lang="en-US" altLang="cs-CZ" sz="1800" b="1" dirty="0">
                <a:solidFill>
                  <a:srgbClr val="307871"/>
                </a:solidFill>
                <a:latin typeface="Times New Roman" panose="02020603050405020304" pitchFamily="18" charset="0"/>
                <a:cs typeface="Times New Roman" panose="02020603050405020304" pitchFamily="18" charset="0"/>
              </a:rPr>
              <a:t>- the ability to instantly increase data center performance when </a:t>
            </a:r>
            <a:r>
              <a:rPr lang="en-US" altLang="cs-CZ" sz="1800" b="1" dirty="0" smtClean="0">
                <a:solidFill>
                  <a:srgbClr val="307871"/>
                </a:solidFill>
                <a:latin typeface="Times New Roman" panose="02020603050405020304" pitchFamily="18" charset="0"/>
                <a:cs typeface="Times New Roman" panose="02020603050405020304" pitchFamily="18" charset="0"/>
              </a:rPr>
              <a:t>needed</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current </a:t>
            </a:r>
            <a:r>
              <a:rPr lang="en-US" altLang="cs-CZ" sz="1800" b="1" dirty="0">
                <a:solidFill>
                  <a:srgbClr val="307871"/>
                </a:solidFill>
                <a:latin typeface="Times New Roman" panose="02020603050405020304" pitchFamily="18" charset="0"/>
                <a:cs typeface="Times New Roman" panose="02020603050405020304" pitchFamily="18" charset="0"/>
              </a:rPr>
              <a:t>versions of programs, fast customization according to growth and user needs.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51794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As in other areas, new trends are emerging, and information management is no </a:t>
            </a:r>
            <a:r>
              <a:rPr lang="en-US" sz="1800" b="1" dirty="0" smtClean="0"/>
              <a:t>exception</a:t>
            </a:r>
            <a:r>
              <a:rPr lang="en-US" sz="1800" b="1" dirty="0"/>
              <a:t>, and must also respond to current ICT trends that have a significant impact on this area. </a:t>
            </a:r>
            <a:endParaRPr lang="cs-CZ" sz="1800" b="1" dirty="0" smtClean="0"/>
          </a:p>
          <a:p>
            <a:pPr marL="0" indent="0" algn="just">
              <a:buNone/>
            </a:pPr>
            <a:r>
              <a:rPr lang="en-US" sz="1800" b="1" dirty="0" smtClean="0"/>
              <a:t>These </a:t>
            </a:r>
            <a:r>
              <a:rPr lang="en-US" sz="1800" b="1" dirty="0"/>
              <a:t>trends include mobility and ubiquitous connections, Big Data, Social Media, Cloud computing, and a view of ICT as a consumer. </a:t>
            </a:r>
            <a:endParaRPr lang="cs-CZ" sz="1800" b="1" dirty="0" smtClean="0"/>
          </a:p>
          <a:p>
            <a:pPr marL="0" indent="0" algn="just">
              <a:buNone/>
            </a:pPr>
            <a:r>
              <a:rPr lang="en-US" sz="1800" b="1" dirty="0" smtClean="0"/>
              <a:t>Each </a:t>
            </a:r>
            <a:r>
              <a:rPr lang="en-US" sz="1800" b="1" dirty="0"/>
              <a:t>of these trends influences in a way the requirements of information </a:t>
            </a:r>
            <a:r>
              <a:rPr lang="en-US" sz="1800" b="1" dirty="0" smtClean="0"/>
              <a:t>management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Disadvantages of cloud computing: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absolute </a:t>
            </a:r>
            <a:r>
              <a:rPr lang="en-US" altLang="cs-CZ" sz="1800" b="1" dirty="0">
                <a:solidFill>
                  <a:srgbClr val="307871"/>
                </a:solidFill>
                <a:latin typeface="Times New Roman" panose="02020603050405020304" pitchFamily="18" charset="0"/>
                <a:cs typeface="Times New Roman" panose="02020603050405020304" pitchFamily="18" charset="0"/>
              </a:rPr>
              <a:t>dependence on internet connection,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strong </a:t>
            </a:r>
            <a:r>
              <a:rPr lang="en-US" altLang="cs-CZ" sz="1800" b="1" dirty="0">
                <a:solidFill>
                  <a:srgbClr val="307871"/>
                </a:solidFill>
                <a:latin typeface="Times New Roman" panose="02020603050405020304" pitchFamily="18" charset="0"/>
                <a:cs typeface="Times New Roman" panose="02020603050405020304" pitchFamily="18" charset="0"/>
              </a:rPr>
              <a:t>dependence on service providers,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security </a:t>
            </a:r>
            <a:r>
              <a:rPr lang="en-US" altLang="cs-CZ" sz="1800" b="1" dirty="0">
                <a:solidFill>
                  <a:srgbClr val="307871"/>
                </a:solidFill>
                <a:latin typeface="Times New Roman" panose="02020603050405020304" pitchFamily="18" charset="0"/>
                <a:cs typeface="Times New Roman" panose="02020603050405020304" pitchFamily="18" charset="0"/>
              </a:rPr>
              <a:t>and privacy - Internet usage generally raises many questions about the security of data and user privacy,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required </a:t>
            </a:r>
            <a:r>
              <a:rPr lang="en-US" altLang="cs-CZ" sz="1800" b="1" dirty="0">
                <a:solidFill>
                  <a:srgbClr val="307871"/>
                </a:solidFill>
                <a:latin typeface="Times New Roman" panose="02020603050405020304" pitchFamily="18" charset="0"/>
                <a:cs typeface="Times New Roman" panose="02020603050405020304" pitchFamily="18" charset="0"/>
              </a:rPr>
              <a:t>migration costs - cloud-based applications often reprogram or change company software and train their own employees,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fewer </a:t>
            </a:r>
            <a:r>
              <a:rPr lang="en-US" altLang="cs-CZ" sz="1800" b="1" dirty="0">
                <a:solidFill>
                  <a:srgbClr val="307871"/>
                </a:solidFill>
                <a:latin typeface="Times New Roman" panose="02020603050405020304" pitchFamily="18" charset="0"/>
                <a:cs typeface="Times New Roman" panose="02020603050405020304" pitchFamily="18" charset="0"/>
              </a:rPr>
              <a:t>features - SaaS solutions generally offer fewer features than desktop </a:t>
            </a:r>
            <a:r>
              <a:rPr lang="en-US" altLang="cs-CZ" sz="1800" b="1" dirty="0" smtClean="0">
                <a:solidFill>
                  <a:srgbClr val="307871"/>
                </a:solidFill>
                <a:latin typeface="Times New Roman" panose="02020603050405020304" pitchFamily="18" charset="0"/>
                <a:cs typeface="Times New Roman" panose="02020603050405020304" pitchFamily="18" charset="0"/>
              </a:rPr>
              <a:t>solutions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poor </a:t>
            </a:r>
            <a:r>
              <a:rPr lang="en-US" altLang="cs-CZ" sz="1800" b="1" dirty="0">
                <a:solidFill>
                  <a:srgbClr val="307871"/>
                </a:solidFill>
                <a:latin typeface="Times New Roman" panose="02020603050405020304" pitchFamily="18" charset="0"/>
                <a:cs typeface="Times New Roman" panose="02020603050405020304" pitchFamily="18" charset="0"/>
              </a:rPr>
              <a:t>stability - availability of cloud services is strongly dependent on the </a:t>
            </a: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of Internet connection.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360072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Lacko</a:t>
            </a:r>
            <a:r>
              <a:rPr lang="en-US" altLang="cs-CZ" sz="1800" b="1" dirty="0">
                <a:solidFill>
                  <a:srgbClr val="307871"/>
                </a:solidFill>
                <a:latin typeface="Times New Roman" panose="02020603050405020304" pitchFamily="18" charset="0"/>
                <a:cs typeface="Times New Roman" panose="02020603050405020304" pitchFamily="18" charset="0"/>
              </a:rPr>
              <a:t> (2012) deals with mining by storing and backing data through various cloud services. He states that, according to statistics, average laptops or tablets are stolen every minute, and almost half of them contain sensitive data, with only a small percentage of computers equipped with encryption or other sophisticated data protection methods. For this reason, it is a much safer method of storing documents in cloud storage, which in </a:t>
            </a:r>
            <a:r>
              <a:rPr lang="en-US" altLang="cs-CZ" sz="1800" b="1" dirty="0" smtClean="0">
                <a:solidFill>
                  <a:srgbClr val="307871"/>
                </a:solidFill>
                <a:latin typeface="Times New Roman" panose="02020603050405020304" pitchFamily="18" charset="0"/>
                <a:cs typeface="Times New Roman" panose="02020603050405020304" pitchFamily="18" charset="0"/>
              </a:rPr>
              <a:t>addition </a:t>
            </a:r>
            <a:r>
              <a:rPr lang="en-US" altLang="cs-CZ" sz="1800" b="1" dirty="0">
                <a:solidFill>
                  <a:srgbClr val="307871"/>
                </a:solidFill>
                <a:latin typeface="Times New Roman" panose="02020603050405020304" pitchFamily="18" charset="0"/>
                <a:cs typeface="Times New Roman" panose="02020603050405020304" pitchFamily="18" charset="0"/>
              </a:rPr>
              <a:t>increases our mobility. Also, when you save a document to a cloud storage, it is automatically synchronized when accessing multiple devices. You will also avoid data loss, which is a threat if you only store your data locally on your computer and do not back up.</a:t>
            </a:r>
          </a:p>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Velte</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Elsenpeter</a:t>
            </a:r>
            <a:r>
              <a:rPr lang="en-US" altLang="cs-CZ" sz="1800" b="1" dirty="0">
                <a:solidFill>
                  <a:srgbClr val="307871"/>
                </a:solidFill>
                <a:latin typeface="Times New Roman" panose="02020603050405020304" pitchFamily="18" charset="0"/>
                <a:cs typeface="Times New Roman" panose="02020603050405020304" pitchFamily="18" charset="0"/>
              </a:rPr>
              <a:t> (2011) address the issue of data security in cloud systems and </a:t>
            </a: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privacy concerns at a third party. Based on these findings, cloud storage can be </a:t>
            </a:r>
            <a:r>
              <a:rPr lang="en-US" altLang="cs-CZ" sz="1800" b="1" dirty="0" smtClean="0">
                <a:solidFill>
                  <a:srgbClr val="307871"/>
                </a:solidFill>
                <a:latin typeface="Times New Roman" panose="02020603050405020304" pitchFamily="18" charset="0"/>
                <a:cs typeface="Times New Roman" panose="02020603050405020304" pitchFamily="18" charset="0"/>
              </a:rPr>
              <a:t>considered </a:t>
            </a:r>
            <a:r>
              <a:rPr lang="en-US" altLang="cs-CZ" sz="1800" b="1" dirty="0">
                <a:solidFill>
                  <a:srgbClr val="307871"/>
                </a:solidFill>
                <a:latin typeface="Times New Roman" panose="02020603050405020304" pitchFamily="18" charset="0"/>
                <a:cs typeface="Times New Roman" panose="02020603050405020304" pitchFamily="18" charset="0"/>
              </a:rPr>
              <a:t>to be a much safer form of data storage and backup than when you store data on a local disk.</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355261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ICT is today a common consumer thing that we often use without thinking that the use of ICT is not free and brings some necessary costs.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ICT infrastructure providing data and information is not free of charge, and in the case of excessive data and information, it is necessary to use additional financial resources to obtain, process and interpret it.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goal of information management is to ensure that users receive the right information at the right time without unnecessary overspending.</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b="1" dirty="0"/>
              <a:t>ICT as a consumer matter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384332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Get </a:t>
            </a:r>
            <a:r>
              <a:rPr lang="en-US" sz="1800" b="1" dirty="0"/>
              <a:t>acquainted with trends in current information management</a:t>
            </a:r>
          </a:p>
          <a:p>
            <a:pPr lvl="0">
              <a:buFont typeface="Wingdings" panose="05000000000000000000" pitchFamily="2" charset="2"/>
              <a:buChar char="ü"/>
            </a:pPr>
            <a:r>
              <a:rPr lang="en-US" sz="1800" b="1" dirty="0" smtClean="0"/>
              <a:t>Get </a:t>
            </a:r>
            <a:r>
              <a:rPr lang="en-US" sz="1800" b="1" dirty="0"/>
              <a:t>acquainted with the consequences of these trends in ICT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Mobility and ubiquitous connections influence the style and way not only of everyday life but also the style and way of work of individuals and work teams.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These </a:t>
            </a:r>
            <a:r>
              <a:rPr lang="en-US" altLang="cs-CZ" sz="1800" b="1" dirty="0">
                <a:solidFill>
                  <a:srgbClr val="307871"/>
                </a:solidFill>
                <a:latin typeface="Times New Roman" panose="02020603050405020304" pitchFamily="18" charset="0"/>
                <a:cs typeface="Times New Roman" panose="02020603050405020304" pitchFamily="18" charset="0"/>
              </a:rPr>
              <a:t>changes lead to far more flexible work and often lead to the fact that employees of some occupations also work in their spare time after the end of official working hours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main impacts of mobility and ubiquitous connections can be: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worker </a:t>
            </a:r>
            <a:r>
              <a:rPr lang="en-US" altLang="cs-CZ" sz="1800" b="1" dirty="0">
                <a:solidFill>
                  <a:srgbClr val="307871"/>
                </a:solidFill>
                <a:latin typeface="Times New Roman" panose="02020603050405020304" pitchFamily="18" charset="0"/>
                <a:cs typeface="Times New Roman" panose="02020603050405020304" pitchFamily="18" charset="0"/>
              </a:rPr>
              <a:t>mobility,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change </a:t>
            </a:r>
            <a:r>
              <a:rPr lang="en-US" altLang="cs-CZ" sz="1800" b="1" dirty="0">
                <a:solidFill>
                  <a:srgbClr val="307871"/>
                </a:solidFill>
                <a:latin typeface="Times New Roman" panose="02020603050405020304" pitchFamily="18" charset="0"/>
                <a:cs typeface="Times New Roman" panose="02020603050405020304" pitchFamily="18" charset="0"/>
              </a:rPr>
              <a:t>of working tools,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change </a:t>
            </a:r>
            <a:r>
              <a:rPr lang="en-US" altLang="cs-CZ" sz="1800" b="1" dirty="0">
                <a:solidFill>
                  <a:srgbClr val="307871"/>
                </a:solidFill>
                <a:latin typeface="Times New Roman" panose="02020603050405020304" pitchFamily="18" charset="0"/>
                <a:cs typeface="Times New Roman" panose="02020603050405020304" pitchFamily="18" charset="0"/>
              </a:rPr>
              <a:t>of decision speed,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impact of work on the personal lives of workers.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Workers' mobility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Employee mobility is one of the consequences of the development of information technologies that allow them to work outside of the office. Workers are therefore not </a:t>
            </a:r>
            <a:r>
              <a:rPr lang="en-US" altLang="cs-CZ" sz="1800" b="1" dirty="0" smtClean="0">
                <a:solidFill>
                  <a:srgbClr val="307871"/>
                </a:solidFill>
                <a:latin typeface="Times New Roman" panose="02020603050405020304" pitchFamily="18" charset="0"/>
                <a:cs typeface="Times New Roman" panose="02020603050405020304" pitchFamily="18" charset="0"/>
              </a:rPr>
              <a:t>geographically </a:t>
            </a:r>
            <a:r>
              <a:rPr lang="en-US" altLang="cs-CZ" sz="1800" b="1" dirty="0">
                <a:solidFill>
                  <a:srgbClr val="307871"/>
                </a:solidFill>
                <a:latin typeface="Times New Roman" panose="02020603050405020304" pitchFamily="18" charset="0"/>
                <a:cs typeface="Times New Roman" panose="02020603050405020304" pitchFamily="18" charset="0"/>
              </a:rPr>
              <a:t>restricted and can, therefore, work for employers, for example, from another country or continent. Another important factor is globalization, where it is possible to work within multinational companies within international teams that will never personally meet.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So-called </a:t>
            </a:r>
            <a:r>
              <a:rPr lang="en-US" altLang="cs-CZ" sz="1800" b="1" dirty="0">
                <a:solidFill>
                  <a:srgbClr val="307871"/>
                </a:solidFill>
                <a:latin typeface="Times New Roman" panose="02020603050405020304" pitchFamily="18" charset="0"/>
                <a:cs typeface="Times New Roman" panose="02020603050405020304" pitchFamily="18" charset="0"/>
              </a:rPr>
              <a:t>"global data centers" are so often created within global companies to share the necessary information amongst staff. These centers often arise in countries and places with the lowest cost.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56853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smtClean="0">
                <a:solidFill>
                  <a:srgbClr val="307871"/>
                </a:solidFill>
                <a:latin typeface="Times New Roman" panose="02020603050405020304" pitchFamily="18" charset="0"/>
                <a:cs typeface="Times New Roman" panose="02020603050405020304" pitchFamily="18" charset="0"/>
              </a:rPr>
              <a:t>Change </a:t>
            </a:r>
            <a:r>
              <a:rPr lang="en-US" altLang="cs-CZ" sz="1800" b="1" u="sng" dirty="0">
                <a:solidFill>
                  <a:srgbClr val="307871"/>
                </a:solidFill>
                <a:latin typeface="Times New Roman" panose="02020603050405020304" pitchFamily="18" charset="0"/>
                <a:cs typeface="Times New Roman" panose="02020603050405020304" pitchFamily="18" charset="0"/>
              </a:rPr>
              <a:t>of working tools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development of computers headed first from desktops to laptops and is now often shifting from laptops to even more mobile devices such as tablets and smartphones.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management must adapt to this trend and pass on information in such a way that it can be used to work with tablets and smartphones (different resolution, touch </a:t>
            </a:r>
            <a:r>
              <a:rPr lang="en-US" altLang="cs-CZ" sz="1800" b="1" dirty="0" smtClean="0">
                <a:solidFill>
                  <a:srgbClr val="307871"/>
                </a:solidFill>
                <a:latin typeface="Times New Roman" panose="02020603050405020304" pitchFamily="18" charset="0"/>
                <a:cs typeface="Times New Roman" panose="02020603050405020304" pitchFamily="18" charset="0"/>
              </a:rPr>
              <a:t>control</a:t>
            </a:r>
            <a:r>
              <a:rPr lang="en-US" altLang="cs-CZ" sz="1800" b="1" dirty="0">
                <a:solidFill>
                  <a:srgbClr val="307871"/>
                </a:solidFill>
                <a:latin typeface="Times New Roman" panose="02020603050405020304" pitchFamily="18" charset="0"/>
                <a:cs typeface="Times New Roman" panose="02020603050405020304" pitchFamily="18" charset="0"/>
              </a:rPr>
              <a:t>, etc.).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main advantage is higher mobility for teamwork and communication, </a:t>
            </a:r>
            <a:r>
              <a:rPr lang="en-US" altLang="cs-CZ" sz="1800" b="1" dirty="0" smtClean="0">
                <a:solidFill>
                  <a:srgbClr val="307871"/>
                </a:solidFill>
                <a:latin typeface="Times New Roman" panose="02020603050405020304" pitchFamily="18" charset="0"/>
                <a:cs typeface="Times New Roman" panose="02020603050405020304" pitchFamily="18" charset="0"/>
              </a:rPr>
              <a:t>virtually </a:t>
            </a:r>
            <a:r>
              <a:rPr lang="en-US" altLang="cs-CZ" sz="1800" b="1" dirty="0">
                <a:solidFill>
                  <a:srgbClr val="307871"/>
                </a:solidFill>
                <a:latin typeface="Times New Roman" panose="02020603050405020304" pitchFamily="18" charset="0"/>
                <a:cs typeface="Times New Roman" panose="02020603050405020304" pitchFamily="18" charset="0"/>
              </a:rPr>
              <a:t>anywhere, anytime.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93297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Changing decision speed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Especially for executives, there is noticeable pressure on decision-making speed.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Nevertheless</a:t>
            </a:r>
            <a:r>
              <a:rPr lang="en-US" altLang="cs-CZ" sz="1800" b="1" dirty="0">
                <a:solidFill>
                  <a:srgbClr val="307871"/>
                </a:solidFill>
                <a:latin typeface="Times New Roman" panose="02020603050405020304" pitchFamily="18" charset="0"/>
                <a:cs typeface="Times New Roman" panose="02020603050405020304" pitchFamily="18" charset="0"/>
              </a:rPr>
              <a:t>, it is necessary to ensure the quality and accuracy of the decision.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management must be able to provide timely information in the required quality and </a:t>
            </a:r>
            <a:r>
              <a:rPr lang="en-US" altLang="cs-CZ" sz="1800" b="1" dirty="0" smtClean="0">
                <a:solidFill>
                  <a:srgbClr val="307871"/>
                </a:solidFill>
                <a:latin typeface="Times New Roman" panose="02020603050405020304" pitchFamily="18" charset="0"/>
                <a:cs typeface="Times New Roman" panose="02020603050405020304" pitchFamily="18" charset="0"/>
              </a:rPr>
              <a:t>quantity </a:t>
            </a:r>
            <a:r>
              <a:rPr lang="en-US" altLang="cs-CZ" sz="1800" b="1" dirty="0">
                <a:solidFill>
                  <a:srgbClr val="307871"/>
                </a:solidFill>
                <a:latin typeface="Times New Roman" panose="02020603050405020304" pitchFamily="18" charset="0"/>
                <a:cs typeface="Times New Roman" panose="02020603050405020304" pitchFamily="18" charset="0"/>
              </a:rPr>
              <a:t>for these quick decision makers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0296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smtClean="0">
                <a:solidFill>
                  <a:srgbClr val="307871"/>
                </a:solidFill>
                <a:latin typeface="Times New Roman" panose="02020603050405020304" pitchFamily="18" charset="0"/>
                <a:cs typeface="Times New Roman" panose="02020603050405020304" pitchFamily="18" charset="0"/>
              </a:rPr>
              <a:t>The </a:t>
            </a:r>
            <a:r>
              <a:rPr lang="en-US" altLang="cs-CZ" sz="1800" b="1" u="sng" dirty="0">
                <a:solidFill>
                  <a:srgbClr val="307871"/>
                </a:solidFill>
                <a:latin typeface="Times New Roman" panose="02020603050405020304" pitchFamily="18" charset="0"/>
                <a:cs typeface="Times New Roman" panose="02020603050405020304" pitchFamily="18" charset="0"/>
              </a:rPr>
              <a:t>impact of work on the personal lives of workers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above factors, such as worker mobility, changing working tools and changing </a:t>
            </a:r>
            <a:r>
              <a:rPr lang="en-US" altLang="cs-CZ" sz="1800" b="1" dirty="0" smtClean="0">
                <a:solidFill>
                  <a:srgbClr val="307871"/>
                </a:solidFill>
                <a:latin typeface="Times New Roman" panose="02020603050405020304" pitchFamily="18" charset="0"/>
                <a:cs typeface="Times New Roman" panose="02020603050405020304" pitchFamily="18" charset="0"/>
              </a:rPr>
              <a:t>decision-making </a:t>
            </a:r>
            <a:r>
              <a:rPr lang="en-US" altLang="cs-CZ" sz="1800" b="1" dirty="0">
                <a:solidFill>
                  <a:srgbClr val="307871"/>
                </a:solidFill>
                <a:latin typeface="Times New Roman" panose="02020603050405020304" pitchFamily="18" charset="0"/>
                <a:cs typeface="Times New Roman" panose="02020603050405020304" pitchFamily="18" charset="0"/>
              </a:rPr>
              <a:t>speeds, often have a negative impact on workers who may suffer from stress due to overworking and communication with colleagues outside of working hours.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As </a:t>
            </a:r>
            <a:r>
              <a:rPr lang="en-US" altLang="cs-CZ" sz="1800" b="1" dirty="0">
                <a:solidFill>
                  <a:srgbClr val="307871"/>
                </a:solidFill>
                <a:latin typeface="Times New Roman" panose="02020603050405020304" pitchFamily="18" charset="0"/>
                <a:cs typeface="Times New Roman" panose="02020603050405020304" pitchFamily="18" charset="0"/>
              </a:rPr>
              <a:t>a major prevention against this work stress, it is absolutely necessary to find a balance between personal and working life and not to be overwhelmed with unnecessary information.</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76310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2530</TotalTime>
  <Words>3119</Words>
  <Application>Microsoft Office PowerPoint</Application>
  <PresentationFormat>Předvádění na obrazovce (16:9)</PresentationFormat>
  <Paragraphs>233</Paragraphs>
  <Slides>33</Slides>
  <Notes>30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Mobility and ubiquitous connections</vt:lpstr>
      <vt:lpstr>Mobility and ubiquitous connections</vt:lpstr>
      <vt:lpstr>Mobility and ubiquitous connections</vt:lpstr>
      <vt:lpstr>Mobility and ubiquitous connections</vt:lpstr>
      <vt:lpstr>Mobility and ubiquitous connections</vt:lpstr>
      <vt:lpstr>Big Data </vt:lpstr>
      <vt:lpstr>Big Data </vt:lpstr>
      <vt:lpstr>Big Data </vt:lpstr>
      <vt:lpstr>Big Data </vt:lpstr>
      <vt:lpstr>Social media</vt:lpstr>
      <vt:lpstr>Social media</vt:lpstr>
      <vt:lpstr>Social media</vt:lpstr>
      <vt:lpstr>Social media</vt:lpstr>
      <vt:lpstr>Social media</vt:lpstr>
      <vt:lpstr>Social media</vt:lpstr>
      <vt:lpstr>Social media</vt:lpstr>
      <vt:lpstr>Social media</vt:lpstr>
      <vt:lpstr>Social media</vt:lpstr>
      <vt:lpstr>Cloud computing</vt:lpstr>
      <vt:lpstr>Cloud computing</vt:lpstr>
      <vt:lpstr>Cloud computing</vt:lpstr>
      <vt:lpstr>Cloud computing</vt:lpstr>
      <vt:lpstr>Cloud computing</vt:lpstr>
      <vt:lpstr>Cloud computing</vt:lpstr>
      <vt:lpstr>Cloud computing</vt:lpstr>
      <vt:lpstr>Cloud computing</vt:lpstr>
      <vt:lpstr>Cloud computing</vt:lpstr>
      <vt:lpstr>ICT as a consumer matter</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152</cp:revision>
  <dcterms:created xsi:type="dcterms:W3CDTF">2016-07-06T15:42:34Z</dcterms:created>
  <dcterms:modified xsi:type="dcterms:W3CDTF">2018-04-04T12:22:24Z</dcterms:modified>
</cp:coreProperties>
</file>