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325" r:id="rId2"/>
    <p:sldId id="256" r:id="rId3"/>
    <p:sldId id="264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13" r:id="rId22"/>
    <p:sldId id="314" r:id="rId23"/>
    <p:sldId id="315" r:id="rId24"/>
    <p:sldId id="316" r:id="rId25"/>
    <p:sldId id="317" r:id="rId26"/>
    <p:sldId id="318" r:id="rId27"/>
    <p:sldId id="319" r:id="rId28"/>
    <p:sldId id="320" r:id="rId29"/>
    <p:sldId id="321" r:id="rId30"/>
    <p:sldId id="322" r:id="rId31"/>
    <p:sldId id="323" r:id="rId32"/>
    <p:sldId id="324" r:id="rId33"/>
    <p:sldId id="326" r:id="rId34"/>
    <p:sldId id="295" r:id="rId35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>
      <p:cViewPr varScale="1">
        <p:scale>
          <a:sx n="147" d="100"/>
          <a:sy n="147" d="100"/>
        </p:scale>
        <p:origin x="348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25.10.2021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8039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67183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04638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23026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75173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51885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81399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53530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58511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86226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645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04493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32726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14350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794784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45176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579781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37694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73428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011745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88369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8268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74096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438820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333820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719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98334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01516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909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91778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1322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0645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Business Intelligence 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doc. Mgr. Petr Suchánek,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71726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566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87574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V </a:t>
            </a:r>
            <a:r>
              <a:rPr lang="cs-CZ" sz="2000" dirty="0">
                <a:solidFill>
                  <a:srgbClr val="000000"/>
                </a:solidFill>
              </a:rPr>
              <a:t>rámci strategie - jednoznačně definované cíle a požadavky na BI </a:t>
            </a:r>
            <a:r>
              <a:rPr lang="cs-CZ" sz="2000" dirty="0" smtClean="0">
                <a:solidFill>
                  <a:srgbClr val="000000"/>
                </a:solidFill>
              </a:rPr>
              <a:t>řešení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cs-CZ" sz="2000" dirty="0">
                <a:solidFill>
                  <a:srgbClr val="000000"/>
                </a:solidFill>
              </a:rPr>
              <a:t>V ideálním případě 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>
              <a:spcBef>
                <a:spcPts val="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vše </a:t>
            </a:r>
            <a:r>
              <a:rPr lang="cs-CZ" sz="1800" dirty="0">
                <a:solidFill>
                  <a:srgbClr val="000000"/>
                </a:solidFill>
              </a:rPr>
              <a:t>koncipováno tak, aby od začátku byl zřejmý soulad mezi </a:t>
            </a:r>
            <a:r>
              <a:rPr lang="cs-CZ" sz="1800" dirty="0" smtClean="0">
                <a:solidFill>
                  <a:srgbClr val="000000"/>
                </a:solidFill>
              </a:rPr>
              <a:t>aplikační</a:t>
            </a:r>
            <a:r>
              <a:rPr lang="cs-CZ" sz="1800" dirty="0">
                <a:solidFill>
                  <a:srgbClr val="000000"/>
                </a:solidFill>
              </a:rPr>
              <a:t>, technologickou a uživatelskou úrovní </a:t>
            </a:r>
            <a:r>
              <a:rPr lang="cs-CZ" sz="1800" dirty="0" smtClean="0">
                <a:solidFill>
                  <a:srgbClr val="000000"/>
                </a:solidFill>
              </a:rPr>
              <a:t>IS/ICT.</a:t>
            </a:r>
          </a:p>
          <a:p>
            <a:pPr algn="just">
              <a:spcBef>
                <a:spcPts val="0"/>
              </a:spcBef>
            </a:pPr>
            <a:r>
              <a:rPr lang="cs-CZ" sz="2000" dirty="0">
                <a:solidFill>
                  <a:srgbClr val="000000"/>
                </a:solidFill>
              </a:rPr>
              <a:t>Strategie IS/ICT (obsahující </a:t>
            </a:r>
            <a:r>
              <a:rPr lang="cs-CZ" sz="2000" dirty="0" smtClean="0">
                <a:solidFill>
                  <a:srgbClr val="000000"/>
                </a:solidFill>
              </a:rPr>
              <a:t>BI)</a:t>
            </a:r>
          </a:p>
          <a:p>
            <a:pPr lvl="1" algn="just">
              <a:spcBef>
                <a:spcPts val="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musí </a:t>
            </a:r>
            <a:r>
              <a:rPr lang="cs-CZ" sz="1800" dirty="0">
                <a:solidFill>
                  <a:srgbClr val="000000"/>
                </a:solidFill>
              </a:rPr>
              <a:t>být přímo vázaná na business strategii podniku </a:t>
            </a:r>
            <a:r>
              <a:rPr lang="cs-CZ" sz="1800" dirty="0" smtClean="0">
                <a:solidFill>
                  <a:srgbClr val="000000"/>
                </a:solidFill>
              </a:rPr>
              <a:t>obsahující </a:t>
            </a:r>
            <a:r>
              <a:rPr lang="cs-CZ" sz="1800" dirty="0">
                <a:solidFill>
                  <a:srgbClr val="000000"/>
                </a:solidFill>
              </a:rPr>
              <a:t>cíle a plány rozvoje a inovací</a:t>
            </a:r>
            <a:r>
              <a:rPr lang="cs-CZ" sz="1800" dirty="0" smtClean="0">
                <a:solidFill>
                  <a:srgbClr val="000000"/>
                </a:solidFill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cs-CZ" sz="2000" dirty="0">
                <a:solidFill>
                  <a:srgbClr val="000000"/>
                </a:solidFill>
              </a:rPr>
              <a:t>Od strategie IS/ICT a BI se odvíjí předpokládaný harmonogram realizace jednotlivých </a:t>
            </a:r>
            <a:r>
              <a:rPr lang="cs-CZ" sz="2000" dirty="0" smtClean="0">
                <a:solidFill>
                  <a:srgbClr val="000000"/>
                </a:solidFill>
              </a:rPr>
              <a:t>projektů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Strategické </a:t>
            </a:r>
            <a:r>
              <a:rPr lang="cs-CZ" sz="2000" dirty="0">
                <a:solidFill>
                  <a:srgbClr val="000000"/>
                </a:solidFill>
              </a:rPr>
              <a:t>cíle by měly být jasně definované pro delší časové období, realizace dílčích cílů může být aktualizována v rámci aktualizací strategických </a:t>
            </a:r>
            <a:r>
              <a:rPr lang="cs-CZ" sz="2000" dirty="0" smtClean="0">
                <a:solidFill>
                  <a:srgbClr val="000000"/>
                </a:solidFill>
              </a:rPr>
              <a:t>záměrů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r>
              <a:rPr lang="cs-CZ" sz="2000" dirty="0" smtClean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874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87574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Plánování </a:t>
            </a:r>
            <a:r>
              <a:rPr lang="cs-CZ" sz="2000" dirty="0">
                <a:solidFill>
                  <a:srgbClr val="000000"/>
                </a:solidFill>
              </a:rPr>
              <a:t>a koordinace projektů </a:t>
            </a:r>
            <a:r>
              <a:rPr lang="cs-CZ" sz="2000" dirty="0" smtClean="0">
                <a:solidFill>
                  <a:srgbClr val="000000"/>
                </a:solidFill>
              </a:rPr>
              <a:t>= nejdůležitější </a:t>
            </a:r>
            <a:r>
              <a:rPr lang="cs-CZ" sz="2000" dirty="0">
                <a:solidFill>
                  <a:srgbClr val="000000"/>
                </a:solidFill>
              </a:rPr>
              <a:t>část řízení podnikové </a:t>
            </a:r>
            <a:r>
              <a:rPr lang="cs-CZ" sz="2000" dirty="0" smtClean="0">
                <a:solidFill>
                  <a:srgbClr val="000000"/>
                </a:solidFill>
              </a:rPr>
              <a:t>informatiky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cs-CZ" sz="2000" dirty="0">
                <a:solidFill>
                  <a:srgbClr val="000000"/>
                </a:solidFill>
              </a:rPr>
              <a:t>V rámci projektu </a:t>
            </a:r>
            <a:r>
              <a:rPr lang="cs-CZ" sz="2000" dirty="0" smtClean="0">
                <a:solidFill>
                  <a:srgbClr val="000000"/>
                </a:solidFill>
              </a:rPr>
              <a:t>nebo </a:t>
            </a:r>
            <a:r>
              <a:rPr lang="cs-CZ" sz="2000" dirty="0">
                <a:solidFill>
                  <a:srgbClr val="000000"/>
                </a:solidFill>
              </a:rPr>
              <a:t>projektů </a:t>
            </a:r>
            <a:r>
              <a:rPr lang="cs-CZ" sz="2000" dirty="0" smtClean="0">
                <a:solidFill>
                  <a:srgbClr val="000000"/>
                </a:solidFill>
              </a:rPr>
              <a:t>jsou </a:t>
            </a:r>
            <a:r>
              <a:rPr lang="cs-CZ" sz="2000" dirty="0">
                <a:solidFill>
                  <a:srgbClr val="000000"/>
                </a:solidFill>
              </a:rPr>
              <a:t>plánovány a realizovány všechny činnosti související s implementací všech částí IS/ICT řešení, včetně BI a řeší se klíčová věc, kterou je </a:t>
            </a:r>
            <a:r>
              <a:rPr lang="cs-CZ" sz="2000" dirty="0" smtClean="0">
                <a:solidFill>
                  <a:srgbClr val="000000"/>
                </a:solidFill>
              </a:rPr>
              <a:t>integrace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cs-CZ" sz="2000" dirty="0">
                <a:solidFill>
                  <a:srgbClr val="000000"/>
                </a:solidFill>
              </a:rPr>
              <a:t>Cílem projektů je vytvořit systémy nebo subsystémy s požadovanými funkcemi a adekvátní </a:t>
            </a:r>
            <a:r>
              <a:rPr lang="cs-CZ" sz="2000" dirty="0" smtClean="0">
                <a:solidFill>
                  <a:srgbClr val="000000"/>
                </a:solidFill>
              </a:rPr>
              <a:t>kvalitě</a:t>
            </a:r>
          </a:p>
          <a:p>
            <a:pPr lvl="1" algn="just">
              <a:spcBef>
                <a:spcPts val="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dostupnost;</a:t>
            </a:r>
          </a:p>
          <a:p>
            <a:pPr lvl="1" algn="just">
              <a:spcBef>
                <a:spcPts val="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integrita;</a:t>
            </a:r>
          </a:p>
          <a:p>
            <a:pPr lvl="1" algn="just">
              <a:spcBef>
                <a:spcPts val="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bezpečnost;</a:t>
            </a:r>
          </a:p>
          <a:p>
            <a:pPr lvl="1" algn="just">
              <a:spcBef>
                <a:spcPts val="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uživatelská přívětivost;</a:t>
            </a:r>
          </a:p>
          <a:p>
            <a:pPr lvl="1" algn="just">
              <a:spcBef>
                <a:spcPts val="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apod.). 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807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87574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V </a:t>
            </a:r>
            <a:r>
              <a:rPr lang="cs-CZ" sz="2000" dirty="0">
                <a:solidFill>
                  <a:srgbClr val="000000"/>
                </a:solidFill>
              </a:rPr>
              <a:t>případě plánu realizace projektů na delší časové období (mnohdy několik let) je nutné brát v </a:t>
            </a:r>
            <a:r>
              <a:rPr lang="cs-CZ" sz="2000" dirty="0" smtClean="0">
                <a:solidFill>
                  <a:srgbClr val="000000"/>
                </a:solidFill>
              </a:rPr>
              <a:t>potaz</a:t>
            </a:r>
            <a:endParaRPr lang="en-GB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obsahovou </a:t>
            </a:r>
            <a:r>
              <a:rPr lang="cs-CZ" sz="1800" dirty="0">
                <a:solidFill>
                  <a:srgbClr val="000000"/>
                </a:solidFill>
              </a:rPr>
              <a:t>náplň jednotlivých </a:t>
            </a:r>
            <a:r>
              <a:rPr lang="cs-CZ" sz="1800" dirty="0" smtClean="0">
                <a:solidFill>
                  <a:srgbClr val="000000"/>
                </a:solidFill>
              </a:rPr>
              <a:t>projektů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jejich </a:t>
            </a:r>
            <a:r>
              <a:rPr lang="cs-CZ" sz="1800" dirty="0">
                <a:solidFill>
                  <a:srgbClr val="000000"/>
                </a:solidFill>
              </a:rPr>
              <a:t>časové </a:t>
            </a:r>
            <a:r>
              <a:rPr lang="cs-CZ" sz="1800" dirty="0" smtClean="0">
                <a:solidFill>
                  <a:srgbClr val="000000"/>
                </a:solidFill>
              </a:rPr>
              <a:t>rozvržení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organizační vazby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finanční zdroje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lidské zdroje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atd.</a:t>
            </a:r>
            <a:endParaRPr lang="en-GB" sz="18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Plán realizace projektů musí být přímo vázán, resp. vycházet z definované </a:t>
            </a:r>
            <a:r>
              <a:rPr lang="cs-CZ" sz="2000" dirty="0" smtClean="0">
                <a:solidFill>
                  <a:srgbClr val="000000"/>
                </a:solidFill>
              </a:rPr>
              <a:t>strategie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Pro analýzy </a:t>
            </a:r>
            <a:r>
              <a:rPr lang="cs-CZ" sz="2000" dirty="0" smtClean="0">
                <a:solidFill>
                  <a:srgbClr val="000000"/>
                </a:solidFill>
              </a:rPr>
              <a:t>jsou důležité </a:t>
            </a:r>
            <a:r>
              <a:rPr lang="cs-CZ" sz="2000" dirty="0">
                <a:solidFill>
                  <a:srgbClr val="000000"/>
                </a:solidFill>
              </a:rPr>
              <a:t>i informace od </a:t>
            </a:r>
            <a:r>
              <a:rPr lang="cs-CZ" sz="2000" dirty="0" smtClean="0">
                <a:solidFill>
                  <a:srgbClr val="000000"/>
                </a:solidFill>
              </a:rPr>
              <a:t>uživatelů</a:t>
            </a:r>
            <a:r>
              <a:rPr lang="en-GB" sz="2000" dirty="0" smtClean="0">
                <a:solidFill>
                  <a:srgbClr val="000000"/>
                </a:solidFill>
              </a:rPr>
              <a:t>.</a:t>
            </a: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406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Služby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 informatice představují funkcionality softwarů a aktivity a/nebo informace dodávané poskytovatelem ICT služby příjemci služby.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mají svého</a:t>
            </a: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poskytovatele (externí dodavatel nebo například podnikový útvar informatiky)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příjemce (zákazník nebo pracovník podniku)</a:t>
            </a:r>
            <a:r>
              <a:rPr lang="en-US" sz="1800" dirty="0" smtClean="0">
                <a:solidFill>
                  <a:srgbClr val="000000"/>
                </a:solidFill>
              </a:rPr>
              <a:t>.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předmět vzájemných vztahů jednotlivých subjektů zapojených do všech klíčových i </a:t>
            </a:r>
            <a:r>
              <a:rPr lang="cs-CZ" sz="2000" dirty="0" smtClean="0">
                <a:solidFill>
                  <a:srgbClr val="000000"/>
                </a:solidFill>
              </a:rPr>
              <a:t>podpůrných </a:t>
            </a:r>
            <a:r>
              <a:rPr lang="cs-CZ" sz="2000" dirty="0">
                <a:solidFill>
                  <a:srgbClr val="000000"/>
                </a:solidFill>
              </a:rPr>
              <a:t>aktivit podniku (vše </a:t>
            </a:r>
            <a:r>
              <a:rPr lang="cs-CZ" sz="2000" dirty="0" smtClean="0">
                <a:solidFill>
                  <a:srgbClr val="000000"/>
                </a:solidFill>
              </a:rPr>
              <a:t>ve </a:t>
            </a:r>
            <a:r>
              <a:rPr lang="cs-CZ" sz="2000" dirty="0">
                <a:solidFill>
                  <a:srgbClr val="000000"/>
                </a:solidFill>
              </a:rPr>
              <a:t>vazbě na technologie, jakožto základní podpory</a:t>
            </a:r>
            <a:r>
              <a:rPr lang="cs-CZ" sz="2000" dirty="0" smtClean="0">
                <a:solidFill>
                  <a:srgbClr val="000000"/>
                </a:solidFill>
              </a:rPr>
              <a:t>)</a:t>
            </a:r>
            <a:r>
              <a:rPr lang="en-GB" sz="2000" dirty="0" smtClean="0">
                <a:solidFill>
                  <a:srgbClr val="000000"/>
                </a:solidFill>
              </a:rPr>
              <a:t>.</a:t>
            </a: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594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Služby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je nutné řídit</a:t>
            </a: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definování jejich </a:t>
            </a:r>
            <a:r>
              <a:rPr lang="cs-CZ" sz="1800" dirty="0" smtClean="0">
                <a:solidFill>
                  <a:srgbClr val="000000"/>
                </a:solidFill>
              </a:rPr>
              <a:t>struktury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definování </a:t>
            </a:r>
            <a:r>
              <a:rPr lang="cs-CZ" sz="1800" dirty="0">
                <a:solidFill>
                  <a:srgbClr val="000000"/>
                </a:solidFill>
              </a:rPr>
              <a:t>vztahů mezi BI a uživateli v rámci </a:t>
            </a:r>
            <a:r>
              <a:rPr lang="cs-CZ" sz="1800" dirty="0" smtClean="0">
                <a:solidFill>
                  <a:srgbClr val="000000"/>
                </a:solidFill>
              </a:rPr>
              <a:t>podniku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definování </a:t>
            </a:r>
            <a:r>
              <a:rPr lang="cs-CZ" sz="1800" dirty="0">
                <a:solidFill>
                  <a:srgbClr val="000000"/>
                </a:solidFill>
              </a:rPr>
              <a:t>vztahů mezi BI a okolím podniku (zákazníci, dodavatelé, apod</a:t>
            </a:r>
            <a:r>
              <a:rPr lang="cs-CZ" sz="1800" dirty="0" smtClean="0">
                <a:solidFill>
                  <a:srgbClr val="000000"/>
                </a:solidFill>
              </a:rPr>
              <a:t>.)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833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32787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Zdroje IS/ICT/BI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všechny prvky systému poskytující své kapacity pro BI </a:t>
            </a:r>
            <a:r>
              <a:rPr lang="cs-CZ" sz="2000" dirty="0" smtClean="0">
                <a:solidFill>
                  <a:srgbClr val="000000"/>
                </a:solidFill>
              </a:rPr>
              <a:t>řešení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personální </a:t>
            </a:r>
            <a:r>
              <a:rPr lang="cs-CZ" sz="1800" dirty="0" smtClean="0">
                <a:solidFill>
                  <a:srgbClr val="000000"/>
                </a:solidFill>
              </a:rPr>
              <a:t>zdroje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ekonomické zdroje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datové zdroje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technologie</a:t>
            </a:r>
            <a:r>
              <a:rPr lang="en-US" sz="1800" dirty="0" smtClean="0">
                <a:solidFill>
                  <a:srgbClr val="000000"/>
                </a:solidFill>
              </a:rPr>
              <a:t>.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Zdroje pro BI je možné hodnotit </a:t>
            </a:r>
            <a:r>
              <a:rPr lang="cs-CZ" sz="2000" dirty="0" smtClean="0">
                <a:solidFill>
                  <a:srgbClr val="000000"/>
                </a:solidFill>
              </a:rPr>
              <a:t>odděleně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en-US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en-US" sz="2000" dirty="0" smtClean="0">
                <a:solidFill>
                  <a:srgbClr val="000000"/>
                </a:solidFill>
              </a:rPr>
              <a:t>V</a:t>
            </a:r>
            <a:r>
              <a:rPr lang="cs-CZ" sz="2000" dirty="0" err="1" smtClean="0">
                <a:solidFill>
                  <a:srgbClr val="000000"/>
                </a:solidFill>
              </a:rPr>
              <a:t>zhledem</a:t>
            </a:r>
            <a:r>
              <a:rPr lang="cs-CZ" sz="2000" dirty="0" smtClean="0">
                <a:solidFill>
                  <a:srgbClr val="000000"/>
                </a:solidFill>
              </a:rPr>
              <a:t> </a:t>
            </a:r>
            <a:r>
              <a:rPr lang="cs-CZ" sz="2000" dirty="0">
                <a:solidFill>
                  <a:srgbClr val="000000"/>
                </a:solidFill>
              </a:rPr>
              <a:t>k tomu, že jsou součástí komplexního IS/ICT řešení, je mnohem smysluplnější a v praxi spíše nutné nahlížet na ně jako na nedílnou součást celého </a:t>
            </a:r>
            <a:r>
              <a:rPr lang="cs-CZ" sz="2000" dirty="0" smtClean="0">
                <a:solidFill>
                  <a:srgbClr val="000000"/>
                </a:solidFill>
              </a:rPr>
              <a:t>systému</a:t>
            </a:r>
            <a:r>
              <a:rPr lang="en-GB" sz="2000" dirty="0" smtClean="0">
                <a:solidFill>
                  <a:srgbClr val="000000"/>
                </a:solidFill>
              </a:rPr>
              <a:t>.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212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32787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Řízení provozu IS/ICT/BI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Aplikace </a:t>
            </a:r>
            <a:r>
              <a:rPr lang="cs-CZ" sz="2000" dirty="0" smtClean="0">
                <a:solidFill>
                  <a:srgbClr val="000000"/>
                </a:solidFill>
              </a:rPr>
              <a:t>BI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jsou </a:t>
            </a:r>
            <a:r>
              <a:rPr lang="cs-CZ" sz="1800" dirty="0">
                <a:solidFill>
                  <a:srgbClr val="000000"/>
                </a:solidFill>
              </a:rPr>
              <a:t>určeny uživatelům, kteří je využívají společně s dalšími aplikacemi v rámci </a:t>
            </a:r>
            <a:r>
              <a:rPr lang="cs-CZ" sz="1800" dirty="0" smtClean="0">
                <a:solidFill>
                  <a:srgbClr val="000000"/>
                </a:solidFill>
              </a:rPr>
              <a:t>IS/ICT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musí pracovat </a:t>
            </a:r>
            <a:r>
              <a:rPr lang="cs-CZ" sz="1800" dirty="0" smtClean="0">
                <a:solidFill>
                  <a:srgbClr val="000000"/>
                </a:solidFill>
              </a:rPr>
              <a:t>nad </a:t>
            </a:r>
            <a:r>
              <a:rPr lang="cs-CZ" sz="1800" dirty="0" smtClean="0">
                <a:solidFill>
                  <a:srgbClr val="000000"/>
                </a:solidFill>
              </a:rPr>
              <a:t>aktuálními daty.</a:t>
            </a:r>
          </a:p>
          <a:p>
            <a:pPr lvl="1"/>
            <a:r>
              <a:rPr lang="cs-CZ" sz="2000" dirty="0" smtClean="0">
                <a:solidFill>
                  <a:srgbClr val="000000"/>
                </a:solidFill>
              </a:rPr>
              <a:t>Primární úkol </a:t>
            </a:r>
            <a:r>
              <a:rPr lang="cs-CZ" sz="2000" dirty="0">
                <a:solidFill>
                  <a:srgbClr val="000000"/>
                </a:solidFill>
              </a:rPr>
              <a:t>řízení provozu - pravidelná aktualizace datových </a:t>
            </a:r>
            <a:r>
              <a:rPr lang="cs-CZ" sz="2000" dirty="0" smtClean="0">
                <a:solidFill>
                  <a:srgbClr val="000000"/>
                </a:solidFill>
              </a:rPr>
              <a:t>komponent</a:t>
            </a:r>
          </a:p>
          <a:p>
            <a:pPr lvl="2"/>
            <a:r>
              <a:rPr lang="cs-CZ" sz="1800" dirty="0" smtClean="0">
                <a:solidFill>
                  <a:srgbClr val="000000"/>
                </a:solidFill>
              </a:rPr>
              <a:t>v </a:t>
            </a:r>
            <a:r>
              <a:rPr lang="cs-CZ" sz="1800" dirty="0">
                <a:solidFill>
                  <a:srgbClr val="000000"/>
                </a:solidFill>
              </a:rPr>
              <a:t>předem definovaných časových </a:t>
            </a:r>
            <a:r>
              <a:rPr lang="cs-CZ" sz="1800" dirty="0" smtClean="0">
                <a:solidFill>
                  <a:srgbClr val="000000"/>
                </a:solidFill>
              </a:rPr>
              <a:t>intervalech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/>
            <a:r>
              <a:rPr lang="cs-CZ" sz="1800" dirty="0" smtClean="0">
                <a:solidFill>
                  <a:srgbClr val="000000"/>
                </a:solidFill>
              </a:rPr>
              <a:t>ad hoc</a:t>
            </a:r>
            <a:r>
              <a:rPr lang="en-US" sz="1800" dirty="0" smtClean="0">
                <a:solidFill>
                  <a:srgbClr val="000000"/>
                </a:solidFill>
              </a:rPr>
              <a:t>.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/>
            <a:endParaRPr lang="cs-CZ" sz="22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722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32787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Řízení provozu IS/ICT/BI</a:t>
            </a:r>
          </a:p>
          <a:p>
            <a:pPr lvl="1"/>
            <a:r>
              <a:rPr lang="cs-CZ" sz="2000" dirty="0">
                <a:solidFill>
                  <a:srgbClr val="000000"/>
                </a:solidFill>
              </a:rPr>
              <a:t>V případě nalezení problémů (nefunkčnost, neočekávané výsledky, dlouhé prodlevy apod</a:t>
            </a:r>
            <a:r>
              <a:rPr lang="cs-CZ" sz="2000" dirty="0" smtClean="0">
                <a:solidFill>
                  <a:srgbClr val="000000"/>
                </a:solidFill>
              </a:rPr>
              <a:t>.)</a:t>
            </a:r>
            <a:endParaRPr lang="en-US" sz="2000" dirty="0" smtClean="0">
              <a:solidFill>
                <a:srgbClr val="000000"/>
              </a:solidFill>
            </a:endParaRPr>
          </a:p>
          <a:p>
            <a:pPr lvl="2"/>
            <a:r>
              <a:rPr lang="cs-CZ" sz="1800" dirty="0" smtClean="0">
                <a:solidFill>
                  <a:srgbClr val="000000"/>
                </a:solidFill>
              </a:rPr>
              <a:t>nalezení;</a:t>
            </a:r>
          </a:p>
          <a:p>
            <a:pPr lvl="2"/>
            <a:r>
              <a:rPr lang="cs-CZ" sz="1800" dirty="0" smtClean="0">
                <a:solidFill>
                  <a:srgbClr val="000000"/>
                </a:solidFill>
              </a:rPr>
              <a:t>identifikace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/>
            <a:r>
              <a:rPr lang="cs-CZ" sz="1800" dirty="0" smtClean="0">
                <a:solidFill>
                  <a:srgbClr val="000000"/>
                </a:solidFill>
              </a:rPr>
              <a:t>eliminace.</a:t>
            </a:r>
          </a:p>
          <a:p>
            <a:pPr lvl="1"/>
            <a:r>
              <a:rPr lang="cs-CZ" sz="2000" dirty="0" smtClean="0">
                <a:solidFill>
                  <a:srgbClr val="000000"/>
                </a:solidFill>
              </a:rPr>
              <a:t>měla by probíhat </a:t>
            </a:r>
            <a:r>
              <a:rPr lang="cs-CZ" sz="2000" dirty="0">
                <a:solidFill>
                  <a:srgbClr val="000000"/>
                </a:solidFill>
              </a:rPr>
              <a:t>automaticky a dle potřeb uživatelů </a:t>
            </a:r>
            <a:r>
              <a:rPr lang="cs-CZ" sz="2000" dirty="0" smtClean="0">
                <a:solidFill>
                  <a:srgbClr val="000000"/>
                </a:solidFill>
              </a:rPr>
              <a:t>aktualizace</a:t>
            </a:r>
          </a:p>
          <a:p>
            <a:pPr lvl="2"/>
            <a:r>
              <a:rPr lang="cs-CZ" sz="1800" dirty="0" smtClean="0">
                <a:solidFill>
                  <a:srgbClr val="000000"/>
                </a:solidFill>
              </a:rPr>
              <a:t>datových modelů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/>
            <a:r>
              <a:rPr lang="cs-CZ" sz="1800" dirty="0" smtClean="0">
                <a:solidFill>
                  <a:srgbClr val="000000"/>
                </a:solidFill>
              </a:rPr>
              <a:t>datových </a:t>
            </a:r>
            <a:r>
              <a:rPr lang="cs-CZ" sz="1800" dirty="0">
                <a:solidFill>
                  <a:srgbClr val="000000"/>
                </a:solidFill>
              </a:rPr>
              <a:t>zdrojů a </a:t>
            </a:r>
            <a:r>
              <a:rPr lang="cs-CZ" sz="1800" dirty="0" smtClean="0">
                <a:solidFill>
                  <a:srgbClr val="000000"/>
                </a:solidFill>
              </a:rPr>
              <a:t>dimenzí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/>
            <a:r>
              <a:rPr lang="cs-CZ" sz="1800" dirty="0" smtClean="0">
                <a:solidFill>
                  <a:srgbClr val="000000"/>
                </a:solidFill>
              </a:rPr>
              <a:t>konsolidace </a:t>
            </a:r>
            <a:r>
              <a:rPr lang="cs-CZ" sz="1800" dirty="0">
                <a:solidFill>
                  <a:srgbClr val="000000"/>
                </a:solidFill>
              </a:rPr>
              <a:t>datových tržišť a </a:t>
            </a:r>
            <a:r>
              <a:rPr lang="cs-CZ" sz="1800" dirty="0" smtClean="0">
                <a:solidFill>
                  <a:srgbClr val="000000"/>
                </a:solidFill>
              </a:rPr>
              <a:t>skladů</a:t>
            </a:r>
            <a:r>
              <a:rPr lang="en-US" sz="1800" dirty="0" smtClean="0">
                <a:solidFill>
                  <a:srgbClr val="000000"/>
                </a:solidFill>
              </a:rPr>
              <a:t>.</a:t>
            </a:r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078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32787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Řízení provozu IS/ICT/BI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Provoz </a:t>
            </a:r>
            <a:r>
              <a:rPr lang="cs-CZ" sz="2000" dirty="0" smtClean="0">
                <a:solidFill>
                  <a:srgbClr val="000000"/>
                </a:solidFill>
              </a:rPr>
              <a:t>IS/ICT</a:t>
            </a:r>
            <a:r>
              <a:rPr lang="en-US" sz="2000" dirty="0" smtClean="0">
                <a:solidFill>
                  <a:srgbClr val="000000"/>
                </a:solidFill>
              </a:rPr>
              <a:t>/</a:t>
            </a:r>
            <a:r>
              <a:rPr lang="cs-CZ" sz="2000" dirty="0" smtClean="0">
                <a:solidFill>
                  <a:srgbClr val="000000"/>
                </a:solidFill>
              </a:rPr>
              <a:t>BI </a:t>
            </a:r>
            <a:r>
              <a:rPr lang="en-US" sz="2000" dirty="0" smtClean="0">
                <a:solidFill>
                  <a:srgbClr val="000000"/>
                </a:solidFill>
              </a:rPr>
              <a:t>/ </a:t>
            </a:r>
            <a:r>
              <a:rPr lang="cs-CZ" sz="2000" dirty="0" smtClean="0">
                <a:solidFill>
                  <a:srgbClr val="000000"/>
                </a:solidFill>
              </a:rPr>
              <a:t>přímo </a:t>
            </a:r>
            <a:r>
              <a:rPr lang="cs-CZ" sz="2000" dirty="0">
                <a:solidFill>
                  <a:srgbClr val="000000"/>
                </a:solidFill>
              </a:rPr>
              <a:t>vázaný na </a:t>
            </a:r>
            <a:r>
              <a:rPr lang="cs-CZ" sz="2000" dirty="0" smtClean="0">
                <a:solidFill>
                  <a:srgbClr val="000000"/>
                </a:solidFill>
              </a:rPr>
              <a:t>uživatele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en-US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uživatelé by měli mít k dispozici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možnost konzultací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helpdesk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školení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  <a:endParaRPr lang="en-US" sz="18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časté </a:t>
            </a:r>
            <a:r>
              <a:rPr lang="cs-CZ" sz="2000" dirty="0">
                <a:solidFill>
                  <a:srgbClr val="000000"/>
                </a:solidFill>
              </a:rPr>
              <a:t>dotazy a problémy by měly </a:t>
            </a:r>
            <a:r>
              <a:rPr lang="cs-CZ" sz="2000" dirty="0" smtClean="0">
                <a:solidFill>
                  <a:srgbClr val="000000"/>
                </a:solidFill>
              </a:rPr>
              <a:t>být vyhodnocovány </a:t>
            </a:r>
            <a:r>
              <a:rPr lang="cs-CZ" sz="2000" dirty="0">
                <a:solidFill>
                  <a:srgbClr val="000000"/>
                </a:solidFill>
              </a:rPr>
              <a:t>s cílem optimalizovat celý systém. To platí jak pro vnitropodnikové systémy a nástroje, tak i mobilní technologie, pomocí kterých k nim lze přistupovat.</a:t>
            </a: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779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139952" y="3676895"/>
            <a:ext cx="3024336" cy="98308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workshop</a:t>
            </a:r>
            <a:r>
              <a:rPr lang="cs-CZ" sz="1800" dirty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řízený </a:t>
            </a:r>
            <a:r>
              <a:rPr lang="cs-CZ" sz="1800" dirty="0">
                <a:solidFill>
                  <a:srgbClr val="000000"/>
                </a:solidFill>
              </a:rPr>
              <a:t>rozhovor;</a:t>
            </a:r>
          </a:p>
          <a:p>
            <a:pPr lvl="1" algn="just"/>
            <a:endParaRPr lang="cs-CZ" sz="22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19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547936" y="1085187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Analýza požadavků uživatelů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Definice požadavků </a:t>
            </a:r>
            <a:r>
              <a:rPr lang="cs-CZ" sz="2000" dirty="0" smtClean="0">
                <a:solidFill>
                  <a:srgbClr val="000000"/>
                </a:solidFill>
              </a:rPr>
              <a:t>uživatelů</a:t>
            </a: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postavená </a:t>
            </a:r>
            <a:r>
              <a:rPr lang="cs-CZ" sz="1800" dirty="0" smtClean="0">
                <a:solidFill>
                  <a:srgbClr val="000000"/>
                </a:solidFill>
              </a:rPr>
              <a:t>a vycházející z </a:t>
            </a:r>
            <a:r>
              <a:rPr lang="cs-CZ" sz="1800" dirty="0">
                <a:solidFill>
                  <a:srgbClr val="000000"/>
                </a:solidFill>
              </a:rPr>
              <a:t>množiny otázek, na které uživatelé hledají odpověď a současné informační zázemí podniku jim odpovědi na tyto otázky není schopné poskytnout buď vůbec nebo jen omezeně a většinou za dlouhou dobu nebo v nedostatečné </a:t>
            </a:r>
            <a:r>
              <a:rPr lang="cs-CZ" sz="1800" dirty="0" smtClean="0">
                <a:solidFill>
                  <a:srgbClr val="000000"/>
                </a:solidFill>
              </a:rPr>
              <a:t>kvalitě.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Získávání požadavků uživatelů lze realizovat standardními technikami, kterými jsou:</a:t>
            </a:r>
          </a:p>
          <a:p>
            <a:pPr lvl="2" algn="just"/>
            <a:r>
              <a:rPr lang="cs-CZ" sz="1800" dirty="0" err="1" smtClean="0">
                <a:solidFill>
                  <a:srgbClr val="000000"/>
                </a:solidFill>
              </a:rPr>
              <a:t>kick-off</a:t>
            </a:r>
            <a:r>
              <a:rPr lang="cs-CZ" sz="1800" dirty="0" smtClean="0">
                <a:solidFill>
                  <a:srgbClr val="000000"/>
                </a:solidFill>
              </a:rPr>
              <a:t> </a:t>
            </a:r>
            <a:r>
              <a:rPr lang="cs-CZ" sz="1800" dirty="0">
                <a:solidFill>
                  <a:srgbClr val="000000"/>
                </a:solidFill>
              </a:rPr>
              <a:t>workshop;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dotazník</a:t>
            </a:r>
            <a:r>
              <a:rPr lang="cs-CZ" sz="1800" dirty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interview;</a:t>
            </a:r>
            <a:endParaRPr lang="cs-CZ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80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 Intelligence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6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20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547936" y="1085187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Analýza požadavků uživatelů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Hlavním předpokladem je mít všechny </a:t>
            </a:r>
            <a:r>
              <a:rPr lang="cs-CZ" sz="2000" dirty="0" smtClean="0">
                <a:solidFill>
                  <a:srgbClr val="000000"/>
                </a:solidFill>
              </a:rPr>
              <a:t>přístupy </a:t>
            </a:r>
            <a:r>
              <a:rPr lang="cs-CZ" sz="2000" dirty="0">
                <a:solidFill>
                  <a:srgbClr val="000000"/>
                </a:solidFill>
              </a:rPr>
              <a:t>připraveny tak, aby </a:t>
            </a:r>
            <a:r>
              <a:rPr lang="cs-CZ" sz="2000" dirty="0" smtClean="0">
                <a:solidFill>
                  <a:srgbClr val="000000"/>
                </a:solidFill>
              </a:rPr>
              <a:t>výsledkem </a:t>
            </a:r>
            <a:r>
              <a:rPr lang="cs-CZ" sz="2000" dirty="0">
                <a:solidFill>
                  <a:srgbClr val="000000"/>
                </a:solidFill>
              </a:rPr>
              <a:t>byla strukturovaná množina jednotlivých skupin a typů požadavků </a:t>
            </a:r>
            <a:r>
              <a:rPr lang="cs-CZ" sz="2000" dirty="0" smtClean="0">
                <a:solidFill>
                  <a:srgbClr val="000000"/>
                </a:solidFill>
              </a:rPr>
              <a:t>kategorizovaná </a:t>
            </a:r>
            <a:r>
              <a:rPr lang="cs-CZ" sz="2000" dirty="0">
                <a:solidFill>
                  <a:srgbClr val="000000"/>
                </a:solidFill>
              </a:rPr>
              <a:t>v souladu s organizační strukturou podniku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</a:p>
          <a:p>
            <a:pPr lvl="1" algn="just"/>
            <a:r>
              <a:rPr lang="en-GB" sz="2000" dirty="0" smtClean="0">
                <a:solidFill>
                  <a:srgbClr val="000000"/>
                </a:solidFill>
              </a:rPr>
              <a:t>M</a:t>
            </a:r>
            <a:r>
              <a:rPr lang="cs-CZ" sz="2000" dirty="0" err="1" smtClean="0">
                <a:solidFill>
                  <a:srgbClr val="000000"/>
                </a:solidFill>
              </a:rPr>
              <a:t>etody</a:t>
            </a:r>
            <a:r>
              <a:rPr lang="cs-CZ" sz="2000" dirty="0" smtClean="0">
                <a:solidFill>
                  <a:srgbClr val="000000"/>
                </a:solidFill>
              </a:rPr>
              <a:t> nesmí být </a:t>
            </a:r>
            <a:r>
              <a:rPr lang="cs-CZ" sz="2000" dirty="0">
                <a:solidFill>
                  <a:srgbClr val="000000"/>
                </a:solidFill>
              </a:rPr>
              <a:t>aplikovány pouze na uživatele působící ve vrcholovém managementu, ale i na nižších úrovních řízení a v neposlední řadě je důležitá i orientace na zaměstnance firmy, kteří mohou být zdrojem velmi důležitých informací z nejnižší úrovně.</a:t>
            </a:r>
            <a:endParaRPr lang="cs-CZ" sz="20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38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21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547936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Analýza požadavků uživatelů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Výstup analýzy</a:t>
            </a:r>
          </a:p>
          <a:p>
            <a:pPr lvl="2" algn="just"/>
            <a:r>
              <a:rPr lang="pl-PL" sz="1800" dirty="0">
                <a:solidFill>
                  <a:srgbClr val="000000"/>
                </a:solidFill>
              </a:rPr>
              <a:t>co podnik aktuálně </a:t>
            </a:r>
            <a:r>
              <a:rPr lang="pl-PL" sz="1800" dirty="0" smtClean="0">
                <a:solidFill>
                  <a:srgbClr val="000000"/>
                </a:solidFill>
              </a:rPr>
              <a:t>potřebuje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pl-PL" sz="1800" dirty="0" smtClean="0">
                <a:solidFill>
                  <a:srgbClr val="000000"/>
                </a:solidFill>
              </a:rPr>
              <a:t>co </a:t>
            </a:r>
            <a:r>
              <a:rPr lang="pl-PL" sz="1800" dirty="0">
                <a:solidFill>
                  <a:srgbClr val="000000"/>
                </a:solidFill>
              </a:rPr>
              <a:t>bude potřebovat do </a:t>
            </a:r>
            <a:r>
              <a:rPr lang="pl-PL" sz="1800" dirty="0" smtClean="0">
                <a:solidFill>
                  <a:srgbClr val="000000"/>
                </a:solidFill>
              </a:rPr>
              <a:t>budoucna.</a:t>
            </a:r>
            <a:endParaRPr lang="cs-CZ" sz="1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34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22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5479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Analýza požadavků uživatelů</a:t>
            </a:r>
          </a:p>
          <a:p>
            <a:pPr lvl="1" algn="just"/>
            <a:r>
              <a:rPr lang="pl-PL" sz="2000" dirty="0">
                <a:solidFill>
                  <a:srgbClr val="000000"/>
                </a:solidFill>
              </a:rPr>
              <a:t>Cíle podniku a </a:t>
            </a:r>
            <a:r>
              <a:rPr lang="pl-PL" sz="2000" dirty="0" smtClean="0">
                <a:solidFill>
                  <a:srgbClr val="000000"/>
                </a:solidFill>
              </a:rPr>
              <a:t>jednotlivých útvarů</a:t>
            </a: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V hierarchické struktuře prezentované podnikatelské, výrobní, obchodní, ekonomické, technologické, </a:t>
            </a:r>
            <a:r>
              <a:rPr lang="cs-CZ" sz="1800" dirty="0" smtClean="0">
                <a:solidFill>
                  <a:srgbClr val="000000"/>
                </a:solidFill>
              </a:rPr>
              <a:t>personální </a:t>
            </a:r>
            <a:r>
              <a:rPr lang="cs-CZ" sz="1800" dirty="0">
                <a:solidFill>
                  <a:srgbClr val="000000"/>
                </a:solidFill>
              </a:rPr>
              <a:t>apod. cíle podniku a jeho částí</a:t>
            </a:r>
            <a:r>
              <a:rPr lang="cs-CZ" sz="1800" dirty="0" smtClean="0">
                <a:solidFill>
                  <a:srgbClr val="000000"/>
                </a:solidFill>
              </a:rPr>
              <a:t>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Metriky řízení</a:t>
            </a: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Určení hlavních ukazatelů (v obecné rovině klíčových ukazatelů výkonnosti – anglicky KPI – </a:t>
            </a:r>
            <a:r>
              <a:rPr lang="cs-CZ" sz="1800" dirty="0" err="1">
                <a:solidFill>
                  <a:srgbClr val="000000"/>
                </a:solidFill>
              </a:rPr>
              <a:t>Key</a:t>
            </a:r>
            <a:r>
              <a:rPr lang="cs-CZ" sz="1800" dirty="0">
                <a:solidFill>
                  <a:srgbClr val="000000"/>
                </a:solidFill>
              </a:rPr>
              <a:t> Performance </a:t>
            </a:r>
            <a:r>
              <a:rPr lang="cs-CZ" sz="1800" dirty="0" err="1">
                <a:solidFill>
                  <a:srgbClr val="000000"/>
                </a:solidFill>
              </a:rPr>
              <a:t>Indicators</a:t>
            </a:r>
            <a:r>
              <a:rPr lang="cs-CZ" sz="1800" dirty="0">
                <a:solidFill>
                  <a:srgbClr val="000000"/>
                </a:solidFill>
              </a:rPr>
              <a:t>) pro hodnocení výkonnosti podniku a jeho částí</a:t>
            </a:r>
            <a:r>
              <a:rPr lang="cs-CZ" sz="1800" dirty="0" smtClean="0">
                <a:solidFill>
                  <a:srgbClr val="000000"/>
                </a:solidFill>
              </a:rPr>
              <a:t>.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Hlavní problémy a </a:t>
            </a:r>
            <a:r>
              <a:rPr lang="cs-CZ" sz="2000" dirty="0" smtClean="0">
                <a:solidFill>
                  <a:srgbClr val="000000"/>
                </a:solidFill>
              </a:rPr>
              <a:t>nedostatky</a:t>
            </a: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Problémy a omezení, na které současné vedení podniku nebo jeho částí naráží</a:t>
            </a:r>
            <a:r>
              <a:rPr lang="cs-CZ" sz="1800" dirty="0" smtClean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751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23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547936" y="699542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Analýza požadavků uživatelů</a:t>
            </a:r>
          </a:p>
          <a:p>
            <a:pPr lvl="1" algn="just">
              <a:spcBef>
                <a:spcPts val="0"/>
              </a:spcBef>
            </a:pPr>
            <a:r>
              <a:rPr lang="pl-PL" sz="2000" dirty="0" smtClean="0">
                <a:solidFill>
                  <a:srgbClr val="000000"/>
                </a:solidFill>
              </a:rPr>
              <a:t>Perspektivy a možnosti</a:t>
            </a:r>
          </a:p>
          <a:p>
            <a:pPr lvl="2" algn="just">
              <a:spcBef>
                <a:spcPts val="0"/>
              </a:spcBef>
            </a:pPr>
            <a:r>
              <a:rPr lang="pl-PL" sz="1800" dirty="0">
                <a:solidFill>
                  <a:srgbClr val="000000"/>
                </a:solidFill>
              </a:rPr>
              <a:t>Nové možnosti a očekávání v oblasti podnikání, řízení, personálních zdrojů, technologií apod</a:t>
            </a:r>
            <a:r>
              <a:rPr lang="pl-PL" sz="1800" dirty="0" smtClean="0">
                <a:solidFill>
                  <a:srgbClr val="000000"/>
                </a:solidFill>
              </a:rPr>
              <a:t>.</a:t>
            </a:r>
          </a:p>
          <a:p>
            <a:pPr lvl="1" algn="just">
              <a:spcBef>
                <a:spcPts val="0"/>
              </a:spcBef>
            </a:pPr>
            <a:r>
              <a:rPr lang="pl-PL" sz="2000" dirty="0">
                <a:solidFill>
                  <a:srgbClr val="000000"/>
                </a:solidFill>
              </a:rPr>
              <a:t>Klíčové </a:t>
            </a:r>
            <a:r>
              <a:rPr lang="pl-PL" sz="2000" dirty="0" smtClean="0">
                <a:solidFill>
                  <a:srgbClr val="000000"/>
                </a:solidFill>
              </a:rPr>
              <a:t>požadavky</a:t>
            </a:r>
          </a:p>
          <a:p>
            <a:pPr lvl="2" algn="just">
              <a:spcBef>
                <a:spcPts val="0"/>
              </a:spcBef>
            </a:pPr>
            <a:r>
              <a:rPr lang="pl-PL" sz="1800" dirty="0">
                <a:solidFill>
                  <a:srgbClr val="000000"/>
                </a:solidFill>
              </a:rPr>
              <a:t>Požadavky na BI řešení (množina rozšířených možností oproti aktuálnímu stavu</a:t>
            </a:r>
            <a:r>
              <a:rPr lang="pl-PL" sz="1800" dirty="0" smtClean="0">
                <a:solidFill>
                  <a:srgbClr val="000000"/>
                </a:solidFill>
              </a:rPr>
              <a:t>).</a:t>
            </a:r>
          </a:p>
          <a:p>
            <a:pPr lvl="1" algn="just">
              <a:spcBef>
                <a:spcPts val="0"/>
              </a:spcBef>
            </a:pPr>
            <a:r>
              <a:rPr lang="pl-PL" sz="2000" dirty="0">
                <a:solidFill>
                  <a:srgbClr val="000000"/>
                </a:solidFill>
              </a:rPr>
              <a:t>Dostupnost </a:t>
            </a:r>
            <a:r>
              <a:rPr lang="pl-PL" sz="2000" dirty="0" smtClean="0">
                <a:solidFill>
                  <a:srgbClr val="000000"/>
                </a:solidFill>
              </a:rPr>
              <a:t>dat</a:t>
            </a:r>
          </a:p>
          <a:p>
            <a:pPr lvl="2" algn="just">
              <a:spcBef>
                <a:spcPts val="0"/>
              </a:spcBef>
            </a:pPr>
            <a:r>
              <a:rPr lang="pl-PL" sz="1800" dirty="0">
                <a:solidFill>
                  <a:srgbClr val="000000"/>
                </a:solidFill>
              </a:rPr>
              <a:t>Souhrn aktuálních zdrojů dat a předpokládaných nových zdrojů dat (interních externích</a:t>
            </a:r>
            <a:r>
              <a:rPr lang="pl-PL" sz="1800" dirty="0" smtClean="0">
                <a:solidFill>
                  <a:srgbClr val="000000"/>
                </a:solidFill>
              </a:rPr>
              <a:t>).</a:t>
            </a:r>
          </a:p>
          <a:p>
            <a:pPr lvl="1" algn="just">
              <a:spcBef>
                <a:spcPts val="0"/>
              </a:spcBef>
            </a:pPr>
            <a:r>
              <a:rPr lang="pl-PL" sz="2000" dirty="0" smtClean="0">
                <a:solidFill>
                  <a:srgbClr val="000000"/>
                </a:solidFill>
              </a:rPr>
              <a:t>Priority</a:t>
            </a:r>
          </a:p>
          <a:p>
            <a:pPr lvl="2" algn="just">
              <a:spcBef>
                <a:spcPts val="0"/>
              </a:spcBef>
            </a:pPr>
            <a:r>
              <a:rPr lang="pl-PL" sz="1800" dirty="0">
                <a:solidFill>
                  <a:srgbClr val="000000"/>
                </a:solidFill>
              </a:rPr>
              <a:t>Stanovení důležitosti požadavků z hlediska uživatelů ve vazbě na předpokládanou optimalizaci řízení s předpokladem zvýšení efektivity.</a:t>
            </a:r>
            <a:endParaRPr lang="pl-PL" sz="18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98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24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547936" y="699542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Analýza požadavků uživatelů</a:t>
            </a:r>
          </a:p>
          <a:p>
            <a:pPr lvl="1" algn="just"/>
            <a:r>
              <a:rPr lang="cs-CZ" sz="2200" dirty="0" smtClean="0">
                <a:solidFill>
                  <a:srgbClr val="000000"/>
                </a:solidFill>
              </a:rPr>
              <a:t>Využitelná analýza</a:t>
            </a: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je vhodné, aby dílčí výstupy jednotlivých monitorovacích nástrojů byly ve stejné </a:t>
            </a:r>
            <a:r>
              <a:rPr lang="cs-CZ" sz="1800" dirty="0" smtClean="0">
                <a:solidFill>
                  <a:srgbClr val="000000"/>
                </a:solidFill>
              </a:rPr>
              <a:t>struktuře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  <a:endParaRPr lang="cs-CZ" sz="1800" dirty="0" smtClean="0">
              <a:solidFill>
                <a:srgbClr val="000000"/>
              </a:solidFill>
            </a:endParaRPr>
          </a:p>
        </p:txBody>
      </p:sp>
      <p:pic>
        <p:nvPicPr>
          <p:cNvPr id="8" name="Obrázek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719" y="2787774"/>
            <a:ext cx="7785248" cy="1296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7756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25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547936" y="699542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Analýza požadavků uživatelů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Požadavky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hierarchicky strukturovaná množina </a:t>
            </a:r>
            <a:r>
              <a:rPr lang="cs-CZ" sz="1800" dirty="0">
                <a:solidFill>
                  <a:srgbClr val="000000"/>
                </a:solidFill>
              </a:rPr>
              <a:t>uživatelských požadavků na analytické aplikace a </a:t>
            </a:r>
            <a:r>
              <a:rPr lang="cs-CZ" sz="1800" dirty="0" smtClean="0">
                <a:solidFill>
                  <a:srgbClr val="000000"/>
                </a:solidFill>
              </a:rPr>
              <a:t>dotazy.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Charakteristika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přesné </a:t>
            </a:r>
            <a:r>
              <a:rPr lang="cs-CZ" sz="1800" dirty="0">
                <a:solidFill>
                  <a:srgbClr val="000000"/>
                </a:solidFill>
              </a:rPr>
              <a:t>vymezení jednotlivých požadavků a funkcionalit</a:t>
            </a:r>
            <a:r>
              <a:rPr lang="cs-CZ" sz="1800" dirty="0" smtClean="0">
                <a:solidFill>
                  <a:srgbClr val="000000"/>
                </a:solidFill>
              </a:rPr>
              <a:t>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Význam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váha jednotlivých funkcionalit (0 - 3)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3 znamená významnou důležitost (vesměs požadavky z kategorie </a:t>
            </a:r>
            <a:r>
              <a:rPr lang="cs-CZ" sz="1800" dirty="0" smtClean="0">
                <a:solidFill>
                  <a:srgbClr val="000000"/>
                </a:solidFill>
              </a:rPr>
              <a:t>strategické)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0 </a:t>
            </a:r>
            <a:r>
              <a:rPr lang="cs-CZ" sz="1800" dirty="0">
                <a:solidFill>
                  <a:srgbClr val="000000"/>
                </a:solidFill>
              </a:rPr>
              <a:t>znamená požadavek s minimálním resp. žádným přínosem pro podnik nebo jeho dílčí </a:t>
            </a:r>
            <a:r>
              <a:rPr lang="cs-CZ" sz="1800" dirty="0" smtClean="0">
                <a:solidFill>
                  <a:srgbClr val="000000"/>
                </a:solidFill>
              </a:rPr>
              <a:t>útvary. </a:t>
            </a:r>
          </a:p>
        </p:txBody>
      </p:sp>
    </p:spTree>
    <p:extLst>
      <p:ext uri="{BB962C8B-B14F-4D97-AF65-F5344CB8AC3E}">
        <p14:creationId xmlns:p14="http://schemas.microsoft.com/office/powerpoint/2010/main" val="29757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26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547936" y="699542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Analýza požadavků uživatelů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Dopad</a:t>
            </a: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oblasti podnikového řízení a množiny procesů, na které bude mít požadavek </a:t>
            </a:r>
            <a:r>
              <a:rPr lang="cs-CZ" sz="1800" dirty="0" smtClean="0">
                <a:solidFill>
                  <a:srgbClr val="000000"/>
                </a:solidFill>
              </a:rPr>
              <a:t>vliv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požadavky</a:t>
            </a:r>
            <a:r>
              <a:rPr lang="cs-CZ" sz="1800" dirty="0">
                <a:solidFill>
                  <a:srgbClr val="000000"/>
                </a:solidFill>
              </a:rPr>
              <a:t>, s dopadem na jednu oblast nebo </a:t>
            </a:r>
            <a:r>
              <a:rPr lang="cs-CZ" sz="1800" dirty="0" smtClean="0">
                <a:solidFill>
                  <a:srgbClr val="000000"/>
                </a:solidFill>
              </a:rPr>
              <a:t>proces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požadavky mající vliv na více </a:t>
            </a:r>
            <a:r>
              <a:rPr lang="cs-CZ" sz="1800" dirty="0">
                <a:solidFill>
                  <a:srgbClr val="000000"/>
                </a:solidFill>
              </a:rPr>
              <a:t>oblastí nebo procesů (například procesy v rámci marketingu, </a:t>
            </a:r>
            <a:r>
              <a:rPr lang="cs-CZ" sz="1800" dirty="0" smtClean="0">
                <a:solidFill>
                  <a:srgbClr val="000000"/>
                </a:solidFill>
              </a:rPr>
              <a:t>obchodu</a:t>
            </a:r>
            <a:r>
              <a:rPr lang="cs-CZ" sz="1800" dirty="0">
                <a:solidFill>
                  <a:srgbClr val="000000"/>
                </a:solidFill>
              </a:rPr>
              <a:t>, logistiky apod</a:t>
            </a:r>
            <a:r>
              <a:rPr lang="cs-CZ" sz="1800" dirty="0" smtClean="0">
                <a:solidFill>
                  <a:srgbClr val="000000"/>
                </a:solidFill>
              </a:rPr>
              <a:t>.).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Formuloval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identifikace </a:t>
            </a:r>
            <a:r>
              <a:rPr lang="cs-CZ" sz="1800" dirty="0">
                <a:solidFill>
                  <a:srgbClr val="000000"/>
                </a:solidFill>
              </a:rPr>
              <a:t>uživatele nebo </a:t>
            </a:r>
            <a:r>
              <a:rPr lang="cs-CZ" sz="1800" dirty="0" smtClean="0">
                <a:solidFill>
                  <a:srgbClr val="000000"/>
                </a:solidFill>
              </a:rPr>
              <a:t>skupiny </a:t>
            </a:r>
            <a:r>
              <a:rPr lang="cs-CZ" sz="1800" dirty="0">
                <a:solidFill>
                  <a:srgbClr val="000000"/>
                </a:solidFill>
              </a:rPr>
              <a:t>uživatelů (třeba útvar, oddělení, atd.), která daný </a:t>
            </a:r>
            <a:r>
              <a:rPr lang="cs-CZ" sz="1800" dirty="0" smtClean="0">
                <a:solidFill>
                  <a:srgbClr val="000000"/>
                </a:solidFill>
              </a:rPr>
              <a:t>požadavek formulovala.</a:t>
            </a:r>
          </a:p>
        </p:txBody>
      </p:sp>
    </p:spTree>
    <p:extLst>
      <p:ext uri="{BB962C8B-B14F-4D97-AF65-F5344CB8AC3E}">
        <p14:creationId xmlns:p14="http://schemas.microsoft.com/office/powerpoint/2010/main" val="325440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27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547936" y="699542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Analýza požadavků uživatelů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Datový zdroj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identifikace </a:t>
            </a:r>
            <a:r>
              <a:rPr lang="cs-CZ" sz="1800" dirty="0">
                <a:solidFill>
                  <a:srgbClr val="000000"/>
                </a:solidFill>
              </a:rPr>
              <a:t>zdroje dat, který je (nebo které jsou) nutné pro splnění </a:t>
            </a:r>
            <a:r>
              <a:rPr lang="cs-CZ" sz="1800" dirty="0" smtClean="0">
                <a:solidFill>
                  <a:srgbClr val="000000"/>
                </a:solidFill>
              </a:rPr>
              <a:t>požadavku.</a:t>
            </a:r>
          </a:p>
          <a:p>
            <a:pPr lvl="1" algn="just"/>
            <a:r>
              <a:rPr lang="cs-CZ" sz="2200" dirty="0" smtClean="0">
                <a:solidFill>
                  <a:srgbClr val="000000"/>
                </a:solidFill>
              </a:rPr>
              <a:t>Pravidla</a:t>
            </a: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formulace interpretačních a analytických pravidel u sledovaných ukazatelů, na základě kterých je možné následně měřit rentabilitu </a:t>
            </a:r>
            <a:r>
              <a:rPr lang="cs-CZ" sz="1800" dirty="0" smtClean="0">
                <a:solidFill>
                  <a:srgbClr val="000000"/>
                </a:solidFill>
              </a:rPr>
              <a:t>dopadů.</a:t>
            </a:r>
          </a:p>
          <a:p>
            <a:pPr lvl="1" algn="just"/>
            <a:r>
              <a:rPr lang="cs-CZ" sz="2200" dirty="0" smtClean="0">
                <a:solidFill>
                  <a:srgbClr val="000000"/>
                </a:solidFill>
              </a:rPr>
              <a:t>Priorita (škála 0 - 3)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3 </a:t>
            </a:r>
            <a:r>
              <a:rPr lang="cs-CZ" sz="1800" dirty="0">
                <a:solidFill>
                  <a:srgbClr val="000000"/>
                </a:solidFill>
              </a:rPr>
              <a:t>představuje okamžitou nutnost </a:t>
            </a:r>
            <a:r>
              <a:rPr lang="cs-CZ" sz="1800" dirty="0" smtClean="0">
                <a:solidFill>
                  <a:srgbClr val="000000"/>
                </a:solidFill>
              </a:rPr>
              <a:t>implementace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0 spíše </a:t>
            </a:r>
            <a:r>
              <a:rPr lang="cs-CZ" sz="1800" dirty="0">
                <a:solidFill>
                  <a:srgbClr val="000000"/>
                </a:solidFill>
              </a:rPr>
              <a:t>dílčí možnost doplnění i za delší </a:t>
            </a:r>
            <a:r>
              <a:rPr lang="cs-CZ" sz="1800" dirty="0" smtClean="0">
                <a:solidFill>
                  <a:srgbClr val="000000"/>
                </a:solidFill>
              </a:rPr>
              <a:t>čas</a:t>
            </a:r>
            <a:r>
              <a:rPr lang="en-US" sz="1800" dirty="0" smtClean="0">
                <a:solidFill>
                  <a:srgbClr val="000000"/>
                </a:solidFill>
              </a:rPr>
              <a:t>.</a:t>
            </a:r>
            <a:endParaRPr lang="cs-CZ" sz="1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5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28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547936" y="699542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Analýza požadavků uživatelů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23528" y="1779662"/>
            <a:ext cx="835292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>
                <a:solidFill>
                  <a:srgbClr val="000000"/>
                </a:solidFill>
              </a:rPr>
              <a:t>Přehled požadavků uživatelů je základním předpokladem pro následnou tvorbu datových a dimenzionálních datových modelů. Proto musí být udělány s maximální odpovědností. V konečném výsledku je dále vhodné, aby konečný výstup prošel podnikovou oponenturou a to nejen interní, ale mnohdy je vhodné využít služeb externích odborníků.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680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29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547936" y="699542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Formulace strategických záměrů BI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požadavky </a:t>
            </a:r>
            <a:r>
              <a:rPr lang="cs-CZ" sz="2000" dirty="0">
                <a:solidFill>
                  <a:srgbClr val="000000"/>
                </a:solidFill>
              </a:rPr>
              <a:t>manažerů na všech stupních řízení na funkcionality a výstupy BI v přímé vazbě na strategii podniku a strategii rozvoje IS/ICT;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obchodní</a:t>
            </a:r>
            <a:r>
              <a:rPr lang="cs-CZ" sz="2000" dirty="0">
                <a:solidFill>
                  <a:srgbClr val="000000"/>
                </a:solidFill>
              </a:rPr>
              <a:t>, ekonomické, personální a další přínosy, které mají z hlediska strategické-ho rozvoje podniku velký význam;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specifikaci </a:t>
            </a:r>
            <a:r>
              <a:rPr lang="cs-CZ" sz="2000" dirty="0">
                <a:solidFill>
                  <a:srgbClr val="000000"/>
                </a:solidFill>
              </a:rPr>
              <a:t>funkcionalit BI řešení a funkcionalit, které budou i nadále využívané z již existujících informačních systémů (ERP, CRM) – jde především o </a:t>
            </a:r>
            <a:r>
              <a:rPr lang="cs-CZ" sz="2000" dirty="0" smtClean="0">
                <a:solidFill>
                  <a:srgbClr val="000000"/>
                </a:solidFill>
              </a:rPr>
              <a:t>jednoznačnou </a:t>
            </a:r>
            <a:r>
              <a:rPr lang="cs-CZ" sz="2000" dirty="0">
                <a:solidFill>
                  <a:srgbClr val="000000"/>
                </a:solidFill>
              </a:rPr>
              <a:t>kategorizaci funkcionalit, které již existují, které budou v rámci BI nové, a </a:t>
            </a:r>
            <a:r>
              <a:rPr lang="cs-CZ" sz="2000" dirty="0" smtClean="0">
                <a:solidFill>
                  <a:srgbClr val="000000"/>
                </a:solidFill>
              </a:rPr>
              <a:t>které </a:t>
            </a:r>
            <a:r>
              <a:rPr lang="cs-CZ" sz="2000" dirty="0">
                <a:solidFill>
                  <a:srgbClr val="000000"/>
                </a:solidFill>
              </a:rPr>
              <a:t>se případně budou částečně překrývat s tím, že snahou je samozřejmě eliminovat duplicity;</a:t>
            </a:r>
          </a:p>
        </p:txBody>
      </p:sp>
    </p:spTree>
    <p:extLst>
      <p:ext uri="{BB962C8B-B14F-4D97-AF65-F5344CB8AC3E}">
        <p14:creationId xmlns:p14="http://schemas.microsoft.com/office/powerpoint/2010/main" val="206355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113159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BI </a:t>
            </a:r>
            <a:r>
              <a:rPr lang="cs-CZ" sz="2000" dirty="0">
                <a:solidFill>
                  <a:srgbClr val="000000"/>
                </a:solidFill>
              </a:rPr>
              <a:t>je nutné v podniku pojímat jako integrované komplexní řešení plnící uživatelům </a:t>
            </a:r>
            <a:r>
              <a:rPr lang="cs-CZ" sz="2000" dirty="0" smtClean="0">
                <a:solidFill>
                  <a:srgbClr val="000000"/>
                </a:solidFill>
              </a:rPr>
              <a:t>jejich </a:t>
            </a:r>
            <a:r>
              <a:rPr lang="cs-CZ" sz="2000" dirty="0">
                <a:solidFill>
                  <a:srgbClr val="000000"/>
                </a:solidFill>
              </a:rPr>
              <a:t>požadavky v adekvátní kvalitě, požadovaném rozsahu a odpovídajícím </a:t>
            </a:r>
            <a:r>
              <a:rPr lang="cs-CZ" sz="2000" dirty="0" smtClean="0">
                <a:solidFill>
                  <a:srgbClr val="000000"/>
                </a:solidFill>
              </a:rPr>
              <a:t>čase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Řešení BI se rozumí všechny aktivity a procesy počínaje definováním strategie, studií proveditelnosti, plánováním a realizací projektů apod. až po vlastní provoz BI (nástroje, metody, aplikace</a:t>
            </a:r>
            <a:r>
              <a:rPr lang="cs-CZ" sz="2000" dirty="0" smtClean="0">
                <a:solidFill>
                  <a:srgbClr val="000000"/>
                </a:solidFill>
              </a:rPr>
              <a:t>)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Řízení BI představuje množinu procesů, pravidel, aktivit, metrik, faktorů, rolí, apod. vázaných na implementaci a provoz BI řešení s cílem zajištění optimální architektury a </a:t>
            </a:r>
            <a:r>
              <a:rPr lang="cs-CZ" sz="2000" dirty="0" smtClean="0">
                <a:solidFill>
                  <a:srgbClr val="000000"/>
                </a:solidFill>
              </a:rPr>
              <a:t>provozu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81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30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547936" y="699542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Formulace strategických záměrů BI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začlenění </a:t>
            </a:r>
            <a:r>
              <a:rPr lang="cs-CZ" sz="2000" dirty="0">
                <a:solidFill>
                  <a:srgbClr val="000000"/>
                </a:solidFill>
              </a:rPr>
              <a:t>BI do kontextu a architektury stávajícího systému podnikové </a:t>
            </a:r>
            <a:r>
              <a:rPr lang="cs-CZ" sz="2000" dirty="0" smtClean="0">
                <a:solidFill>
                  <a:srgbClr val="000000"/>
                </a:solidFill>
              </a:rPr>
              <a:t>informatiky</a:t>
            </a:r>
            <a:r>
              <a:rPr lang="cs-CZ" sz="2000" dirty="0">
                <a:solidFill>
                  <a:srgbClr val="000000"/>
                </a:solidFill>
              </a:rPr>
              <a:t>, určení zdrojů dat pro BI a vazby na časový a technologický rozvoj IS/ICT v podniku z hlediska strategických potřeb; 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určení </a:t>
            </a:r>
            <a:r>
              <a:rPr lang="cs-CZ" sz="2000" dirty="0">
                <a:solidFill>
                  <a:srgbClr val="000000"/>
                </a:solidFill>
              </a:rPr>
              <a:t>klíčových osob zodpovědných za implementaci BI z organizačního a </a:t>
            </a:r>
            <a:r>
              <a:rPr lang="cs-CZ" sz="2000" dirty="0" smtClean="0">
                <a:solidFill>
                  <a:srgbClr val="000000"/>
                </a:solidFill>
              </a:rPr>
              <a:t>technologického </a:t>
            </a:r>
            <a:r>
              <a:rPr lang="cs-CZ" sz="2000" dirty="0">
                <a:solidFill>
                  <a:srgbClr val="000000"/>
                </a:solidFill>
              </a:rPr>
              <a:t>hlediska (například na úrovni jednotlivých útvarů podniku);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stanovení </a:t>
            </a:r>
            <a:r>
              <a:rPr lang="cs-CZ" sz="2000" dirty="0">
                <a:solidFill>
                  <a:srgbClr val="000000"/>
                </a:solidFill>
              </a:rPr>
              <a:t>obsahového a časového harmonogramu projektu (etapy) nebo množiny projektů na implementaci BI;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určení </a:t>
            </a:r>
            <a:r>
              <a:rPr lang="cs-CZ" sz="2000" dirty="0">
                <a:solidFill>
                  <a:srgbClr val="000000"/>
                </a:solidFill>
              </a:rPr>
              <a:t>způsobu implementace BI (outsourcing, interní vývoj, kombinace dříve </a:t>
            </a:r>
            <a:r>
              <a:rPr lang="cs-CZ" sz="2000" dirty="0" smtClean="0">
                <a:solidFill>
                  <a:srgbClr val="000000"/>
                </a:solidFill>
              </a:rPr>
              <a:t>uvedených</a:t>
            </a:r>
            <a:r>
              <a:rPr lang="cs-CZ" sz="2000" dirty="0">
                <a:solidFill>
                  <a:srgbClr val="000000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61893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31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547936" y="699542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Technologická připravenost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stávající </a:t>
            </a:r>
            <a:r>
              <a:rPr lang="cs-CZ" sz="2000" dirty="0">
                <a:solidFill>
                  <a:srgbClr val="000000"/>
                </a:solidFill>
              </a:rPr>
              <a:t>a </a:t>
            </a:r>
            <a:r>
              <a:rPr lang="cs-CZ" sz="2000" dirty="0" smtClean="0">
                <a:solidFill>
                  <a:srgbClr val="000000"/>
                </a:solidFill>
              </a:rPr>
              <a:t>plánované aplikace </a:t>
            </a:r>
            <a:r>
              <a:rPr lang="cs-CZ" sz="2000" dirty="0">
                <a:solidFill>
                  <a:srgbClr val="000000"/>
                </a:solidFill>
              </a:rPr>
              <a:t>z hlediska jejich funkcí a technologických </a:t>
            </a:r>
            <a:r>
              <a:rPr lang="cs-CZ" sz="2000" dirty="0" smtClean="0">
                <a:solidFill>
                  <a:srgbClr val="000000"/>
                </a:solidFill>
              </a:rPr>
              <a:t>požadavků</a:t>
            </a:r>
            <a:r>
              <a:rPr lang="cs-CZ" sz="20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stávající </a:t>
            </a:r>
            <a:r>
              <a:rPr lang="cs-CZ" sz="2000" dirty="0">
                <a:solidFill>
                  <a:srgbClr val="000000"/>
                </a:solidFill>
              </a:rPr>
              <a:t>a </a:t>
            </a:r>
            <a:r>
              <a:rPr lang="cs-CZ" sz="2000" dirty="0" smtClean="0">
                <a:solidFill>
                  <a:srgbClr val="000000"/>
                </a:solidFill>
              </a:rPr>
              <a:t>další potřebné zdroje </a:t>
            </a:r>
            <a:r>
              <a:rPr lang="cs-CZ" sz="2000" dirty="0">
                <a:solidFill>
                  <a:srgbClr val="000000"/>
                </a:solidFill>
              </a:rPr>
              <a:t>dat z hlediska přístupu k těmto datům a technologickým nárokům na jejich zpracování a archivaci;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stávající stav </a:t>
            </a:r>
            <a:r>
              <a:rPr lang="cs-CZ" sz="2000" dirty="0">
                <a:solidFill>
                  <a:srgbClr val="000000"/>
                </a:solidFill>
              </a:rPr>
              <a:t>technologické </a:t>
            </a:r>
            <a:r>
              <a:rPr lang="cs-CZ" sz="2000" dirty="0" smtClean="0">
                <a:solidFill>
                  <a:srgbClr val="000000"/>
                </a:solidFill>
              </a:rPr>
              <a:t>architektury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cílový stav </a:t>
            </a:r>
            <a:r>
              <a:rPr lang="cs-CZ" sz="2000" dirty="0">
                <a:solidFill>
                  <a:srgbClr val="000000"/>
                </a:solidFill>
              </a:rPr>
              <a:t>technologické </a:t>
            </a:r>
            <a:r>
              <a:rPr lang="cs-CZ" sz="2000" dirty="0" smtClean="0">
                <a:solidFill>
                  <a:srgbClr val="000000"/>
                </a:solidFill>
              </a:rPr>
              <a:t>architektury </a:t>
            </a:r>
            <a:r>
              <a:rPr lang="cs-CZ" sz="2000" dirty="0">
                <a:solidFill>
                  <a:srgbClr val="000000"/>
                </a:solidFill>
              </a:rPr>
              <a:t>(cílová IS/ICT architektura</a:t>
            </a:r>
            <a:r>
              <a:rPr lang="cs-CZ" sz="2000" dirty="0" smtClean="0">
                <a:solidFill>
                  <a:srgbClr val="000000"/>
                </a:solidFill>
              </a:rPr>
              <a:t>)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možnost</a:t>
            </a:r>
            <a:r>
              <a:rPr lang="en-US" sz="2000" dirty="0" err="1" smtClean="0">
                <a:solidFill>
                  <a:srgbClr val="000000"/>
                </a:solidFill>
              </a:rPr>
              <a:t>i</a:t>
            </a:r>
            <a:r>
              <a:rPr lang="cs-CZ" sz="2000" dirty="0" smtClean="0">
                <a:solidFill>
                  <a:srgbClr val="000000"/>
                </a:solidFill>
              </a:rPr>
              <a:t>, kro</a:t>
            </a:r>
            <a:r>
              <a:rPr lang="en-US" sz="2000" dirty="0" smtClean="0">
                <a:solidFill>
                  <a:srgbClr val="000000"/>
                </a:solidFill>
              </a:rPr>
              <a:t>k</a:t>
            </a:r>
            <a:r>
              <a:rPr lang="cs-CZ" sz="2000" dirty="0" smtClean="0">
                <a:solidFill>
                  <a:srgbClr val="000000"/>
                </a:solidFill>
              </a:rPr>
              <a:t>y, technologie </a:t>
            </a:r>
            <a:r>
              <a:rPr lang="cs-CZ" sz="2000" dirty="0">
                <a:solidFill>
                  <a:srgbClr val="000000"/>
                </a:solidFill>
              </a:rPr>
              <a:t>apod. </a:t>
            </a:r>
            <a:r>
              <a:rPr lang="cs-CZ" sz="2000" dirty="0" smtClean="0">
                <a:solidFill>
                  <a:srgbClr val="000000"/>
                </a:solidFill>
              </a:rPr>
              <a:t>přechodu </a:t>
            </a:r>
            <a:r>
              <a:rPr lang="cs-CZ" sz="2000" dirty="0">
                <a:solidFill>
                  <a:srgbClr val="000000"/>
                </a:solidFill>
              </a:rPr>
              <a:t>od stávajícího stavu ke stavu novému.</a:t>
            </a: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11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32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547936" y="699542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Personální připravenost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důležitý fa</a:t>
            </a:r>
            <a:r>
              <a:rPr lang="en-US" sz="2000" dirty="0" smtClean="0">
                <a:solidFill>
                  <a:srgbClr val="000000"/>
                </a:solidFill>
              </a:rPr>
              <a:t>k</a:t>
            </a:r>
            <a:r>
              <a:rPr lang="cs-CZ" sz="2000" dirty="0" smtClean="0">
                <a:solidFill>
                  <a:srgbClr val="000000"/>
                </a:solidFill>
              </a:rPr>
              <a:t>tor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nutnost větších nebo menších změn v práci </a:t>
            </a:r>
            <a:r>
              <a:rPr lang="cs-CZ" sz="2000" dirty="0" smtClean="0">
                <a:solidFill>
                  <a:srgbClr val="000000"/>
                </a:solidFill>
              </a:rPr>
              <a:t>zaměstnanců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zaměstnanci seznámeni se změnami předem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podíl zaměstnanců na projektu implementace BI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přímým </a:t>
            </a:r>
            <a:r>
              <a:rPr lang="cs-CZ" sz="2000" dirty="0">
                <a:solidFill>
                  <a:srgbClr val="000000"/>
                </a:solidFill>
              </a:rPr>
              <a:t>vtažením zaměstnanců do dějů spojených s přípravou a následnou implementací všech typů systémů se snižuje jejich případný negativní postoj ke změnám, které jsou pro rozvoj podniku a tudíž i pro ně do budoucna klíčové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780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- zdroje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NOVOTNÝ, O., POUR, J. a D. SLÁNSKÝ, 2005. </a:t>
            </a:r>
            <a:r>
              <a:rPr lang="cs-CZ" sz="2000" i="1" dirty="0" smtClean="0">
                <a:solidFill>
                  <a:srgbClr val="000000"/>
                </a:solidFill>
              </a:rPr>
              <a:t>Business Intelligence – Jak využít bohatství ve vašich datech</a:t>
            </a:r>
            <a:r>
              <a:rPr lang="cs-CZ" sz="2000" dirty="0" smtClean="0">
                <a:solidFill>
                  <a:srgbClr val="000000"/>
                </a:solidFill>
              </a:rPr>
              <a:t>. Praha: </a:t>
            </a:r>
            <a:r>
              <a:rPr lang="cs-CZ" sz="2000" dirty="0" err="1" smtClean="0">
                <a:solidFill>
                  <a:srgbClr val="000000"/>
                </a:solidFill>
              </a:rPr>
              <a:t>Grada</a:t>
            </a:r>
            <a:r>
              <a:rPr lang="cs-CZ" sz="2000" dirty="0" smtClean="0">
                <a:solidFill>
                  <a:srgbClr val="000000"/>
                </a:solidFill>
              </a:rPr>
              <a:t>. ISBN 978-80-247-6685-0.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LABERGE, R., 2012. Datové sklady – Agilní metody a business intelligence. Praha: </a:t>
            </a:r>
            <a:r>
              <a:rPr lang="cs-CZ" sz="2000" dirty="0" err="1">
                <a:solidFill>
                  <a:srgbClr val="000000"/>
                </a:solidFill>
              </a:rPr>
              <a:t>Computer</a:t>
            </a:r>
            <a:r>
              <a:rPr lang="cs-CZ" sz="2000" dirty="0">
                <a:solidFill>
                  <a:srgbClr val="000000"/>
                </a:solidFill>
              </a:rPr>
              <a:t> </a:t>
            </a:r>
            <a:r>
              <a:rPr lang="cs-CZ" sz="2000" dirty="0" err="1">
                <a:solidFill>
                  <a:srgbClr val="000000"/>
                </a:solidFill>
              </a:rPr>
              <a:t>Press</a:t>
            </a:r>
            <a:r>
              <a:rPr lang="cs-CZ" sz="2000" dirty="0">
                <a:solidFill>
                  <a:srgbClr val="000000"/>
                </a:solidFill>
              </a:rPr>
              <a:t>. ISBN 978-80-251-3729-1. 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5864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771550"/>
            <a:ext cx="7416824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200"/>
              </a:spcBef>
            </a:pP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483768" y="1923678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82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113159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>
                <a:solidFill>
                  <a:srgbClr val="000000"/>
                </a:solidFill>
              </a:rPr>
              <a:t>Celé řešení BI je nutné považovat za jeden subsystém stávajícího informačního </a:t>
            </a:r>
            <a:r>
              <a:rPr lang="cs-CZ" sz="2000" dirty="0" smtClean="0">
                <a:solidFill>
                  <a:srgbClr val="000000"/>
                </a:solidFill>
              </a:rPr>
              <a:t>systému</a:t>
            </a:r>
            <a:r>
              <a:rPr lang="cs-CZ" sz="2000" dirty="0">
                <a:solidFill>
                  <a:srgbClr val="000000"/>
                </a:solidFill>
              </a:rPr>
              <a:t>, se kterým tvoří komplexní integrovaný </a:t>
            </a:r>
            <a:r>
              <a:rPr lang="cs-CZ" sz="2000" dirty="0" smtClean="0">
                <a:solidFill>
                  <a:srgbClr val="000000"/>
                </a:solidFill>
              </a:rPr>
              <a:t>celek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Důležitým společným jmenovatelem všech činností a aktivit je jejich logická provázanost a to na všech hierarchických úrovních, které se mohou v řešení BI </a:t>
            </a:r>
            <a:r>
              <a:rPr lang="cs-CZ" sz="2000" dirty="0" smtClean="0">
                <a:solidFill>
                  <a:srgbClr val="000000"/>
                </a:solidFill>
              </a:rPr>
              <a:t>vyskytovat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Základním východiskem je adekvátně vytvořený projekt pro implementaci BI realizovaný s využitím metod a postupů projektování informačních </a:t>
            </a:r>
            <a:r>
              <a:rPr lang="cs-CZ" sz="2000" dirty="0" smtClean="0">
                <a:solidFill>
                  <a:srgbClr val="000000"/>
                </a:solidFill>
              </a:rPr>
              <a:t>systémů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7758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113159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Projektování </a:t>
            </a:r>
            <a:r>
              <a:rPr lang="cs-CZ" sz="2000" dirty="0">
                <a:solidFill>
                  <a:srgbClr val="000000"/>
                </a:solidFill>
              </a:rPr>
              <a:t>BI je množina procesů a činností směřujících k vytvoření schématu </a:t>
            </a:r>
            <a:r>
              <a:rPr lang="cs-CZ" sz="2000" dirty="0" smtClean="0">
                <a:solidFill>
                  <a:srgbClr val="000000"/>
                </a:solidFill>
              </a:rPr>
              <a:t>architektury </a:t>
            </a:r>
            <a:r>
              <a:rPr lang="cs-CZ" sz="2000" dirty="0">
                <a:solidFill>
                  <a:srgbClr val="000000"/>
                </a:solidFill>
              </a:rPr>
              <a:t>BI </a:t>
            </a:r>
            <a:r>
              <a:rPr lang="cs-CZ" sz="2000" dirty="0" smtClean="0">
                <a:solidFill>
                  <a:srgbClr val="000000"/>
                </a:solidFill>
              </a:rPr>
              <a:t>řešení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Do oblasti projektování BI náleží zpracování analýz a studií proveditelnosti, definice přírůstku (pokud se přírůstkový způsob aplikuje), definice technologické platformy v </a:t>
            </a:r>
            <a:r>
              <a:rPr lang="cs-CZ" sz="2000" dirty="0" smtClean="0">
                <a:solidFill>
                  <a:srgbClr val="000000"/>
                </a:solidFill>
              </a:rPr>
              <a:t>přímé </a:t>
            </a:r>
            <a:r>
              <a:rPr lang="cs-CZ" sz="2000" dirty="0">
                <a:solidFill>
                  <a:srgbClr val="000000"/>
                </a:solidFill>
              </a:rPr>
              <a:t>vazbě na HW a SW a definice modelu datového skladu (nebo datových tržišť) no a samozřejmě samotná </a:t>
            </a:r>
            <a:r>
              <a:rPr lang="cs-CZ" sz="2000" dirty="0" smtClean="0">
                <a:solidFill>
                  <a:srgbClr val="000000"/>
                </a:solidFill>
              </a:rPr>
              <a:t>implementace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Směrem k uživatelům jsou klíčovým prvkem aplikace BI poskytující potřebné analytické nástroje schopné produkovat informace potřebné zejména pro účely </a:t>
            </a:r>
            <a:r>
              <a:rPr lang="cs-CZ" sz="2000" dirty="0" smtClean="0">
                <a:solidFill>
                  <a:srgbClr val="000000"/>
                </a:solidFill>
              </a:rPr>
              <a:t>rozhodování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171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Aplikace </a:t>
            </a:r>
            <a:r>
              <a:rPr lang="cs-CZ" sz="2000" dirty="0">
                <a:solidFill>
                  <a:srgbClr val="000000"/>
                </a:solidFill>
              </a:rPr>
              <a:t>BI (někdy taky klientská aplikace) je množina softwarů určených pro </a:t>
            </a:r>
            <a:r>
              <a:rPr lang="cs-CZ" sz="2000" dirty="0" smtClean="0">
                <a:solidFill>
                  <a:srgbClr val="000000"/>
                </a:solidFill>
              </a:rPr>
              <a:t>analytické </a:t>
            </a:r>
            <a:r>
              <a:rPr lang="cs-CZ" sz="2000" dirty="0">
                <a:solidFill>
                  <a:srgbClr val="000000"/>
                </a:solidFill>
              </a:rPr>
              <a:t>zpracování vstupních dat a spolupracujících s konkrétními platformami a </a:t>
            </a:r>
            <a:r>
              <a:rPr lang="cs-CZ" sz="2000" dirty="0" smtClean="0">
                <a:solidFill>
                  <a:srgbClr val="000000"/>
                </a:solidFill>
              </a:rPr>
              <a:t>komponentami </a:t>
            </a:r>
            <a:r>
              <a:rPr lang="cs-CZ" sz="2000" dirty="0">
                <a:solidFill>
                  <a:srgbClr val="000000"/>
                </a:solidFill>
              </a:rPr>
              <a:t>komplexního integrovaného BI </a:t>
            </a:r>
            <a:r>
              <a:rPr lang="cs-CZ" sz="2000" dirty="0" smtClean="0">
                <a:solidFill>
                  <a:srgbClr val="000000"/>
                </a:solidFill>
              </a:rPr>
              <a:t>řešení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cs-CZ" sz="2000" dirty="0">
                <a:solidFill>
                  <a:srgbClr val="000000"/>
                </a:solidFill>
              </a:rPr>
              <a:t>V rámci komplexního řešení BI tedy můžeme identifikovat několik oblastí resp. úloh a komponent, které jsou jeho součástí nebo pomocí kterých je</a:t>
            </a:r>
            <a:r>
              <a:rPr lang="cs-CZ" sz="2000" dirty="0" smtClean="0">
                <a:solidFill>
                  <a:srgbClr val="000000"/>
                </a:solidFill>
              </a:rPr>
              <a:t>: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plánováno;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vytvářeno;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implementováno;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optimalizováno;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vyhodnocováno.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378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>
                <a:solidFill>
                  <a:srgbClr val="000000"/>
                </a:solidFill>
              </a:rPr>
              <a:t>V rámci projektování a řízení BI jde především </a:t>
            </a:r>
            <a:r>
              <a:rPr lang="cs-CZ" sz="2000" dirty="0" smtClean="0">
                <a:solidFill>
                  <a:srgbClr val="000000"/>
                </a:solidFill>
              </a:rPr>
              <a:t>o</a:t>
            </a:r>
            <a:endParaRPr lang="en-GB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množiny procesů a </a:t>
            </a:r>
            <a:r>
              <a:rPr lang="cs-CZ" sz="1800" dirty="0" smtClean="0">
                <a:solidFill>
                  <a:srgbClr val="000000"/>
                </a:solidFill>
              </a:rPr>
              <a:t>činností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vstupních </a:t>
            </a:r>
            <a:r>
              <a:rPr lang="cs-CZ" sz="1800" dirty="0">
                <a:solidFill>
                  <a:srgbClr val="000000"/>
                </a:solidFill>
              </a:rPr>
              <a:t>a výstupních </a:t>
            </a:r>
            <a:r>
              <a:rPr lang="cs-CZ" sz="1800" dirty="0" smtClean="0">
                <a:solidFill>
                  <a:srgbClr val="000000"/>
                </a:solidFill>
              </a:rPr>
              <a:t>dat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rolí;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metrik;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faktorů;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metod;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nástrojů,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které </a:t>
            </a:r>
            <a:r>
              <a:rPr lang="cs-CZ" sz="2000" dirty="0">
                <a:solidFill>
                  <a:srgbClr val="000000"/>
                </a:solidFill>
              </a:rPr>
              <a:t>jsou v rámci projektů definovány a následně po implementaci </a:t>
            </a:r>
            <a:r>
              <a:rPr lang="cs-CZ" sz="2000" dirty="0" smtClean="0">
                <a:solidFill>
                  <a:srgbClr val="000000"/>
                </a:solidFill>
              </a:rPr>
              <a:t>řízeny</a:t>
            </a:r>
            <a:r>
              <a:rPr lang="en-GB" sz="2000" dirty="0" smtClean="0">
                <a:solidFill>
                  <a:srgbClr val="000000"/>
                </a:solidFill>
              </a:rPr>
              <a:t>.</a:t>
            </a: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597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BI </a:t>
            </a:r>
            <a:r>
              <a:rPr lang="cs-CZ" sz="2000" dirty="0">
                <a:solidFill>
                  <a:srgbClr val="000000"/>
                </a:solidFill>
              </a:rPr>
              <a:t>je přímou součástí informačního systému </a:t>
            </a:r>
            <a:r>
              <a:rPr lang="cs-CZ" sz="2000" dirty="0" smtClean="0">
                <a:solidFill>
                  <a:srgbClr val="000000"/>
                </a:solidFill>
              </a:rPr>
              <a:t>podniku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Řízení </a:t>
            </a:r>
            <a:r>
              <a:rPr lang="cs-CZ" sz="2000" dirty="0">
                <a:solidFill>
                  <a:srgbClr val="000000"/>
                </a:solidFill>
              </a:rPr>
              <a:t>BI je realizováno na standardních 4 oblastech (strategické, taktické, operativní a technologické) v kontextu celkového řízení IS/ICT v </a:t>
            </a:r>
            <a:r>
              <a:rPr lang="cs-CZ" sz="2000" dirty="0" smtClean="0">
                <a:solidFill>
                  <a:srgbClr val="000000"/>
                </a:solidFill>
              </a:rPr>
              <a:t>podniku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strategické řízení IS/ICT obsahující plně integrovanou substrategii BI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projektová činnost vázaná na IS/ICT včetně BI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řízení kvality služeb (zákazníkům, zaměstnancům)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řízení zdrojů IS/ICT a BI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řízení provozu IS/ICT a BI.</a:t>
            </a:r>
          </a:p>
          <a:p>
            <a:pPr algn="just"/>
            <a:endParaRPr lang="en-GB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8864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Řešení a řízení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1059582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Strategie - důležitá pro všechny typy podniku a pro všechny hlavní a podpůrné oblasti a činnosti, kterými se podnik zabývá a které realizuje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Strategie rozvoje BI musí být přímou součástí strategie rozvoje IS/ICT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V případě, že BI je zaváděno dodatečně a jeho aplikace je postavena na studii nebo </a:t>
            </a:r>
            <a:r>
              <a:rPr lang="cs-CZ" sz="2000" dirty="0" smtClean="0">
                <a:solidFill>
                  <a:srgbClr val="000000"/>
                </a:solidFill>
              </a:rPr>
              <a:t>studiích </a:t>
            </a:r>
            <a:r>
              <a:rPr lang="cs-CZ" sz="2000" dirty="0" smtClean="0">
                <a:solidFill>
                  <a:srgbClr val="000000"/>
                </a:solidFill>
              </a:rPr>
              <a:t>proveditelnosti (i to je možné), existuje zvýšená pravděpodobnost, že při následných projektech a implementaci jednotlivých komponent BI (nebo komplexního BI řešení), nemusí být ve studiích podchyceny všechny případné změny IS/ICT, které jsou pro implementaci a provoz nutné.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084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3197</TotalTime>
  <Words>2258</Words>
  <Application>Microsoft Office PowerPoint</Application>
  <PresentationFormat>Předvádění na obrazovce (16:9)</PresentationFormat>
  <Paragraphs>328</Paragraphs>
  <Slides>34</Slides>
  <Notes>32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39" baseType="lpstr">
      <vt:lpstr>Arial</vt:lpstr>
      <vt:lpstr>Calibri</vt:lpstr>
      <vt:lpstr>Enriqueta</vt:lpstr>
      <vt:lpstr>Times New Roman</vt:lpstr>
      <vt:lpstr>SLU</vt:lpstr>
      <vt:lpstr>Název prezentace</vt:lpstr>
      <vt:lpstr>Business Intelligence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</vt:lpstr>
      <vt:lpstr>Řešení a řízení BI - zdroje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Petr Suchánek</cp:lastModifiedBy>
  <cp:revision>298</cp:revision>
  <dcterms:created xsi:type="dcterms:W3CDTF">2016-07-06T15:42:34Z</dcterms:created>
  <dcterms:modified xsi:type="dcterms:W3CDTF">2021-10-25T17:33:07Z</dcterms:modified>
</cp:coreProperties>
</file>