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4" r:id="rId3"/>
    <p:sldId id="302" r:id="rId4"/>
    <p:sldId id="303" r:id="rId5"/>
    <p:sldId id="311" r:id="rId6"/>
    <p:sldId id="305" r:id="rId7"/>
    <p:sldId id="306" r:id="rId8"/>
    <p:sldId id="307" r:id="rId9"/>
    <p:sldId id="308" r:id="rId10"/>
    <p:sldId id="309" r:id="rId11"/>
    <p:sldId id="310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295" r:id="rId2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139" d="100"/>
          <a:sy n="139" d="100"/>
        </p:scale>
        <p:origin x="726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3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360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7809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181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7273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088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2535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8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19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22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08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524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179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474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345B0F-7D35-4C58-98B9-93963BADEA3C}" type="datetime1">
              <a:rPr lang="cs-CZ" smtClean="0"/>
              <a:pPr>
                <a:defRPr/>
              </a:pPr>
              <a:t>22.10.2018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Úvod do objektového modelování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CB607-F9B2-48E7-B19D-A86108C6E63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7371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26318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3628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Objektové metody modelování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Přenáška </a:t>
            </a:r>
            <a:r>
              <a:rPr lang="cs-CZ" sz="1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RNDr. Zdeněk Franěk,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87624" y="2427734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Základní pojmy objektového modelování, třídy </a:t>
            </a:r>
            <a:r>
              <a:rPr lang="cs-CZ" smtClean="0">
                <a:solidFill>
                  <a:schemeClr val="bg1"/>
                </a:solidFill>
              </a:rPr>
              <a:t>a objekty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/>
              <a:t>Vztahy </a:t>
            </a:r>
            <a:r>
              <a:rPr lang="cs-CZ" sz="2000" dirty="0"/>
              <a:t>mezi </a:t>
            </a:r>
            <a:r>
              <a:rPr lang="cs-CZ" sz="2000" dirty="0" smtClean="0"/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Agregace</a:t>
            </a:r>
            <a:endParaRPr lang="cs-CZ" sz="2000" b="1" dirty="0">
              <a:solidFill>
                <a:srgbClr val="00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jedna třída je částí druhé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Kompozice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agregace, kdy podřízený objekt nemůže existovat samostatně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Asociace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znázorňuje vztahy mezi jednou či více třídami (1 ku 1, 1 k mnoha, …)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Generalizace (dědění)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vztah mezi obecnou třídou (super </a:t>
            </a:r>
            <a:r>
              <a:rPr lang="cs-CZ" sz="1800" dirty="0" err="1">
                <a:solidFill>
                  <a:srgbClr val="000000"/>
                </a:solidFill>
              </a:rPr>
              <a:t>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parent</a:t>
            </a:r>
            <a:r>
              <a:rPr lang="cs-CZ" sz="1800" dirty="0">
                <a:solidFill>
                  <a:srgbClr val="000000"/>
                </a:solidFill>
              </a:rPr>
              <a:t>) a  jejími potomky (</a:t>
            </a:r>
            <a:r>
              <a:rPr lang="cs-CZ" sz="1800" dirty="0" err="1">
                <a:solidFill>
                  <a:srgbClr val="000000"/>
                </a:solidFill>
              </a:rPr>
              <a:t>subclass</a:t>
            </a:r>
            <a:r>
              <a:rPr lang="cs-CZ" sz="1800" dirty="0">
                <a:solidFill>
                  <a:srgbClr val="000000"/>
                </a:solidFill>
              </a:rPr>
              <a:t> resp. </a:t>
            </a:r>
            <a:r>
              <a:rPr lang="cs-CZ" sz="1800" dirty="0" err="1">
                <a:solidFill>
                  <a:srgbClr val="000000"/>
                </a:solidFill>
              </a:rPr>
              <a:t>child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dědí se všechny vlastnosti tj. atributy, relace, operace a omezení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66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Vztahy </a:t>
            </a:r>
            <a:r>
              <a:rPr lang="cs-CZ" sz="2000" dirty="0">
                <a:solidFill>
                  <a:srgbClr val="000000"/>
                </a:solidFill>
              </a:rPr>
              <a:t>mezi </a:t>
            </a:r>
            <a:r>
              <a:rPr lang="cs-CZ" sz="2000" dirty="0" smtClean="0">
                <a:solidFill>
                  <a:srgbClr val="000000"/>
                </a:solidFill>
              </a:rPr>
              <a:t>třídami</a:t>
            </a: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Abstraktní třída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zvláštní </a:t>
            </a:r>
            <a:r>
              <a:rPr lang="cs-CZ" sz="2000" dirty="0">
                <a:solidFill>
                  <a:srgbClr val="000000"/>
                </a:solidFill>
              </a:rPr>
              <a:t>třída bez konkrétní instance, </a:t>
            </a:r>
            <a:r>
              <a:rPr lang="cs-CZ" sz="2000" dirty="0" smtClean="0">
                <a:solidFill>
                  <a:srgbClr val="000000"/>
                </a:solidFill>
              </a:rPr>
              <a:t>zobecnění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Polymorfismus </a:t>
            </a:r>
            <a:endParaRPr lang="cs-CZ" sz="2000" b="1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některé </a:t>
            </a:r>
            <a:r>
              <a:rPr lang="cs-CZ" sz="2000" dirty="0">
                <a:solidFill>
                  <a:srgbClr val="000000"/>
                </a:solidFill>
              </a:rPr>
              <a:t>objekty mají totožná rozhraní realizovaná pomocí operací, ale metody, které se skrývají za těmito operacemi, jsou </a:t>
            </a:r>
            <a:r>
              <a:rPr lang="cs-CZ" sz="2000" dirty="0" smtClean="0">
                <a:solidFill>
                  <a:srgbClr val="000000"/>
                </a:solidFill>
              </a:rPr>
              <a:t>rozdílné</a:t>
            </a: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000" b="1" dirty="0">
                <a:solidFill>
                  <a:srgbClr val="000000"/>
                </a:solidFill>
              </a:rPr>
              <a:t>Asociační třídy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538163" indent="-180975">
              <a:lnSpc>
                <a:spcPct val="80000"/>
              </a:lnSpc>
              <a:buFont typeface="Times New Roman" panose="02020603050405020304" pitchFamily="18" charset="0"/>
              <a:buChar char="⁃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typ </a:t>
            </a:r>
            <a:r>
              <a:rPr lang="cs-CZ" sz="2000" dirty="0">
                <a:solidFill>
                  <a:srgbClr val="000000"/>
                </a:solidFill>
              </a:rPr>
              <a:t>vazby mnoha ku </a:t>
            </a:r>
            <a:r>
              <a:rPr lang="cs-CZ" sz="2000" dirty="0" smtClean="0">
                <a:solidFill>
                  <a:srgbClr val="000000"/>
                </a:solidFill>
              </a:rPr>
              <a:t>mnoha</a:t>
            </a:r>
          </a:p>
          <a:p>
            <a:pPr marL="357188" indent="0">
              <a:lnSpc>
                <a:spcPct val="80000"/>
              </a:lnSpc>
              <a:buNone/>
              <a:defRPr/>
            </a:pPr>
            <a:endParaRPr lang="cs-CZ" sz="20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cs-CZ" sz="2400" dirty="0">
                <a:solidFill>
                  <a:srgbClr val="FF0000"/>
                </a:solidFill>
              </a:rPr>
              <a:t>Diagram tříd zobrazuje strukturu a vztahy mezi objektovými třídami navrhovaného 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6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611560" y="683851"/>
            <a:ext cx="47784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683568" y="1059582"/>
            <a:ext cx="7056784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Modelová situace</a:t>
            </a:r>
            <a:r>
              <a:rPr lang="cs-CZ" sz="28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lvl="1">
              <a:lnSpc>
                <a:spcPct val="90000"/>
              </a:lnSpc>
              <a:defRPr/>
            </a:pP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Sw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fma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získala zakázku na analýzu, návrh a vývoj IS, který by funkčně pokrýval potřeby sběrny oprav elektrospotřebičů. Sběrna oprav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„zákazník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” a p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edm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ě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tem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podnik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je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z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prost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ř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edkov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á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n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í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50000"/>
                  </a:schemeClr>
                </a:solidFill>
              </a:rPr>
              <a:t>oprav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 ve značkových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i neznačkových servisech podle druhu </a:t>
            </a:r>
            <a:r>
              <a:rPr lang="cs-CZ" dirty="0" err="1">
                <a:solidFill>
                  <a:schemeClr val="tx1">
                    <a:lumMod val="50000"/>
                  </a:schemeClr>
                </a:solidFill>
              </a:rPr>
              <a:t>el.spotřebičů</a:t>
            </a:r>
            <a:r>
              <a:rPr lang="cs-CZ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90000"/>
              </a:lnSpc>
              <a:defRPr/>
            </a:pPr>
            <a:endParaRPr lang="cs-CZ" sz="2000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Pro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naše potřeby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modelujeme jeden 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Modul IS pro zprostředkování </a:t>
            </a:r>
            <a:r>
              <a:rPr lang="cs-CZ" sz="2000" dirty="0" smtClean="0">
                <a:solidFill>
                  <a:schemeClr val="tx1">
                    <a:lumMod val="50000"/>
                  </a:schemeClr>
                </a:solidFill>
              </a:rPr>
              <a:t>oprav.</a:t>
            </a:r>
            <a:endParaRPr lang="cs-CZ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cs-CZ" sz="2000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2581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96102" y="751748"/>
            <a:ext cx="50605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dirty="0">
                <a:solidFill>
                  <a:schemeClr val="tx1">
                    <a:lumMod val="50000"/>
                  </a:schemeClr>
                </a:solidFill>
              </a:rPr>
              <a:t>Vysvětlení pojmů na případové </a:t>
            </a:r>
            <a:r>
              <a:rPr lang="cs-CZ" sz="2400" dirty="0" smtClean="0">
                <a:solidFill>
                  <a:schemeClr val="tx1">
                    <a:lumMod val="50000"/>
                  </a:schemeClr>
                </a:solidFill>
              </a:rPr>
              <a:t>studii II</a:t>
            </a:r>
          </a:p>
        </p:txBody>
      </p:sp>
      <p:sp>
        <p:nvSpPr>
          <p:cNvPr id="3" name="Obdélník 2"/>
          <p:cNvSpPr/>
          <p:nvPr/>
        </p:nvSpPr>
        <p:spPr>
          <a:xfrm>
            <a:off x="429666" y="1165461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endParaRPr lang="cs-CZ" sz="2000" b="1" dirty="0" smtClean="0"/>
          </a:p>
          <a:p>
            <a:pPr>
              <a:lnSpc>
                <a:spcPct val="90000"/>
              </a:lnSpc>
              <a:defRPr/>
            </a:pPr>
            <a:r>
              <a:rPr lang="cs-CZ" b="1" dirty="0" smtClean="0">
                <a:solidFill>
                  <a:schemeClr val="tx1">
                    <a:lumMod val="50000"/>
                  </a:schemeClr>
                </a:solidFill>
              </a:rPr>
              <a:t>Požadavky 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zákazníka (</a:t>
            </a:r>
            <a:r>
              <a:rPr lang="cs-CZ" b="1" dirty="0" err="1">
                <a:solidFill>
                  <a:schemeClr val="tx1">
                    <a:lumMod val="50000"/>
                  </a:schemeClr>
                </a:solidFill>
              </a:rPr>
              <a:t>requirements</a:t>
            </a:r>
            <a:r>
              <a:rPr lang="cs-CZ" b="1" dirty="0">
                <a:solidFill>
                  <a:schemeClr val="tx1">
                    <a:lumMod val="50000"/>
                  </a:schemeClr>
                </a:solidFill>
              </a:rPr>
              <a:t>) na modul IS oprava elektrospotřebičů:</a:t>
            </a:r>
            <a:endParaRPr lang="cs-CZ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01.</a:t>
            </a:r>
            <a:r>
              <a:rPr lang="cs-CZ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Příjem zakázky na opravu elektrospotřebiče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02. Výdej zakázky </a:t>
            </a:r>
            <a:r>
              <a:rPr lang="cs-CZ" sz="1600" dirty="0" smtClean="0">
                <a:solidFill>
                  <a:schemeClr val="tx1">
                    <a:lumMod val="50000"/>
                  </a:schemeClr>
                </a:solidFill>
              </a:rPr>
              <a:t>majiteli</a:t>
            </a: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03. Správa číselníků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04. Monitoring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05. Evidence zákazníků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06. Vyhodnocení oprav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07. Vyřízení reklamace opravy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600" dirty="0">
                <a:solidFill>
                  <a:schemeClr val="tx1">
                    <a:lumMod val="50000"/>
                  </a:schemeClr>
                </a:solidFill>
              </a:rPr>
              <a:t>08. Oprava spotřebiče v servisu</a:t>
            </a:r>
          </a:p>
          <a:p>
            <a:pPr lvl="1">
              <a:lnSpc>
                <a:spcPct val="90000"/>
              </a:lnSpc>
              <a:defRPr/>
            </a:pPr>
            <a:endParaRPr lang="cs-CZ" sz="1600" i="1" dirty="0" smtClean="0">
              <a:solidFill>
                <a:schemeClr val="tx1">
                  <a:lumMod val="50000"/>
                </a:schemeClr>
              </a:solidFill>
            </a:endParaRPr>
          </a:p>
          <a:p>
            <a:pPr lvl="1">
              <a:lnSpc>
                <a:spcPct val="90000"/>
              </a:lnSpc>
              <a:defRPr/>
            </a:pPr>
            <a:r>
              <a:rPr lang="cs-CZ" sz="2000" i="1" dirty="0" smtClean="0">
                <a:solidFill>
                  <a:schemeClr val="tx1">
                    <a:lumMod val="50000"/>
                  </a:schemeClr>
                </a:solidFill>
              </a:rPr>
              <a:t>Ke </a:t>
            </a:r>
            <a:r>
              <a:rPr lang="cs-CZ" sz="2000" i="1" dirty="0">
                <a:solidFill>
                  <a:schemeClr val="tx1">
                    <a:lumMod val="50000"/>
                  </a:schemeClr>
                </a:solidFill>
              </a:rPr>
              <a:t>každému požadavku zpracován detailní popis</a:t>
            </a:r>
          </a:p>
          <a:p>
            <a:pPr lvl="1">
              <a:lnSpc>
                <a:spcPct val="90000"/>
              </a:lnSpc>
              <a:defRPr/>
            </a:pPr>
            <a:endParaRPr lang="cs-CZ" sz="16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1 Vazba typu agregace</a:t>
            </a:r>
          </a:p>
        </p:txBody>
      </p:sp>
      <p:sp>
        <p:nvSpPr>
          <p:cNvPr id="16391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3024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Zákazník detail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Evidenční číslo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adresa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telefon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národnost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narození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pohlaví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zvláštní požadavky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jméno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Detail kontaktu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Business preference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země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Způsob dopravy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Roční období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Dej preference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Nastav preference</a:t>
            </a:r>
          </a:p>
        </p:txBody>
      </p:sp>
      <p:sp>
        <p:nvSpPr>
          <p:cNvPr id="16393" name="Rectangle 6"/>
          <p:cNvSpPr>
            <a:spLocks noChangeArrowheads="1"/>
          </p:cNvSpPr>
          <p:nvPr/>
        </p:nvSpPr>
        <p:spPr bwMode="auto">
          <a:xfrm>
            <a:off x="5112544" y="3003948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Seznam zákazníků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Počet zákazníků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Přidej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Najdi zákazníka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Vymaž zákazníka</a:t>
            </a:r>
          </a:p>
        </p:txBody>
      </p:sp>
      <p:sp>
        <p:nvSpPr>
          <p:cNvPr id="16394" name="AutoShape 7"/>
          <p:cNvSpPr>
            <a:spLocks noChangeArrowheads="1"/>
          </p:cNvSpPr>
          <p:nvPr/>
        </p:nvSpPr>
        <p:spPr bwMode="auto">
          <a:xfrm>
            <a:off x="3977879" y="1815703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5" name="AutoShape 8"/>
          <p:cNvSpPr>
            <a:spLocks noChangeArrowheads="1"/>
          </p:cNvSpPr>
          <p:nvPr/>
        </p:nvSpPr>
        <p:spPr bwMode="auto">
          <a:xfrm>
            <a:off x="4950619" y="3489722"/>
            <a:ext cx="161925" cy="108347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4139804" y="1869281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7" name="Line 10"/>
          <p:cNvSpPr>
            <a:spLocks noChangeShapeType="1"/>
          </p:cNvSpPr>
          <p:nvPr/>
        </p:nvSpPr>
        <p:spPr bwMode="auto">
          <a:xfrm flipH="1">
            <a:off x="3977879" y="3543300"/>
            <a:ext cx="9727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8" name="Line 11"/>
          <p:cNvSpPr>
            <a:spLocks noChangeShapeType="1"/>
          </p:cNvSpPr>
          <p:nvPr/>
        </p:nvSpPr>
        <p:spPr bwMode="auto">
          <a:xfrm>
            <a:off x="2195513" y="1491854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2195513" y="3327797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5112544" y="327421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5112544" y="359806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6404" name="Text Box 1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6405" name="Text Box 18"/>
          <p:cNvSpPr txBox="1">
            <a:spLocks noChangeArrowheads="1"/>
          </p:cNvSpPr>
          <p:nvPr/>
        </p:nvSpPr>
        <p:spPr bwMode="auto">
          <a:xfrm>
            <a:off x="4086225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6" name="Text Box 19"/>
          <p:cNvSpPr txBox="1">
            <a:spLocks noChangeArrowheads="1"/>
          </p:cNvSpPr>
          <p:nvPr/>
        </p:nvSpPr>
        <p:spPr bwMode="auto">
          <a:xfrm>
            <a:off x="4787504" y="1491853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4031457" y="3219450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/>
              <a:t>*</a:t>
            </a:r>
            <a:endParaRPr lang="cs-CZ" altLang="cs-CZ" sz="1350"/>
          </a:p>
        </p:txBody>
      </p:sp>
      <p:sp>
        <p:nvSpPr>
          <p:cNvPr id="16408" name="Text Box 21"/>
          <p:cNvSpPr txBox="1">
            <a:spLocks noChangeArrowheads="1"/>
          </p:cNvSpPr>
          <p:nvPr/>
        </p:nvSpPr>
        <p:spPr bwMode="auto">
          <a:xfrm>
            <a:off x="4787504" y="316587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8600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2 Vazba typu kompozice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2195513" y="1113235"/>
            <a:ext cx="1782366" cy="210621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Objednávka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Datum přijetí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Stav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objednávku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Uzavři objednávku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112544" y="1113235"/>
            <a:ext cx="1674019" cy="167401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Řádek objednávky</a:t>
            </a:r>
          </a:p>
          <a:p>
            <a:pPr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Kód zboží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Množství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cena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Vytvoř řádek </a:t>
            </a:r>
          </a:p>
          <a:p>
            <a:pPr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objednávek</a:t>
            </a:r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>
            <a:off x="3977878" y="1924050"/>
            <a:ext cx="270272" cy="215504"/>
          </a:xfrm>
          <a:prstGeom prst="diamond">
            <a:avLst/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4248150" y="2031206"/>
            <a:ext cx="8643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2195513" y="1600200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195513" y="2301479"/>
            <a:ext cx="178236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5112544" y="143708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2" name="Line 16"/>
          <p:cNvSpPr>
            <a:spLocks noChangeShapeType="1"/>
          </p:cNvSpPr>
          <p:nvPr/>
        </p:nvSpPr>
        <p:spPr bwMode="auto">
          <a:xfrm>
            <a:off x="5112544" y="2247900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/>
          </a:p>
        </p:txBody>
      </p:sp>
      <p:sp>
        <p:nvSpPr>
          <p:cNvPr id="17424" name="Text Box 19"/>
          <p:cNvSpPr txBox="1">
            <a:spLocks noChangeArrowheads="1"/>
          </p:cNvSpPr>
          <p:nvPr/>
        </p:nvSpPr>
        <p:spPr bwMode="auto">
          <a:xfrm>
            <a:off x="4193382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4518422" y="1707356"/>
            <a:ext cx="53935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06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3 Vazba typu asociace</a:t>
            </a:r>
          </a:p>
        </p:txBody>
      </p:sp>
      <p:sp>
        <p:nvSpPr>
          <p:cNvPr id="18439" name="Rectangle 4"/>
          <p:cNvSpPr>
            <a:spLocks noChangeArrowheads="1"/>
          </p:cNvSpPr>
          <p:nvPr/>
        </p:nvSpPr>
        <p:spPr bwMode="auto">
          <a:xfrm>
            <a:off x="1871663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18440" name="Rectangle 5"/>
          <p:cNvSpPr>
            <a:spLocks noChangeArrowheads="1"/>
          </p:cNvSpPr>
          <p:nvPr/>
        </p:nvSpPr>
        <p:spPr bwMode="auto">
          <a:xfrm>
            <a:off x="5489973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18441" name="Line 7"/>
          <p:cNvSpPr>
            <a:spLocks noChangeShapeType="1"/>
          </p:cNvSpPr>
          <p:nvPr/>
        </p:nvSpPr>
        <p:spPr bwMode="auto">
          <a:xfrm>
            <a:off x="3545681" y="2031206"/>
            <a:ext cx="19442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2" name="Text Box 12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3" name="Text Box 13"/>
          <p:cNvSpPr txBox="1">
            <a:spLocks noChangeArrowheads="1"/>
          </p:cNvSpPr>
          <p:nvPr/>
        </p:nvSpPr>
        <p:spPr bwMode="auto">
          <a:xfrm>
            <a:off x="3600450" y="1707356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8444" name="Text Box 14"/>
          <p:cNvSpPr txBox="1">
            <a:spLocks noChangeArrowheads="1"/>
          </p:cNvSpPr>
          <p:nvPr/>
        </p:nvSpPr>
        <p:spPr bwMode="auto">
          <a:xfrm>
            <a:off x="5112544" y="1707356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3924300" y="2139553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18446" name="AutoShape 17"/>
          <p:cNvSpPr>
            <a:spLocks noChangeArrowheads="1"/>
          </p:cNvSpPr>
          <p:nvPr/>
        </p:nvSpPr>
        <p:spPr bwMode="auto">
          <a:xfrm rot="5400000">
            <a:off x="5072063" y="2071687"/>
            <a:ext cx="134541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7" name="Text Box 18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8448" name="Text Box 19"/>
          <p:cNvSpPr txBox="1">
            <a:spLocks noChangeArrowheads="1"/>
          </p:cNvSpPr>
          <p:nvPr/>
        </p:nvSpPr>
        <p:spPr bwMode="auto">
          <a:xfrm>
            <a:off x="1816894" y="2850809"/>
            <a:ext cx="2214563" cy="1858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Typy vazeb: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1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k 1..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*		</a:t>
            </a:r>
            <a:endParaRPr lang="cs-CZ" altLang="cs-CZ" sz="1350" dirty="0" smtClean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 smtClean="0">
                <a:solidFill>
                  <a:schemeClr val="tx1">
                    <a:lumMod val="50000"/>
                  </a:schemeClr>
                </a:solidFill>
              </a:rPr>
              <a:t>1 </a:t>
            </a: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1..5</a:t>
            </a:r>
            <a:endParaRPr lang="en-US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cs-CZ" sz="1350" dirty="0">
                <a:solidFill>
                  <a:schemeClr val="tx1">
                    <a:lumMod val="50000"/>
                  </a:schemeClr>
                </a:solidFill>
              </a:rPr>
              <a:t>1 k </a:t>
            </a:r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0..1</a:t>
            </a:r>
          </a:p>
        </p:txBody>
      </p:sp>
    </p:spTree>
    <p:extLst>
      <p:ext uri="{BB962C8B-B14F-4D97-AF65-F5344CB8AC3E}">
        <p14:creationId xmlns:p14="http://schemas.microsoft.com/office/powerpoint/2010/main" val="17509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4 Reflexivní asociace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endParaRPr lang="cs-CZ" sz="150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Objekt zaměstnanec může mít nula nebo více podřízených.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Řada zaměstnanců nebude mít podřízené, ale každý zaměstnanec</a:t>
            </a:r>
          </a:p>
          <a:p>
            <a:pPr lvl="1" eaLnBrk="1" hangingPunct="1">
              <a:buFontTx/>
              <a:buNone/>
              <a:defRPr/>
            </a:pPr>
            <a:r>
              <a:rPr lang="cs-CZ" sz="1500">
                <a:solidFill>
                  <a:schemeClr val="tx1">
                    <a:lumMod val="50000"/>
                  </a:schemeClr>
                </a:solidFill>
              </a:rPr>
              <a:t>bude mít svého nadřízeného</a:t>
            </a:r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2736057" y="2787253"/>
            <a:ext cx="1674019" cy="919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endParaRPr lang="cs-CZ" altLang="cs-CZ" sz="13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Jméno</a:t>
            </a:r>
          </a:p>
          <a:p>
            <a:pPr algn="ctr" eaLnBrk="1" hangingPunct="1"/>
            <a:r>
              <a:rPr lang="cs-CZ" altLang="cs-CZ" sz="1350" dirty="0">
                <a:solidFill>
                  <a:schemeClr val="tx1">
                    <a:lumMod val="50000"/>
                  </a:schemeClr>
                </a:solidFill>
              </a:rPr>
              <a:t>Příjmení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4463654" y="2842022"/>
            <a:ext cx="2166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168253" y="2409825"/>
            <a:ext cx="2702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cs-CZ" sz="13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787503" y="2733675"/>
            <a:ext cx="4321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řídí </a:t>
            </a:r>
          </a:p>
        </p:txBody>
      </p:sp>
      <p:sp>
        <p:nvSpPr>
          <p:cNvPr id="19468" name="AutoShape 11"/>
          <p:cNvSpPr>
            <a:spLocks noChangeArrowheads="1"/>
          </p:cNvSpPr>
          <p:nvPr/>
        </p:nvSpPr>
        <p:spPr bwMode="auto">
          <a:xfrm>
            <a:off x="5166123" y="2733675"/>
            <a:ext cx="215503" cy="215504"/>
          </a:xfrm>
          <a:prstGeom prst="triangle">
            <a:avLst>
              <a:gd name="adj" fmla="val 5044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69" name="Line 14"/>
          <p:cNvSpPr>
            <a:spLocks noChangeShapeType="1"/>
          </p:cNvSpPr>
          <p:nvPr/>
        </p:nvSpPr>
        <p:spPr bwMode="auto">
          <a:xfrm>
            <a:off x="2736057" y="316587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>
            <a:off x="4410075" y="3165872"/>
            <a:ext cx="323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4733925" y="2139554"/>
            <a:ext cx="0" cy="10263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 flipH="1">
            <a:off x="3545682" y="2139554"/>
            <a:ext cx="118824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3545681" y="2139554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 dirty="0">
                <a:solidFill>
                  <a:schemeClr val="tx1">
                    <a:lumMod val="50000"/>
                  </a:schemeClr>
                </a:solidFill>
              </a:rPr>
              <a:t>Příklad 5 Generalizace - dědičnost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350">
              <a:solidFill>
                <a:schemeClr val="tx1">
                  <a:lumMod val="50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cs-CZ" sz="12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3168254" y="951310"/>
            <a:ext cx="1674019" cy="118824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1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2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1</a:t>
            </a:r>
          </a:p>
        </p:txBody>
      </p:sp>
      <p:sp>
        <p:nvSpPr>
          <p:cNvPr id="20488" name="Rectangle 5"/>
          <p:cNvSpPr>
            <a:spLocks noChangeArrowheads="1"/>
          </p:cNvSpPr>
          <p:nvPr/>
        </p:nvSpPr>
        <p:spPr bwMode="auto">
          <a:xfrm>
            <a:off x="4356498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Třída C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5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6</a:t>
            </a: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Atribut 7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Operace 4</a:t>
            </a:r>
          </a:p>
        </p:txBody>
      </p:sp>
      <p:sp>
        <p:nvSpPr>
          <p:cNvPr id="20489" name="Rectangle 6"/>
          <p:cNvSpPr>
            <a:spLocks noChangeArrowheads="1"/>
          </p:cNvSpPr>
          <p:nvPr/>
        </p:nvSpPr>
        <p:spPr bwMode="auto">
          <a:xfrm>
            <a:off x="1871663" y="3112294"/>
            <a:ext cx="1674019" cy="13501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B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3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4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2</a:t>
            </a: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3</a:t>
            </a:r>
          </a:p>
        </p:txBody>
      </p:sp>
      <p:sp>
        <p:nvSpPr>
          <p:cNvPr id="20490" name="Line 11"/>
          <p:cNvSpPr>
            <a:spLocks noChangeShapeType="1"/>
          </p:cNvSpPr>
          <p:nvPr/>
        </p:nvSpPr>
        <p:spPr bwMode="auto">
          <a:xfrm>
            <a:off x="1871663" y="343614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>
            <a:off x="1871663" y="3975497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3168254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3" name="Line 14"/>
          <p:cNvSpPr>
            <a:spLocks noChangeShapeType="1"/>
          </p:cNvSpPr>
          <p:nvPr/>
        </p:nvSpPr>
        <p:spPr bwMode="auto">
          <a:xfrm>
            <a:off x="4356498" y="3381375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>
            <a:off x="4356498" y="41374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>
            <a:off x="3168254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6" name="Text Box 17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7" name="Line 24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8" name="AutoShape 2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499" name="Line 2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0" name="Line 2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1" name="Line 2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2" name="AutoShape 29"/>
          <p:cNvSpPr>
            <a:spLocks noChangeArrowheads="1"/>
          </p:cNvSpPr>
          <p:nvPr/>
        </p:nvSpPr>
        <p:spPr bwMode="auto">
          <a:xfrm>
            <a:off x="4842272" y="1437085"/>
            <a:ext cx="270272" cy="215503"/>
          </a:xfrm>
          <a:prstGeom prst="diamond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3" name="Line 31"/>
          <p:cNvSpPr>
            <a:spLocks noChangeShapeType="1"/>
          </p:cNvSpPr>
          <p:nvPr/>
        </p:nvSpPr>
        <p:spPr bwMode="auto">
          <a:xfrm>
            <a:off x="5112544" y="1545431"/>
            <a:ext cx="59412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4" name="Rectangle 32"/>
          <p:cNvSpPr>
            <a:spLocks noChangeArrowheads="1"/>
          </p:cNvSpPr>
          <p:nvPr/>
        </p:nvSpPr>
        <p:spPr bwMode="auto">
          <a:xfrm>
            <a:off x="5706666" y="951310"/>
            <a:ext cx="1674019" cy="97274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Třída D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Atribut 8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Operace 5</a:t>
            </a:r>
          </a:p>
        </p:txBody>
      </p:sp>
      <p:sp>
        <p:nvSpPr>
          <p:cNvPr id="20505" name="Line 33"/>
          <p:cNvSpPr>
            <a:spLocks noChangeShapeType="1"/>
          </p:cNvSpPr>
          <p:nvPr/>
        </p:nvSpPr>
        <p:spPr bwMode="auto">
          <a:xfrm>
            <a:off x="5706666" y="122158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6" name="Line 34"/>
          <p:cNvSpPr>
            <a:spLocks noChangeShapeType="1"/>
          </p:cNvSpPr>
          <p:nvPr/>
        </p:nvSpPr>
        <p:spPr bwMode="auto">
          <a:xfrm>
            <a:off x="5706666" y="165377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8" name="Text Box 36"/>
          <p:cNvSpPr txBox="1">
            <a:spLocks noChangeArrowheads="1"/>
          </p:cNvSpPr>
          <p:nvPr/>
        </p:nvSpPr>
        <p:spPr bwMode="auto">
          <a:xfrm>
            <a:off x="1601392" y="951310"/>
            <a:ext cx="145851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0509" name="Text Box 37"/>
          <p:cNvSpPr txBox="1">
            <a:spLocks noChangeArrowheads="1"/>
          </p:cNvSpPr>
          <p:nvPr/>
        </p:nvSpPr>
        <p:spPr bwMode="auto">
          <a:xfrm>
            <a:off x="525066" y="735807"/>
            <a:ext cx="1782366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Objektová třída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B  atributy 1,2,3,4,8        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1,2,3,5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C  atributy   1,2,5,6,7,8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operace 1,2,4,5 </a:t>
            </a:r>
          </a:p>
          <a:p>
            <a:pPr eaLnBrk="1" hangingPunct="1">
              <a:spcBef>
                <a:spcPct val="50000"/>
              </a:spcBef>
            </a:pPr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46954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6 Abstraktní třída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6954" y="699293"/>
            <a:ext cx="6210300" cy="40497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Abstraktní třída je zvláštní třída – ve </a:t>
            </a:r>
            <a:r>
              <a:rPr lang="cs-CZ" sz="1350" dirty="0" err="1">
                <a:solidFill>
                  <a:schemeClr val="tx1">
                    <a:lumMod val="50000"/>
                  </a:schemeClr>
                </a:solidFill>
              </a:rPr>
              <a:t>výjovém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 prostředí nebude nikdy vytvářena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její konkrétní instance</a:t>
            </a:r>
          </a:p>
          <a:p>
            <a:pPr lvl="1" eaLnBrk="1" hangingPunct="1">
              <a:buFontTx/>
              <a:buNone/>
              <a:defRPr/>
            </a:pPr>
            <a:endParaRPr 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1" name="Rectangle 4"/>
          <p:cNvSpPr>
            <a:spLocks noChangeArrowheads="1"/>
          </p:cNvSpPr>
          <p:nvPr/>
        </p:nvSpPr>
        <p:spPr bwMode="auto">
          <a:xfrm>
            <a:off x="3221832" y="1006078"/>
            <a:ext cx="1674019" cy="107989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2" name="Rectangle 5"/>
          <p:cNvSpPr>
            <a:spLocks noChangeArrowheads="1"/>
          </p:cNvSpPr>
          <p:nvPr/>
        </p:nvSpPr>
        <p:spPr bwMode="auto">
          <a:xfrm>
            <a:off x="4356498" y="3089502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</p:txBody>
      </p:sp>
      <p:sp>
        <p:nvSpPr>
          <p:cNvPr id="21513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809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 dirty="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 dirty="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</p:txBody>
      </p:sp>
      <p:sp>
        <p:nvSpPr>
          <p:cNvPr id="21514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3221832" y="1329929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6" name="Line 10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977879" y="1221581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655094" y="2724150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3924301" y="2139554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8752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Co </a:t>
            </a:r>
            <a:r>
              <a:rPr lang="cs-CZ" sz="1800" dirty="0">
                <a:solidFill>
                  <a:srgbClr val="000000"/>
                </a:solidFill>
              </a:rPr>
              <a:t>je to objekt?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Definice: Objekt je seskupení dat a funkcionality, které jsou spolu spojeny za účelem plnění soudržné množiny zodpovědností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 má: </a:t>
            </a:r>
          </a:p>
          <a:p>
            <a:pPr lvl="1" indent="334963" algn="just"/>
            <a:r>
              <a:rPr lang="cs-CZ" sz="1800" dirty="0" smtClean="0">
                <a:solidFill>
                  <a:srgbClr val="000000"/>
                </a:solidFill>
              </a:rPr>
              <a:t>identitu, vlastnosti (atributy), chování (je realizováno metodami) a jedinečnou zodpovědnost  (dovednost)</a:t>
            </a:r>
            <a:endParaRPr lang="cs-CZ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044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7 Polymorfismus objektů</a:t>
            </a:r>
          </a:p>
        </p:txBody>
      </p:sp>
      <p:sp>
        <p:nvSpPr>
          <p:cNvPr id="22535" name="Rectangle 4"/>
          <p:cNvSpPr>
            <a:spLocks noChangeArrowheads="1"/>
          </p:cNvSpPr>
          <p:nvPr/>
        </p:nvSpPr>
        <p:spPr bwMode="auto">
          <a:xfrm>
            <a:off x="3194445" y="1000720"/>
            <a:ext cx="1674019" cy="1134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  <a:p>
            <a:pPr algn="ctr" eaLnBrk="1" hangingPunct="1"/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{abstract}</a:t>
            </a:r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endParaRPr lang="cs-CZ" altLang="cs-CZ" sz="1050" dirty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Číslo osoby</a:t>
            </a:r>
          </a:p>
          <a:p>
            <a:pPr algn="ctr" eaLnBrk="1" hangingPunct="1"/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endParaRPr lang="en-US" altLang="cs-CZ" sz="1050" dirty="0" smtClean="0">
              <a:solidFill>
                <a:schemeClr val="tx1">
                  <a:lumMod val="50000"/>
                </a:schemeClr>
              </a:solidFill>
            </a:endParaRPr>
          </a:p>
          <a:p>
            <a:pPr algn="ctr" eaLnBrk="1" hangingPunct="1"/>
            <a:r>
              <a:rPr lang="en-US" altLang="cs-CZ" sz="1050" dirty="0" smtClean="0">
                <a:solidFill>
                  <a:schemeClr val="tx1">
                    <a:lumMod val="50000"/>
                  </a:schemeClr>
                </a:solidFill>
              </a:rPr>
              <a:t>V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y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po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čí</a:t>
            </a:r>
            <a:r>
              <a:rPr lang="en-US" altLang="cs-CZ" sz="1050" dirty="0" err="1">
                <a:solidFill>
                  <a:schemeClr val="tx1">
                    <a:lumMod val="50000"/>
                  </a:schemeClr>
                </a:solidFill>
              </a:rPr>
              <a:t>tej</a:t>
            </a:r>
            <a:r>
              <a:rPr lang="en-US" altLang="cs-CZ" sz="1050" dirty="0">
                <a:solidFill>
                  <a:schemeClr val="tx1">
                    <a:lumMod val="50000"/>
                  </a:schemeClr>
                </a:solidFill>
              </a:rPr>
              <a:t> da</a:t>
            </a:r>
            <a:r>
              <a:rPr lang="cs-CZ" altLang="cs-CZ" sz="1050" dirty="0">
                <a:solidFill>
                  <a:schemeClr val="tx1">
                    <a:lumMod val="50000"/>
                  </a:schemeClr>
                </a:solidFill>
              </a:rPr>
              <a:t>ň</a:t>
            </a:r>
          </a:p>
        </p:txBody>
      </p:sp>
      <p:sp>
        <p:nvSpPr>
          <p:cNvPr id="22536" name="Rectangle 5"/>
          <p:cNvSpPr>
            <a:spLocks noChangeArrowheads="1"/>
          </p:cNvSpPr>
          <p:nvPr/>
        </p:nvSpPr>
        <p:spPr bwMode="auto">
          <a:xfrm>
            <a:off x="4336951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Fyzická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Rodné číslo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7" name="Rectangle 6"/>
          <p:cNvSpPr>
            <a:spLocks noChangeArrowheads="1"/>
          </p:cNvSpPr>
          <p:nvPr/>
        </p:nvSpPr>
        <p:spPr bwMode="auto">
          <a:xfrm>
            <a:off x="1818085" y="3112294"/>
            <a:ext cx="1674019" cy="1133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Právnická osoba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IČO</a:t>
            </a:r>
          </a:p>
          <a:p>
            <a:pPr eaLnBrk="1" hangingPunct="1"/>
            <a:endParaRPr lang="cs-CZ" altLang="cs-CZ" sz="1200">
              <a:solidFill>
                <a:schemeClr val="tx1">
                  <a:lumMod val="50000"/>
                </a:schemeClr>
              </a:solidFill>
            </a:endParaRPr>
          </a:p>
          <a:p>
            <a:pPr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Vypočítej daň</a:t>
            </a:r>
          </a:p>
        </p:txBody>
      </p:sp>
      <p:sp>
        <p:nvSpPr>
          <p:cNvPr id="22538" name="Line 7"/>
          <p:cNvSpPr>
            <a:spLocks noChangeShapeType="1"/>
          </p:cNvSpPr>
          <p:nvPr/>
        </p:nvSpPr>
        <p:spPr bwMode="auto">
          <a:xfrm>
            <a:off x="1818085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39" name="Line 8"/>
          <p:cNvSpPr>
            <a:spLocks noChangeShapeType="1"/>
          </p:cNvSpPr>
          <p:nvPr/>
        </p:nvSpPr>
        <p:spPr bwMode="auto">
          <a:xfrm>
            <a:off x="3221832" y="1383506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0" name="Line 9"/>
          <p:cNvSpPr>
            <a:spLocks noChangeShapeType="1"/>
          </p:cNvSpPr>
          <p:nvPr/>
        </p:nvSpPr>
        <p:spPr bwMode="auto">
          <a:xfrm>
            <a:off x="4356498" y="3489722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1" name="Text Box 10"/>
          <p:cNvSpPr txBox="1">
            <a:spLocks noChangeArrowheads="1"/>
          </p:cNvSpPr>
          <p:nvPr/>
        </p:nvSpPr>
        <p:spPr bwMode="auto">
          <a:xfrm>
            <a:off x="3977879" y="1275160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2" name="Line 11"/>
          <p:cNvSpPr>
            <a:spLocks noChangeShapeType="1"/>
          </p:cNvSpPr>
          <p:nvPr/>
        </p:nvSpPr>
        <p:spPr bwMode="auto">
          <a:xfrm>
            <a:off x="2681287" y="2733675"/>
            <a:ext cx="2538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3" name="AutoShape 12"/>
          <p:cNvSpPr>
            <a:spLocks noChangeArrowheads="1"/>
          </p:cNvSpPr>
          <p:nvPr/>
        </p:nvSpPr>
        <p:spPr bwMode="auto">
          <a:xfrm>
            <a:off x="3896915" y="2135385"/>
            <a:ext cx="269081" cy="216694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4" name="Line 13"/>
          <p:cNvSpPr>
            <a:spLocks noChangeShapeType="1"/>
          </p:cNvSpPr>
          <p:nvPr/>
        </p:nvSpPr>
        <p:spPr bwMode="auto">
          <a:xfrm>
            <a:off x="2681288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5" name="Line 14"/>
          <p:cNvSpPr>
            <a:spLocks noChangeShapeType="1"/>
          </p:cNvSpPr>
          <p:nvPr/>
        </p:nvSpPr>
        <p:spPr bwMode="auto">
          <a:xfrm>
            <a:off x="5219700" y="2733675"/>
            <a:ext cx="0" cy="378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6" name="Line 15"/>
          <p:cNvSpPr>
            <a:spLocks noChangeShapeType="1"/>
          </p:cNvSpPr>
          <p:nvPr/>
        </p:nvSpPr>
        <p:spPr bwMode="auto">
          <a:xfrm>
            <a:off x="4031456" y="2356248"/>
            <a:ext cx="0" cy="3774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7" name="Line 16"/>
          <p:cNvSpPr>
            <a:spLocks noChangeShapeType="1"/>
          </p:cNvSpPr>
          <p:nvPr/>
        </p:nvSpPr>
        <p:spPr bwMode="auto">
          <a:xfrm>
            <a:off x="3221832" y="1815704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8" name="Line 17"/>
          <p:cNvSpPr>
            <a:spLocks noChangeShapeType="1"/>
          </p:cNvSpPr>
          <p:nvPr/>
        </p:nvSpPr>
        <p:spPr bwMode="auto">
          <a:xfrm>
            <a:off x="1818085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2549" name="Line 18"/>
          <p:cNvSpPr>
            <a:spLocks noChangeShapeType="1"/>
          </p:cNvSpPr>
          <p:nvPr/>
        </p:nvSpPr>
        <p:spPr bwMode="auto">
          <a:xfrm>
            <a:off x="4356498" y="3868341"/>
            <a:ext cx="167401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83568" y="4252915"/>
            <a:ext cx="770485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0"/>
              </a:spcBef>
              <a:buNone/>
              <a:defRPr/>
            </a:pP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Některé objekty mají totožná rozhraní realizovaná pomocí operací, ale metody, které se skrývají za 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těmito operacemi </a:t>
            </a:r>
            <a:r>
              <a:rPr lang="cs-CZ" sz="1350" dirty="0">
                <a:solidFill>
                  <a:schemeClr val="tx1">
                    <a:lumMod val="50000"/>
                  </a:schemeClr>
                </a:solidFill>
              </a:rPr>
              <a:t>jsou rozdílné = polymorfismus</a:t>
            </a:r>
            <a:r>
              <a:rPr lang="cs-CZ" sz="135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924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100">
                <a:solidFill>
                  <a:schemeClr val="tx1">
                    <a:lumMod val="50000"/>
                  </a:schemeClr>
                </a:solidFill>
              </a:rPr>
              <a:t>Příklad 8 Asociační třída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0" y="736600"/>
            <a:ext cx="6210300" cy="3887788"/>
          </a:xfrm>
        </p:spPr>
        <p:txBody>
          <a:bodyPr/>
          <a:lstStyle/>
          <a:p>
            <a:pPr lvl="1" eaLnBrk="1" hangingPunct="1">
              <a:defRPr/>
            </a:pPr>
            <a:r>
              <a:rPr lang="cs-CZ" sz="1200" dirty="0">
                <a:solidFill>
                  <a:schemeClr val="tx1">
                    <a:lumMod val="50000"/>
                  </a:schemeClr>
                </a:solidFill>
              </a:rPr>
              <a:t>Asociační třídy dovolují přiřadit atributy, operace a další rysy k asociační vazbě, která řeší vztah mezi třídami mnoha ku mnoha.</a:t>
            </a:r>
          </a:p>
        </p:txBody>
      </p:sp>
      <p:sp>
        <p:nvSpPr>
          <p:cNvPr id="23559" name="Rectangle 4"/>
          <p:cNvSpPr>
            <a:spLocks noChangeArrowheads="1"/>
          </p:cNvSpPr>
          <p:nvPr/>
        </p:nvSpPr>
        <p:spPr bwMode="auto">
          <a:xfrm>
            <a:off x="1494235" y="1707356"/>
            <a:ext cx="1674019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Firma</a:t>
            </a:r>
          </a:p>
        </p:txBody>
      </p:sp>
      <p:sp>
        <p:nvSpPr>
          <p:cNvPr id="23560" name="Rectangle 5"/>
          <p:cNvSpPr>
            <a:spLocks noChangeArrowheads="1"/>
          </p:cNvSpPr>
          <p:nvPr/>
        </p:nvSpPr>
        <p:spPr bwMode="auto">
          <a:xfrm>
            <a:off x="5922169" y="1707356"/>
            <a:ext cx="1674019" cy="64889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Osoba</a:t>
            </a:r>
          </a:p>
        </p:txBody>
      </p:sp>
      <p:sp>
        <p:nvSpPr>
          <p:cNvPr id="23561" name="Line 6"/>
          <p:cNvSpPr>
            <a:spLocks noChangeShapeType="1"/>
          </p:cNvSpPr>
          <p:nvPr/>
        </p:nvSpPr>
        <p:spPr bwMode="auto">
          <a:xfrm>
            <a:off x="3168254" y="2031206"/>
            <a:ext cx="275391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4031457" y="1329928"/>
            <a:ext cx="3786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3" name="Text Box 8"/>
          <p:cNvSpPr txBox="1">
            <a:spLocks noChangeArrowheads="1"/>
          </p:cNvSpPr>
          <p:nvPr/>
        </p:nvSpPr>
        <p:spPr bwMode="auto">
          <a:xfrm>
            <a:off x="3221832" y="1707356"/>
            <a:ext cx="43100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4" name="Text Box 9"/>
          <p:cNvSpPr txBox="1">
            <a:spLocks noChangeArrowheads="1"/>
          </p:cNvSpPr>
          <p:nvPr/>
        </p:nvSpPr>
        <p:spPr bwMode="auto">
          <a:xfrm>
            <a:off x="5381625" y="1707356"/>
            <a:ext cx="486966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05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105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10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5" name="Text Box 10"/>
          <p:cNvSpPr txBox="1">
            <a:spLocks noChangeArrowheads="1"/>
          </p:cNvSpPr>
          <p:nvPr/>
        </p:nvSpPr>
        <p:spPr bwMode="auto">
          <a:xfrm>
            <a:off x="3707606" y="1707356"/>
            <a:ext cx="11334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350">
                <a:solidFill>
                  <a:schemeClr val="tx1">
                    <a:lumMod val="50000"/>
                  </a:schemeClr>
                </a:solidFill>
              </a:rPr>
              <a:t>Zaměstnává </a:t>
            </a:r>
          </a:p>
        </p:txBody>
      </p:sp>
      <p:sp>
        <p:nvSpPr>
          <p:cNvPr id="23566" name="AutoShape 11"/>
          <p:cNvSpPr>
            <a:spLocks noChangeArrowheads="1"/>
          </p:cNvSpPr>
          <p:nvPr/>
        </p:nvSpPr>
        <p:spPr bwMode="auto">
          <a:xfrm rot="5400000">
            <a:off x="4963120" y="1640086"/>
            <a:ext cx="242888" cy="377429"/>
          </a:xfrm>
          <a:prstGeom prst="triangle">
            <a:avLst>
              <a:gd name="adj" fmla="val 50000"/>
            </a:avLst>
          </a:prstGeom>
          <a:solidFill>
            <a:srgbClr val="08080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7" name="Text Box 12"/>
          <p:cNvSpPr txBox="1">
            <a:spLocks noChangeArrowheads="1"/>
          </p:cNvSpPr>
          <p:nvPr/>
        </p:nvSpPr>
        <p:spPr bwMode="auto">
          <a:xfrm>
            <a:off x="1871662" y="2842022"/>
            <a:ext cx="3996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cs-CZ" alt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762376" y="2680098"/>
            <a:ext cx="1403747" cy="70127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Zaměstnanec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Datum nástupu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plat</a:t>
            </a: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3762376" y="3813573"/>
            <a:ext cx="1403747" cy="70246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Pracovní zařazení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Název</a:t>
            </a:r>
          </a:p>
          <a:p>
            <a:pPr algn="ctr" eaLnBrk="1" hangingPunct="1"/>
            <a:r>
              <a:rPr lang="cs-CZ" altLang="cs-CZ" sz="1200">
                <a:solidFill>
                  <a:schemeClr val="tx1">
                    <a:lumMod val="50000"/>
                  </a:schemeClr>
                </a:solidFill>
              </a:rPr>
              <a:t>Popis</a:t>
            </a:r>
          </a:p>
        </p:txBody>
      </p:sp>
      <p:sp>
        <p:nvSpPr>
          <p:cNvPr id="23570" name="Line 17"/>
          <p:cNvSpPr>
            <a:spLocks noChangeShapeType="1"/>
          </p:cNvSpPr>
          <p:nvPr/>
        </p:nvSpPr>
        <p:spPr bwMode="auto">
          <a:xfrm>
            <a:off x="3762376" y="2950369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>
            <a:off x="3762376" y="4083844"/>
            <a:ext cx="140374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>
            <a:off x="4463654" y="2031206"/>
            <a:ext cx="0" cy="648891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3" name="Line 20"/>
          <p:cNvSpPr>
            <a:spLocks noChangeShapeType="1"/>
          </p:cNvSpPr>
          <p:nvPr/>
        </p:nvSpPr>
        <p:spPr bwMode="auto">
          <a:xfrm>
            <a:off x="4463654" y="3381376"/>
            <a:ext cx="0" cy="4321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4" name="Text Box 21"/>
          <p:cNvSpPr txBox="1">
            <a:spLocks noChangeArrowheads="1"/>
          </p:cNvSpPr>
          <p:nvPr/>
        </p:nvSpPr>
        <p:spPr bwMode="auto">
          <a:xfrm>
            <a:off x="4463654" y="3381375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1..</a:t>
            </a:r>
            <a:r>
              <a:rPr lang="en-US" altLang="cs-CZ" sz="900">
                <a:solidFill>
                  <a:schemeClr val="tx1">
                    <a:lumMod val="50000"/>
                  </a:schemeClr>
                </a:solidFill>
              </a:rPr>
              <a:t>*</a:t>
            </a:r>
            <a:endParaRPr lang="cs-CZ" altLang="cs-CZ" sz="9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23575" name="Text Box 22"/>
          <p:cNvSpPr txBox="1">
            <a:spLocks noChangeArrowheads="1"/>
          </p:cNvSpPr>
          <p:nvPr/>
        </p:nvSpPr>
        <p:spPr bwMode="auto">
          <a:xfrm>
            <a:off x="4463654" y="3598069"/>
            <a:ext cx="431006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900">
                <a:solidFill>
                  <a:schemeClr val="tx1">
                    <a:lumMod val="50000"/>
                  </a:schemeClr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672136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41954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spcBef>
                <a:spcPts val="0"/>
              </a:spcBef>
              <a:buNone/>
            </a:pPr>
            <a:r>
              <a:rPr lang="pl-PL" sz="2000" dirty="0">
                <a:solidFill>
                  <a:srgbClr val="000000"/>
                </a:solidFill>
              </a:rPr>
              <a:t>Základní pojmy – </a:t>
            </a:r>
            <a:r>
              <a:rPr lang="pl-PL" sz="2000" dirty="0" smtClean="0">
                <a:solidFill>
                  <a:srgbClr val="000000"/>
                </a:solidFill>
              </a:rPr>
              <a:t>objekty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pl-PL" sz="20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</a:t>
            </a:r>
            <a:r>
              <a:rPr lang="pl-PL" sz="1800" dirty="0">
                <a:solidFill>
                  <a:srgbClr val="000000"/>
                </a:solidFill>
              </a:rPr>
              <a:t>poskytuje služby pomocí operací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Rozhraní objektu je množinou operací, které nabízí pro jiné objekty (nebo externí </a:t>
            </a:r>
            <a:r>
              <a:rPr lang="cs-CZ" sz="1800" dirty="0" smtClean="0">
                <a:solidFill>
                  <a:srgbClr val="000000"/>
                </a:solidFill>
              </a:rPr>
              <a:t>agenty)</a:t>
            </a:r>
            <a:endParaRPr lang="cs-CZ" sz="1800" dirty="0">
              <a:solidFill>
                <a:srgbClr val="000000"/>
              </a:solidFill>
            </a:endParaRP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 je černá skříňka, která nabízí služby svým klientům</a:t>
            </a:r>
          </a:p>
          <a:p>
            <a:pPr marL="444500" lvl="1" algn="just">
              <a:buFont typeface="Arial" panose="020B0604020202020204" pitchFamily="34" charset="0"/>
              <a:buChar char="•"/>
            </a:pPr>
            <a:r>
              <a:rPr lang="pl-PL" sz="1800" dirty="0" smtClean="0">
                <a:solidFill>
                  <a:srgbClr val="000000"/>
                </a:solidFill>
              </a:rPr>
              <a:t>Objekty </a:t>
            </a:r>
            <a:r>
              <a:rPr lang="pl-PL" sz="1800" dirty="0">
                <a:solidFill>
                  <a:srgbClr val="000000"/>
                </a:solidFill>
              </a:rPr>
              <a:t>spolu komunikují předáváním zpráv: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Eliminace datových duplicit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Zprávy mohou být vykonány formou vykonání funkcí, znalost identity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1800" dirty="0">
                <a:solidFill>
                  <a:srgbClr val="000000"/>
                </a:solidFill>
              </a:rPr>
              <a:t>Komunikace objektů pomocí operací jen definovaných v rozhraní !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34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Co je to třída</a:t>
            </a:r>
          </a:p>
          <a:p>
            <a:pPr marL="444500" indent="-263525" algn="just"/>
            <a:r>
              <a:rPr lang="pl-PL" sz="1800" dirty="0" smtClean="0">
                <a:solidFill>
                  <a:srgbClr val="000000"/>
                </a:solidFill>
              </a:rPr>
              <a:t>Základní </a:t>
            </a:r>
            <a:r>
              <a:rPr lang="pl-PL" sz="1800" dirty="0">
                <a:solidFill>
                  <a:srgbClr val="000000"/>
                </a:solidFill>
              </a:rPr>
              <a:t>předpoklad – návrh modelu tříd (Class model), který v podstatě nezobrazuje jednotlivé objekty, ale šablonu-předpis pro vytvoření objektů = třída </a:t>
            </a:r>
            <a:r>
              <a:rPr lang="pl-PL" sz="1800" dirty="0" smtClean="0">
                <a:solidFill>
                  <a:srgbClr val="000000"/>
                </a:solidFill>
              </a:rPr>
              <a:t>objektů</a:t>
            </a:r>
          </a:p>
          <a:p>
            <a:pPr marL="180975" indent="0" algn="just">
              <a:buNone/>
            </a:pPr>
            <a:endParaRPr lang="pl-PL" sz="18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>
                <a:solidFill>
                  <a:srgbClr val="000000"/>
                </a:solidFill>
              </a:rPr>
              <a:t>Vztah mezi třídou a objekty: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Třída je to co navrhujeme a programujeme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rgbClr val="000000"/>
                </a:solidFill>
              </a:rPr>
              <a:t>Objekty </a:t>
            </a:r>
            <a:r>
              <a:rPr lang="cs-CZ" sz="1800" dirty="0">
                <a:solidFill>
                  <a:srgbClr val="000000"/>
                </a:solidFill>
              </a:rPr>
              <a:t>jsou to, co vytváříme (ze třídy) při běhu aplikace</a:t>
            </a:r>
          </a:p>
          <a:p>
            <a:pPr marL="444500" lvl="1" indent="-263525" algn="just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00"/>
                </a:solidFill>
              </a:rPr>
              <a:t>Každý objekt má jiný identifikátor a jiný stav v čase, což znamená jiné hodnoty v jeho proměnných.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01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0" algn="just">
              <a:buNone/>
            </a:pPr>
            <a:endParaRPr lang="pl-PL" sz="18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rgbClr val="000000"/>
                </a:solidFill>
              </a:rPr>
              <a:t>Vztah </a:t>
            </a:r>
            <a:r>
              <a:rPr lang="pl-PL" sz="1800" dirty="0">
                <a:solidFill>
                  <a:srgbClr val="000000"/>
                </a:solidFill>
              </a:rPr>
              <a:t>mezi třídou a </a:t>
            </a:r>
            <a:r>
              <a:rPr lang="pl-PL" sz="1800" dirty="0" smtClean="0">
                <a:solidFill>
                  <a:srgbClr val="000000"/>
                </a:solidFill>
              </a:rPr>
              <a:t>objekty – grafické znázornění:</a:t>
            </a:r>
            <a:endParaRPr lang="pl-PL" sz="18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3281706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3965918" y="2810003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1400" dirty="0">
                <a:solidFill>
                  <a:schemeClr val="tx1">
                    <a:lumMod val="50000"/>
                  </a:schemeClr>
                </a:solidFill>
              </a:rPr>
              <a:t>Vytvořen z</a:t>
            </a:r>
          </a:p>
        </p:txBody>
      </p:sp>
      <p:sp>
        <p:nvSpPr>
          <p:cNvPr id="30" name="Rectangle 19"/>
          <p:cNvSpPr>
            <a:spLocks noChangeArrowheads="1"/>
          </p:cNvSpPr>
          <p:nvPr/>
        </p:nvSpPr>
        <p:spPr bwMode="auto">
          <a:xfrm>
            <a:off x="3286688" y="3596610"/>
            <a:ext cx="1368425" cy="6492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dirty="0"/>
              <a:t>Objektová</a:t>
            </a:r>
          </a:p>
          <a:p>
            <a:pPr algn="ctr" eaLnBrk="1" hangingPunct="1"/>
            <a:r>
              <a:rPr lang="cs-CZ" altLang="cs-CZ" dirty="0"/>
              <a:t>Třída (</a:t>
            </a:r>
            <a:r>
              <a:rPr lang="cs-CZ" altLang="cs-CZ" dirty="0" err="1"/>
              <a:t>Class</a:t>
            </a:r>
            <a:r>
              <a:rPr lang="cs-CZ" altLang="cs-CZ" dirty="0"/>
              <a:t>)</a:t>
            </a:r>
          </a:p>
        </p:txBody>
      </p:sp>
      <p:grpSp>
        <p:nvGrpSpPr>
          <p:cNvPr id="2" name="Skupina 1"/>
          <p:cNvGrpSpPr/>
          <p:nvPr/>
        </p:nvGrpSpPr>
        <p:grpSpPr>
          <a:xfrm>
            <a:off x="833781" y="1867822"/>
            <a:ext cx="6119813" cy="2447925"/>
            <a:chOff x="833781" y="1867822"/>
            <a:chExt cx="6119813" cy="2447925"/>
          </a:xfrm>
        </p:grpSpPr>
        <p:sp>
          <p:nvSpPr>
            <p:cNvPr id="20" name="Oval 15"/>
            <p:cNvSpPr>
              <a:spLocks noChangeArrowheads="1"/>
            </p:cNvSpPr>
            <p:nvPr/>
          </p:nvSpPr>
          <p:spPr bwMode="auto">
            <a:xfrm>
              <a:off x="833781" y="3452147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1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3426169" y="1867822"/>
              <a:ext cx="936625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2</a:t>
              </a: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6089994" y="3452147"/>
              <a:ext cx="863600" cy="863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3</a:t>
              </a:r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 flipH="1" flipV="1">
              <a:off x="1768819" y="3883947"/>
              <a:ext cx="15128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21"/>
            <p:cNvSpPr>
              <a:spLocks noChangeShapeType="1"/>
            </p:cNvSpPr>
            <p:nvPr/>
          </p:nvSpPr>
          <p:spPr bwMode="auto">
            <a:xfrm>
              <a:off x="4650131" y="3883947"/>
              <a:ext cx="14398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H="1" flipV="1">
              <a:off x="3894481" y="2733010"/>
              <a:ext cx="0" cy="863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984719" y="3525172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1" name="Text Box 25"/>
            <p:cNvSpPr txBox="1">
              <a:spLocks noChangeArrowheads="1"/>
            </p:cNvSpPr>
            <p:nvPr/>
          </p:nvSpPr>
          <p:spPr bwMode="auto">
            <a:xfrm>
              <a:off x="4821473" y="3543143"/>
              <a:ext cx="10795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1400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Vytvořen z</a:t>
              </a:r>
            </a:p>
          </p:txBody>
        </p:sp>
        <p:sp>
          <p:nvSpPr>
            <p:cNvPr id="32" name="Rectangle 19"/>
            <p:cNvSpPr>
              <a:spLocks noChangeArrowheads="1"/>
            </p:cNvSpPr>
            <p:nvPr/>
          </p:nvSpPr>
          <p:spPr bwMode="auto">
            <a:xfrm>
              <a:off x="3254828" y="3596610"/>
              <a:ext cx="1368425" cy="64928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Objektová</a:t>
              </a:r>
            </a:p>
            <a:p>
              <a:pPr algn="ctr" eaLnBrk="1" hangingPunct="1"/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Třída (</a:t>
              </a:r>
              <a:r>
                <a:rPr lang="cs-CZ" altLang="cs-CZ" dirty="0" err="1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Class</a:t>
              </a:r>
              <a:r>
                <a:rPr lang="cs-CZ" altLang="cs-CZ" dirty="0">
                  <a:solidFill>
                    <a:schemeClr val="tx1">
                      <a:lumMod val="50000"/>
                    </a:schemeClr>
                  </a:solidFill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4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Struktury </a:t>
            </a:r>
            <a:r>
              <a:rPr lang="cs-CZ" sz="2000" dirty="0">
                <a:solidFill>
                  <a:srgbClr val="000000"/>
                </a:solidFill>
              </a:rPr>
              <a:t>tříd jsou založeny na dvou principech</a:t>
            </a:r>
            <a:r>
              <a:rPr lang="cs-CZ" sz="20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Zodpovědnost třídy 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Zapouzdření </a:t>
            </a:r>
            <a:r>
              <a:rPr lang="cs-CZ" sz="1800" dirty="0" smtClean="0">
                <a:solidFill>
                  <a:srgbClr val="000000"/>
                </a:solidFill>
              </a:rPr>
              <a:t>třídy</a:t>
            </a:r>
          </a:p>
          <a:p>
            <a:pPr marL="457200" lvl="1" indent="0" algn="just">
              <a:buNone/>
            </a:pPr>
            <a:endParaRPr lang="cs-CZ" sz="1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Atribut tříd je nositel informací o objektu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Název atributu (např. jméno)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Formát atributu (např. </a:t>
            </a:r>
            <a:r>
              <a:rPr lang="cs-CZ" sz="1800" dirty="0" err="1">
                <a:solidFill>
                  <a:srgbClr val="000000"/>
                </a:solidFill>
              </a:rPr>
              <a:t>string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Viditelnost (Public, </a:t>
            </a:r>
            <a:r>
              <a:rPr lang="cs-CZ" sz="1800" dirty="0" err="1">
                <a:solidFill>
                  <a:srgbClr val="000000"/>
                </a:solidFill>
              </a:rPr>
              <a:t>Private</a:t>
            </a:r>
            <a:r>
              <a:rPr lang="cs-CZ" sz="1800" dirty="0">
                <a:solidFill>
                  <a:srgbClr val="000000"/>
                </a:solidFill>
              </a:rPr>
              <a:t>, </a:t>
            </a:r>
            <a:r>
              <a:rPr lang="cs-CZ" sz="1800" dirty="0" err="1">
                <a:solidFill>
                  <a:srgbClr val="000000"/>
                </a:solidFill>
              </a:rPr>
              <a:t>Protected</a:t>
            </a:r>
            <a:r>
              <a:rPr lang="cs-CZ" sz="1800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45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Struktura tříd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Operace </a:t>
            </a:r>
            <a:r>
              <a:rPr lang="cs-CZ" sz="2000" dirty="0">
                <a:solidFill>
                  <a:srgbClr val="000000"/>
                </a:solidFill>
              </a:rPr>
              <a:t>tříd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chování objektu je definováno operacemi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aktualizační operace vykonávají operace s daty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operace typu interface poskytují rozhraní k jiným objektům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charakteristika operací je dána názvem, seznamem parametrů a návratovými hodnotami, tzv. signaturou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Signatura musí být jednoznačná a unikátní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Z analytického pohledu vystihuje co daná operace vykonává</a:t>
            </a:r>
          </a:p>
          <a:p>
            <a:pPr lvl="1" algn="just"/>
            <a:r>
              <a:rPr lang="cs-CZ" sz="1800" dirty="0">
                <a:solidFill>
                  <a:srgbClr val="000000"/>
                </a:solidFill>
              </a:rPr>
              <a:t>	(např. najdi jméno)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56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 smtClean="0">
                <a:solidFill>
                  <a:srgbClr val="000000"/>
                </a:solidFill>
              </a:rPr>
              <a:t>Základní </a:t>
            </a:r>
            <a:r>
              <a:rPr lang="pl-PL" sz="2400" dirty="0">
                <a:solidFill>
                  <a:srgbClr val="000000"/>
                </a:solidFill>
              </a:rPr>
              <a:t>pojmy – objekty a </a:t>
            </a:r>
            <a:r>
              <a:rPr lang="pl-PL" sz="24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Atributy objektu vyjadřují statické datové vlastnosti 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atributy jsou zapouzdřeny uvnitř objektu, jsou skryty jiným objektům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Přístup k atributům je možný jen zasláním zprávy, která vyvolá operaci</a:t>
            </a:r>
          </a:p>
          <a:p>
            <a:pPr lvl="1">
              <a:defRPr/>
            </a:pPr>
            <a:r>
              <a:rPr lang="cs-CZ" sz="1800" dirty="0">
                <a:solidFill>
                  <a:srgbClr val="000000"/>
                </a:solidFill>
              </a:rPr>
              <a:t>Jinak vyjádřeno: s atributy mohou manipulovat jenom metody daného </a:t>
            </a:r>
            <a:r>
              <a:rPr lang="cs-CZ" sz="1800" dirty="0" smtClean="0">
                <a:solidFill>
                  <a:srgbClr val="000000"/>
                </a:solidFill>
              </a:rPr>
              <a:t>objektu</a:t>
            </a:r>
            <a:endParaRPr lang="cs-CZ" sz="1800" dirty="0">
              <a:solidFill>
                <a:srgbClr val="000000"/>
              </a:solidFill>
            </a:endParaRPr>
          </a:p>
          <a:p>
            <a:pPr lvl="1">
              <a:defRPr/>
            </a:pPr>
            <a:endParaRPr lang="cs-CZ" sz="1800" b="1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jsou organizovány ve </a:t>
            </a:r>
            <a:r>
              <a:rPr lang="cs-CZ" sz="2000" b="1" dirty="0">
                <a:solidFill>
                  <a:srgbClr val="000000"/>
                </a:solidFill>
              </a:rPr>
              <a:t>třídách</a:t>
            </a:r>
            <a:r>
              <a:rPr lang="cs-CZ" sz="2000" dirty="0">
                <a:solidFill>
                  <a:srgbClr val="000000"/>
                </a:solidFill>
              </a:rPr>
              <a:t> sdružující jejich </a:t>
            </a:r>
            <a:r>
              <a:rPr lang="cs-CZ" sz="2000" dirty="0" smtClean="0">
                <a:solidFill>
                  <a:srgbClr val="000000"/>
                </a:solidFill>
              </a:rPr>
              <a:t>vlastnosti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82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Úvod do objektového modelování a jazyka UML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5536" y="98048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000" dirty="0" smtClean="0">
                <a:solidFill>
                  <a:srgbClr val="000000"/>
                </a:solidFill>
              </a:rPr>
              <a:t>Základní </a:t>
            </a:r>
            <a:r>
              <a:rPr lang="pl-PL" sz="2000" dirty="0">
                <a:solidFill>
                  <a:srgbClr val="000000"/>
                </a:solidFill>
              </a:rPr>
              <a:t>pojmy – objekty a </a:t>
            </a:r>
            <a:r>
              <a:rPr lang="pl-PL" sz="2000" dirty="0" smtClean="0">
                <a:solidFill>
                  <a:srgbClr val="000000"/>
                </a:solidFill>
              </a:rPr>
              <a:t>třídy</a:t>
            </a:r>
          </a:p>
          <a:p>
            <a:pPr marL="0" indent="0" algn="just">
              <a:buNone/>
            </a:pPr>
            <a:endParaRPr lang="pl-PL" sz="2000" dirty="0" smtClean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sz="2000" b="1" dirty="0">
                <a:solidFill>
                  <a:srgbClr val="000000"/>
                </a:solidFill>
              </a:rPr>
              <a:t>Třída</a:t>
            </a:r>
            <a:r>
              <a:rPr lang="cs-CZ" sz="2000" dirty="0">
                <a:solidFill>
                  <a:srgbClr val="000000"/>
                </a:solidFill>
              </a:rPr>
              <a:t> představuje šablonu (stupeň řízení) pro skupinu instancí (příslušnost), které nazýváme objekty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Šablona popisuje vnitřní strukturu objektu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Objekty stejné třídy mají stejné operace, atributy a metody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Třídy jsou využívány pro vytváření objektů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 tříd dává základ pro funkci jednotlivých objektů </a:t>
            </a:r>
          </a:p>
          <a:p>
            <a:pPr>
              <a:defRPr/>
            </a:pPr>
            <a:r>
              <a:rPr lang="cs-CZ" sz="2000" dirty="0">
                <a:solidFill>
                  <a:srgbClr val="000000"/>
                </a:solidFill>
              </a:rPr>
              <a:t>Modelování tříd je klíčovým prvkem objektově orientovaného vývoje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3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1167</Words>
  <Application>Microsoft Office PowerPoint</Application>
  <PresentationFormat>Předvádění na obrazovce (16:9)</PresentationFormat>
  <Paragraphs>327</Paragraphs>
  <Slides>22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Enriqueta</vt:lpstr>
      <vt:lpstr>Tahoma</vt:lpstr>
      <vt:lpstr>Times New Roman</vt:lpstr>
      <vt:lpstr>SLU</vt:lpstr>
      <vt:lpstr>Objektové metody modelování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Úvod do objektového modelování a jazyka UML</vt:lpstr>
      <vt:lpstr>Příklad 1 Vazba typu agregace</vt:lpstr>
      <vt:lpstr>Příklad 2 Vazba typu kompozice</vt:lpstr>
      <vt:lpstr>Příklad 3 Vazba typu asociace</vt:lpstr>
      <vt:lpstr>Příklad 4 Reflexivní asociace</vt:lpstr>
      <vt:lpstr>Příklad 5 Generalizace - dědičnost</vt:lpstr>
      <vt:lpstr>Příklad 6 Abstraktní třída</vt:lpstr>
      <vt:lpstr>Příklad 7 Polymorfismus objektů</vt:lpstr>
      <vt:lpstr>Příklad 8 Asociační třída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Zdeněk Franěk</cp:lastModifiedBy>
  <cp:revision>227</cp:revision>
  <dcterms:created xsi:type="dcterms:W3CDTF">2016-07-06T15:42:34Z</dcterms:created>
  <dcterms:modified xsi:type="dcterms:W3CDTF">2018-10-22T13:42:26Z</dcterms:modified>
</cp:coreProperties>
</file>