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308" r:id="rId4"/>
    <p:sldId id="282" r:id="rId5"/>
    <p:sldId id="285" r:id="rId6"/>
    <p:sldId id="289" r:id="rId7"/>
    <p:sldId id="290" r:id="rId8"/>
    <p:sldId id="291" r:id="rId9"/>
    <p:sldId id="292" r:id="rId10"/>
    <p:sldId id="293" r:id="rId11"/>
    <p:sldId id="309" r:id="rId12"/>
    <p:sldId id="294" r:id="rId13"/>
    <p:sldId id="310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66" r:id="rId23"/>
    <p:sldId id="267" r:id="rId24"/>
    <p:sldId id="305" r:id="rId25"/>
    <p:sldId id="279" r:id="rId26"/>
    <p:sldId id="306" r:id="rId27"/>
    <p:sldId id="307" r:id="rId28"/>
    <p:sldId id="304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72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Úvod do objektového modelování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5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UML diagramy – </a:t>
            </a:r>
            <a:r>
              <a:rPr lang="cs-CZ" smtClean="0">
                <a:solidFill>
                  <a:schemeClr val="bg1"/>
                </a:solidFill>
              </a:rPr>
              <a:t>seskupení tříd a </a:t>
            </a:r>
            <a:r>
              <a:rPr lang="cs-CZ" dirty="0" smtClean="0">
                <a:solidFill>
                  <a:schemeClr val="bg1"/>
                </a:solidFill>
              </a:rPr>
              <a:t>stavový diagram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komponent</a:t>
            </a:r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0B2B2-FA29-4570-8A45-9E6419E1CA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"/>
          <a:stretch>
            <a:fillRect/>
          </a:stretch>
        </p:blipFill>
        <p:spPr bwMode="auto">
          <a:xfrm>
            <a:off x="2268142" y="803673"/>
            <a:ext cx="4393406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0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dirty="0" smtClean="0"/>
              <a:t>Stavové diagramy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84355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Stavový diagram je technikou pro znázornění chování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Popisují všechny možné stavy, které konkrétní objekt nabývá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Modelují chování objektu napříč všemi případy 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Znázorňují, jak se stavy objektu mění v závislosti na událostech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Stavové </a:t>
            </a:r>
            <a:r>
              <a:rPr lang="cs-CZ" sz="2000" dirty="0" err="1" smtClean="0"/>
              <a:t>diagr</a:t>
            </a:r>
            <a:r>
              <a:rPr lang="cs-CZ" sz="2000" dirty="0" smtClean="0"/>
              <a:t>. se vytváří pro konkrétní třídu s </a:t>
            </a:r>
            <a:r>
              <a:rPr lang="cs-CZ" sz="2000" dirty="0" err="1" smtClean="0"/>
              <a:t>cílemzobrazit</a:t>
            </a:r>
            <a:r>
              <a:rPr lang="cs-CZ" sz="2000" dirty="0" smtClean="0"/>
              <a:t> životní cyklus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Základem syntaxe jsou stavy objektů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Speciálními případy jsou počáteční stav a koncový stav diagramu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Dynamiku představují přechod mezi stavy a události, které vyvolávají přechody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768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 stavového diagramu</a:t>
            </a:r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98ADB2-EFA6-4BCA-85B4-2CF35A10480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964407"/>
            <a:ext cx="6161485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3696891"/>
            <a:ext cx="1907381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3214688"/>
            <a:ext cx="196453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ovéPole 9"/>
          <p:cNvSpPr txBox="1">
            <a:spLocks noChangeArrowheads="1"/>
          </p:cNvSpPr>
          <p:nvPr/>
        </p:nvSpPr>
        <p:spPr bwMode="auto">
          <a:xfrm>
            <a:off x="1785938" y="2946797"/>
            <a:ext cx="1714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080808"/>
                </a:solidFill>
                <a:latin typeface="Tahoma" panose="020B0604030504040204" pitchFamily="34" charset="0"/>
              </a:rPr>
              <a:t>Použité symboly:</a:t>
            </a:r>
          </a:p>
        </p:txBody>
      </p:sp>
    </p:spTree>
    <p:extLst>
      <p:ext uri="{BB962C8B-B14F-4D97-AF65-F5344CB8AC3E}">
        <p14:creationId xmlns:p14="http://schemas.microsoft.com/office/powerpoint/2010/main" val="3531555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Složené stavy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915566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Složený stav je stav, který obsahuje jeden nebo více vnořených stavových automatů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Složené stavy se zobrazují pomocí indikátoru dekompozice umístěného na symbolu stavu pomocí tzv. indikátoru dekompozice: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Dekompozice může být i explicitní – zobrazí-li se vnořené stavové automaty v novém oddílu uvnitř stavového automatu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9742"/>
            <a:ext cx="1609875" cy="9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Složený stav s jeho podstavy</a:t>
            </a:r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3EE1E-EFFC-45EA-93E6-A9F3F62EEF1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1017985"/>
            <a:ext cx="5539978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18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altLang="cs-CZ" sz="2100" dirty="0"/>
              <a:t>Přechody – příklad výřez stavového diagramu</a:t>
            </a:r>
          </a:p>
        </p:txBody>
      </p:sp>
      <p:sp>
        <p:nvSpPr>
          <p:cNvPr id="2150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6FF55-ADB7-4552-89A2-6C273262316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8" y="1779985"/>
            <a:ext cx="6054328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02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Události</a:t>
            </a:r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02BA8B-D2C2-4855-AB4F-FA30FE1FCBC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449337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 dirty="0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 dirty="0"/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volání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Nejjednodušší typ události, odpovídá metodě dané třídy, je vlastně požadavkem na její spuštění, ve svém důsledku spouští sérii akcí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Signální událost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Reprezentuje asynchronně předávané zprávy mezi objekty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změny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Skládá se s klíčového slova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when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, podmínky a akce. Je aktivována, pokud je logická podmínka splněna.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Časová událost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Událost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může být vygenerována po určité době,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after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(20 minut)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Entry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je spuštěna automaticky, kdykoliv se do daného stavu dostaneme přechodem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Exit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Akce asociované s událostí exit jsou analogicky provedeny, kdykoliv je daný stav opuštěn přechodem.</a:t>
            </a:r>
          </a:p>
        </p:txBody>
      </p:sp>
    </p:spTree>
    <p:extLst>
      <p:ext uri="{BB962C8B-B14F-4D97-AF65-F5344CB8AC3E}">
        <p14:creationId xmlns:p14="http://schemas.microsoft.com/office/powerpoint/2010/main" val="707821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4968552" cy="507703"/>
          </a:xfrm>
        </p:spPr>
        <p:txBody>
          <a:bodyPr/>
          <a:lstStyle/>
          <a:p>
            <a:r>
              <a:rPr lang="cs-CZ" altLang="cs-CZ" sz="2100" dirty="0"/>
              <a:t>Příklad - Stavový diagram pro třídu zakázka</a:t>
            </a:r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D48465-5E50-4AEF-B631-39E086D3DB5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14144"/>
            <a:ext cx="4273154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95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Souběžné stavové diagramy</a:t>
            </a:r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66BE1-5933-4CD9-AB27-4729FBB118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00188"/>
            <a:ext cx="6143625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4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Stavové diagramy souhrn</a:t>
            </a:r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1D90E-FFE5-4240-91F5-C4E38F9C199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6266"/>
            <a:ext cx="5947172" cy="39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88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Objektové metody modelování – podmínky předmětu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7524" y="771550"/>
            <a:ext cx="806489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Sylabus </a:t>
            </a:r>
            <a:r>
              <a:rPr lang="cs-CZ" sz="2000" dirty="0">
                <a:solidFill>
                  <a:srgbClr val="000000"/>
                </a:solidFill>
              </a:rPr>
              <a:t>viz IS/STAG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13 přednášek a seminářů 1+2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Veřejně obhájení seminární práce 20 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Písemná zkouška 20 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Ústní zkouška 20 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DOCHÁZKA min. 70%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MINIMUM K ZÁPOČTU 60% ZE 60BODŮ 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36 BODŮ</a:t>
            </a:r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663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3227DC-C170-460E-9B46-040388C28F7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99592" y="771550"/>
            <a:ext cx="6768752" cy="37444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public a cvičení </a:t>
            </a:r>
          </a:p>
          <a:p>
            <a:pPr lvl="1">
              <a:buFontTx/>
              <a:buNone/>
            </a:pPr>
            <a:r>
              <a:rPr lang="cs-CZ" altLang="cs-CZ" sz="2400" dirty="0"/>
              <a:t>Příklad </a:t>
            </a:r>
            <a:r>
              <a:rPr lang="cs-CZ" altLang="cs-CZ" sz="2400" dirty="0" smtClean="0"/>
              <a:t>stavový diagram viz: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http</a:t>
            </a:r>
            <a:r>
              <a:rPr lang="cs-CZ" altLang="cs-CZ" sz="2400" dirty="0"/>
              <a:t>://mpavus.wz.cz/uml/uml-b-state-3-2-2.php</a:t>
            </a:r>
          </a:p>
          <a:p>
            <a:pPr lvl="1">
              <a:buFontTx/>
              <a:buNone/>
            </a:pPr>
            <a:endParaRPr lang="cs-CZ" altLang="cs-CZ" sz="1800" dirty="0" smtClean="0"/>
          </a:p>
          <a:p>
            <a:pPr lvl="1">
              <a:buNone/>
            </a:pPr>
            <a:r>
              <a:rPr lang="cs-CZ" altLang="cs-CZ" sz="1800" dirty="0" smtClean="0"/>
              <a:t>Příklad </a:t>
            </a:r>
            <a:r>
              <a:rPr lang="cs-CZ" altLang="cs-CZ" sz="1800" dirty="0"/>
              <a:t>use case – bankomat</a:t>
            </a:r>
          </a:p>
          <a:p>
            <a:pPr lvl="1">
              <a:buFontTx/>
              <a:buNone/>
            </a:pPr>
            <a:r>
              <a:rPr lang="cs-CZ" altLang="cs-CZ" sz="1800" dirty="0" smtClean="0"/>
              <a:t>Příklad </a:t>
            </a:r>
            <a:r>
              <a:rPr lang="cs-CZ" altLang="cs-CZ" sz="1800" dirty="0" err="1" smtClean="0"/>
              <a:t>class</a:t>
            </a:r>
            <a:r>
              <a:rPr lang="cs-CZ" altLang="cs-CZ" sz="1800" dirty="0" smtClean="0"/>
              <a:t> diagram – rozvrh</a:t>
            </a:r>
          </a:p>
          <a:p>
            <a:pPr marL="447675" lvl="1" indent="0">
              <a:buFontTx/>
              <a:buNone/>
            </a:pPr>
            <a:r>
              <a:rPr lang="cs-CZ" altLang="cs-CZ" sz="1800" dirty="0" smtClean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0195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Použitá literatura</a:t>
            </a:r>
          </a:p>
        </p:txBody>
      </p:sp>
      <p:sp>
        <p:nvSpPr>
          <p:cNvPr id="2765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3DC55-0935-444B-B1DC-5F51551BECD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71600" y="703189"/>
            <a:ext cx="6552728" cy="402880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800" dirty="0" err="1"/>
              <a:t>Kanisová</a:t>
            </a:r>
            <a:r>
              <a:rPr lang="cs-CZ" altLang="cs-CZ" sz="1800" dirty="0"/>
              <a:t> H., Muller M.: UML srozumitelně, </a:t>
            </a:r>
            <a:r>
              <a:rPr lang="cs-CZ" altLang="cs-CZ" sz="1800" dirty="0" err="1"/>
              <a:t>Computer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press</a:t>
            </a:r>
            <a:r>
              <a:rPr lang="cs-CZ" altLang="cs-CZ" sz="1800" dirty="0"/>
              <a:t>, 2004, ISBN 80-251-0231-9</a:t>
            </a:r>
          </a:p>
          <a:p>
            <a:pPr lvl="1">
              <a:buFontTx/>
              <a:buNone/>
            </a:pPr>
            <a:r>
              <a:rPr lang="cs-CZ" altLang="cs-CZ" sz="1600" dirty="0" err="1" smtClean="0"/>
              <a:t>Arlow</a:t>
            </a:r>
            <a:r>
              <a:rPr lang="cs-CZ" altLang="cs-CZ" sz="1600" dirty="0" smtClean="0"/>
              <a:t> J., </a:t>
            </a:r>
            <a:r>
              <a:rPr lang="cs-CZ" altLang="cs-CZ" sz="1600" dirty="0" err="1" smtClean="0"/>
              <a:t>Neustadt</a:t>
            </a:r>
            <a:r>
              <a:rPr lang="cs-CZ" altLang="cs-CZ" sz="1600" dirty="0" smtClean="0"/>
              <a:t> I.: UML a unifikovaný proces vývoje aplikací, Computer </a:t>
            </a:r>
            <a:r>
              <a:rPr lang="cs-CZ" altLang="cs-CZ" sz="1600" dirty="0" err="1" smtClean="0"/>
              <a:t>Press</a:t>
            </a:r>
            <a:r>
              <a:rPr lang="cs-CZ" altLang="cs-CZ" sz="1600" dirty="0" smtClean="0"/>
              <a:t> 2003, ISBN 80-7226-947-X</a:t>
            </a:r>
            <a:endParaRPr lang="cs-CZ" altLang="cs-CZ" sz="1600" dirty="0"/>
          </a:p>
          <a:p>
            <a:pPr lvl="1">
              <a:buFontTx/>
              <a:buNone/>
            </a:pPr>
            <a:r>
              <a:rPr lang="cs-CZ" altLang="cs-CZ" sz="1800" dirty="0"/>
              <a:t>Jacobson I., </a:t>
            </a:r>
            <a:r>
              <a:rPr lang="cs-CZ" altLang="cs-CZ" sz="1800" dirty="0" err="1"/>
              <a:t>Booch</a:t>
            </a:r>
            <a:r>
              <a:rPr lang="cs-CZ" altLang="cs-CZ" sz="1800" dirty="0"/>
              <a:t> G., </a:t>
            </a:r>
            <a:r>
              <a:rPr lang="cs-CZ" altLang="cs-CZ" sz="1800" dirty="0" err="1"/>
              <a:t>Rumbaugh</a:t>
            </a:r>
            <a:r>
              <a:rPr lang="cs-CZ" altLang="cs-CZ" sz="1800" dirty="0"/>
              <a:t> J.: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Unified</a:t>
            </a:r>
            <a:r>
              <a:rPr lang="cs-CZ" altLang="cs-CZ" sz="1800" dirty="0"/>
              <a:t> Software </a:t>
            </a:r>
            <a:r>
              <a:rPr lang="cs-CZ" altLang="cs-CZ" sz="1800" dirty="0" err="1"/>
              <a:t>Development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Process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Addison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Wesley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Longman</a:t>
            </a:r>
            <a:r>
              <a:rPr lang="cs-CZ" altLang="cs-CZ" sz="1800" dirty="0"/>
              <a:t>, 1999, ISBN 0-201-57169-2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Software ke cvičení</a:t>
            </a:r>
            <a:r>
              <a:rPr lang="cs-CZ" altLang="cs-CZ" sz="1800" dirty="0" smtClean="0"/>
              <a:t>:</a:t>
            </a:r>
          </a:p>
          <a:p>
            <a:pPr lvl="1">
              <a:buFontTx/>
              <a:buNone/>
            </a:pPr>
            <a:r>
              <a:rPr lang="cs-CZ" altLang="cs-CZ" sz="1800" dirty="0" smtClean="0"/>
              <a:t>MS Visio – šablona stavový diagram</a:t>
            </a: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500" dirty="0" smtClean="0"/>
              <a:t>Architect </a:t>
            </a:r>
            <a:r>
              <a:rPr lang="cs-CZ" altLang="cs-CZ" sz="1500" dirty="0"/>
              <a:t>Enterprise </a:t>
            </a:r>
            <a:r>
              <a:rPr lang="cs-CZ" altLang="cs-CZ" sz="1500" dirty="0" err="1"/>
              <a:t>fmy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Sparksystem</a:t>
            </a:r>
            <a:r>
              <a:rPr lang="cs-CZ" altLang="cs-CZ" sz="1500" dirty="0"/>
              <a:t>, trial verze</a:t>
            </a:r>
          </a:p>
          <a:p>
            <a:pPr lvl="1">
              <a:buFontTx/>
              <a:buNone/>
            </a:pPr>
            <a:r>
              <a:rPr lang="cs-CZ" altLang="cs-CZ" sz="1500" dirty="0"/>
              <a:t>Viz http://www.sparxsystems.com.au/products/ea/trial.html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2688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 smtClean="0"/>
              <a:t>Diagram seskupení</a:t>
            </a:r>
          </a:p>
          <a:p>
            <a:pPr>
              <a:lnSpc>
                <a:spcPct val="80000"/>
              </a:lnSpc>
            </a:pPr>
            <a:r>
              <a:rPr lang="cs-CZ" altLang="cs-CZ" sz="2100" dirty="0" smtClean="0"/>
              <a:t>Stavový diagram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</a:t>
            </a:r>
            <a:r>
              <a:rPr lang="cs-CZ" altLang="cs-CZ" sz="2400" dirty="0" smtClean="0"/>
              <a:t>cvičení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SW MS VISIO</a:t>
            </a:r>
            <a:endParaRPr lang="cs-CZ" altLang="cs-CZ" sz="2400" dirty="0"/>
          </a:p>
          <a:p>
            <a:pPr lvl="1">
              <a:buNone/>
            </a:pPr>
            <a:r>
              <a:rPr lang="cs-CZ" altLang="cs-CZ" sz="2400" dirty="0"/>
              <a:t>Příklad use case – bankomat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Příklad </a:t>
            </a:r>
            <a:r>
              <a:rPr lang="cs-CZ" altLang="cs-CZ" sz="2400" dirty="0" err="1"/>
              <a:t>class</a:t>
            </a:r>
            <a:r>
              <a:rPr lang="cs-CZ" altLang="cs-CZ" sz="2400" dirty="0"/>
              <a:t> diagram – rozvrh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Příklad stavového diagramu</a:t>
            </a: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Příklady seminárních prací – viz skripta 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</a:t>
            </a:r>
            <a:r>
              <a:rPr lang="cs-CZ" altLang="cs-CZ" sz="2100" dirty="0" smtClean="0"/>
              <a:t>diagramů další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Viz public a složka souborů v </a:t>
            </a:r>
            <a:r>
              <a:rPr lang="cs-CZ" altLang="cs-CZ" sz="2400" dirty="0" err="1" smtClean="0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 smtClean="0"/>
              <a:t>Seminář – zadání seminárních prací a diskuze 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 algn="ctr">
              <a:buFontTx/>
              <a:buNone/>
            </a:pPr>
            <a:r>
              <a:rPr lang="cs-CZ" altLang="cs-CZ" sz="2400" dirty="0" smtClean="0"/>
              <a:t>PREZENTACE 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 smtClean="0"/>
              <a:t>Příklady na </a:t>
            </a:r>
            <a:r>
              <a:rPr lang="cs-CZ" altLang="cs-CZ" sz="2400" dirty="0" err="1" smtClean="0"/>
              <a:t>elearning</a:t>
            </a:r>
            <a:r>
              <a:rPr lang="cs-CZ" altLang="cs-CZ" sz="2400" dirty="0" smtClean="0"/>
              <a:t> portálu</a:t>
            </a:r>
            <a:endParaRPr lang="cs-CZ" altLang="cs-CZ" sz="2400" dirty="0"/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127560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Internetové zdroje: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http://mpavus.wz.cz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http://uml.czweb.org/index.html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http://www.rational.com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http://www.ibm.com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http://www.sparx.com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http://ecom.ef.jcu.cz/web2/download/podklady/zakladni-pojmy-ea.pdf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http://dspace.upce.cz/bitstream/handle/10195/64679/E1.pdf?sequence=1&amp;isAllowed=y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https://www.root.cz/clanky/nastroje-pro-tvorbu-uml-diagramu/</a:t>
            </a:r>
          </a:p>
        </p:txBody>
      </p:sp>
    </p:spTree>
    <p:extLst>
      <p:ext uri="{BB962C8B-B14F-4D97-AF65-F5344CB8AC3E}">
        <p14:creationId xmlns:p14="http://schemas.microsoft.com/office/powerpoint/2010/main" val="36847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Podpora </a:t>
            </a:r>
            <a:r>
              <a:rPr lang="cs-CZ" altLang="cs-CZ" sz="1800" dirty="0" smtClean="0"/>
              <a:t>SW nástroji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812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7" y="116625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836623" y="1267321"/>
            <a:ext cx="4320480" cy="2880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835696" y="1600350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084249" y="1922586"/>
            <a:ext cx="2090223" cy="5059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105975" y="3065056"/>
            <a:ext cx="2050202" cy="450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213909" y="1599492"/>
            <a:ext cx="1526443" cy="288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076669" y="3605201"/>
            <a:ext cx="2097803" cy="495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Diagramy seskupení - packages</a:t>
            </a:r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BC18D-A302-4320-882C-1F2660E3873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017985"/>
            <a:ext cx="6527006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319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altLang="cs-CZ" sz="2100" dirty="0"/>
              <a:t>Příklad diagramu seskupení tříd „Zákazník“</a:t>
            </a:r>
          </a:p>
        </p:txBody>
      </p:sp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AFC85-443B-4923-8B47-61F2EBF9A7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071563"/>
            <a:ext cx="422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80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Závislosti seskupení</a:t>
            </a:r>
          </a:p>
        </p:txBody>
      </p:sp>
      <p:sp>
        <p:nvSpPr>
          <p:cNvPr id="163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7F917-988B-4235-A778-237295BA1DC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>
            <a:fillRect/>
          </a:stretch>
        </p:blipFill>
        <p:spPr bwMode="auto">
          <a:xfrm>
            <a:off x="1464469" y="857250"/>
            <a:ext cx="6136481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6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a jejich rozhraní</a:t>
            </a:r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2D254-01A4-4C85-A5BA-44366183FE4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910829"/>
            <a:ext cx="5250656" cy="38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0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661</Words>
  <Application>Microsoft Office PowerPoint</Application>
  <PresentationFormat>Předvádění na obrazovce (16:9)</PresentationFormat>
  <Paragraphs>204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Enriqueta</vt:lpstr>
      <vt:lpstr>Tahoma</vt:lpstr>
      <vt:lpstr>Times New Roman</vt:lpstr>
      <vt:lpstr>Wingdings</vt:lpstr>
      <vt:lpstr>SLU</vt:lpstr>
      <vt:lpstr>Objektové metody modelování</vt:lpstr>
      <vt:lpstr>Objektové metody modelování – podmínky předmětu </vt:lpstr>
      <vt:lpstr>Co je UML shrnutí</vt:lpstr>
      <vt:lpstr>UML diagramy</vt:lpstr>
      <vt:lpstr>UML modely a role tvůrců SW</vt:lpstr>
      <vt:lpstr>Diagramy seskupení - packages</vt:lpstr>
      <vt:lpstr>Příklad diagramu seskupení tříd „Zákazník“</vt:lpstr>
      <vt:lpstr>Závislosti seskupení</vt:lpstr>
      <vt:lpstr>Seskupení a jejich rozhraní</vt:lpstr>
      <vt:lpstr>Seskupení komponent</vt:lpstr>
      <vt:lpstr>Stavové diagramy</vt:lpstr>
      <vt:lpstr>Příklad stavového diagramu</vt:lpstr>
      <vt:lpstr>Složené stavy</vt:lpstr>
      <vt:lpstr>Složený stav s jeho podstavy</vt:lpstr>
      <vt:lpstr>Přechody – příklad výřez stavového diagramu</vt:lpstr>
      <vt:lpstr>Události</vt:lpstr>
      <vt:lpstr>Příklad - Stavový diagram pro třídu zakázka</vt:lpstr>
      <vt:lpstr>Souběžné stavové diagramy</vt:lpstr>
      <vt:lpstr>Stavové diagramy souhrn</vt:lpstr>
      <vt:lpstr>Příklady diagramů</vt:lpstr>
      <vt:lpstr>Použitá literatura</vt:lpstr>
      <vt:lpstr>Co je UML shrnutí</vt:lpstr>
      <vt:lpstr>Model vs. diagram</vt:lpstr>
      <vt:lpstr>Příklady diagramů</vt:lpstr>
      <vt:lpstr>Příklady diagramů další</vt:lpstr>
      <vt:lpstr>Seminář – zadání seminárních prací a diskuze </vt:lpstr>
      <vt:lpstr>Internetové 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Zdeněk Franěk</cp:lastModifiedBy>
  <cp:revision>248</cp:revision>
  <dcterms:created xsi:type="dcterms:W3CDTF">2016-07-06T15:42:34Z</dcterms:created>
  <dcterms:modified xsi:type="dcterms:W3CDTF">2018-10-30T12:40:19Z</dcterms:modified>
</cp:coreProperties>
</file>