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4" r:id="rId3"/>
    <p:sldId id="305" r:id="rId4"/>
    <p:sldId id="306" r:id="rId5"/>
    <p:sldId id="296" r:id="rId6"/>
    <p:sldId id="297" r:id="rId7"/>
    <p:sldId id="298" r:id="rId8"/>
    <p:sldId id="299" r:id="rId9"/>
    <p:sldId id="300" r:id="rId10"/>
    <p:sldId id="301" r:id="rId11"/>
    <p:sldId id="304" r:id="rId12"/>
    <p:sldId id="302" r:id="rId13"/>
    <p:sldId id="303" r:id="rId14"/>
    <p:sldId id="295" r:id="rId1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39" d="100"/>
          <a:sy n="139" d="100"/>
        </p:scale>
        <p:origin x="726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36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15.10.2018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03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780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25353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8680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256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226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31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834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708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8074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4815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01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45B0F-7D35-4C58-98B9-93963BADEA3C}" type="datetime1">
              <a:rPr lang="cs-CZ" smtClean="0"/>
              <a:pPr>
                <a:defRPr/>
              </a:pPr>
              <a:t>15.10.2018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Úvod do objektového modelování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B607-F9B2-48E7-B19D-A86108C6E63C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4173719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226318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6283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Objektové metody modelování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Prezentace1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RNDr. Zdeněk Franěk,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87624" y="242773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Úvod </a:t>
            </a:r>
            <a:r>
              <a:rPr lang="cs-CZ" dirty="0" smtClean="0">
                <a:solidFill>
                  <a:schemeClr val="bg1"/>
                </a:solidFill>
              </a:rPr>
              <a:t>do objektového </a:t>
            </a:r>
            <a:r>
              <a:rPr lang="cs-CZ" dirty="0" smtClean="0">
                <a:solidFill>
                  <a:schemeClr val="bg1"/>
                </a:solidFill>
              </a:rPr>
              <a:t>modelování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>
                <a:solidFill>
                  <a:srgbClr val="000000"/>
                </a:solidFill>
              </a:rPr>
              <a:t>Základní pojmy – objektově orientovaný </a:t>
            </a:r>
            <a:r>
              <a:rPr lang="pl-PL" sz="2000" dirty="0" smtClean="0">
                <a:solidFill>
                  <a:srgbClr val="000000"/>
                </a:solidFill>
              </a:rPr>
              <a:t>přístup (problémy neobjektového přístupu)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Dříve vývoj sw byl pojat strukturovaně, rozdělení aplikace na funkční a datovou část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Data uložena v souborech, relačních databázích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Psaní kódu přístupem shora dolů s využitím procedur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Řada nevýhod: 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složitost, soudržnost datové a funkční vrstvy, manipulace s daty s více míst programu, 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analytický návrh jen v datové části 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s </a:t>
            </a:r>
            <a:r>
              <a:rPr lang="cs-CZ" sz="1800" dirty="0">
                <a:solidFill>
                  <a:srgbClr val="000000"/>
                </a:solidFill>
              </a:rPr>
              <a:t>příchodem architektury klient – server další problémy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7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Základní </a:t>
            </a:r>
            <a:r>
              <a:rPr lang="pl-PL" sz="2000" dirty="0">
                <a:solidFill>
                  <a:srgbClr val="000000"/>
                </a:solidFill>
              </a:rPr>
              <a:t>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Co </a:t>
            </a:r>
            <a:r>
              <a:rPr lang="cs-CZ" sz="1800" dirty="0">
                <a:solidFill>
                  <a:srgbClr val="000000"/>
                </a:solidFill>
              </a:rPr>
              <a:t>je to objekt?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Definice: Objekt je seskupení dat a funkcionality, které jsou spolu spojeny za účelem plnění soudržné množiny zodpovědností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 má: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identitu, vlastnosti (atributy), chování (je realizováno metodami) a jedinečnou zodpovědnost  (dovednost)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4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4195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0"/>
              </a:spcBef>
              <a:buNone/>
            </a:pPr>
            <a:r>
              <a:rPr lang="pl-PL" sz="2000" dirty="0">
                <a:solidFill>
                  <a:srgbClr val="000000"/>
                </a:solidFill>
              </a:rPr>
              <a:t>Základní 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pl-PL" sz="20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</a:t>
            </a:r>
            <a:r>
              <a:rPr lang="pl-PL" sz="1800" dirty="0">
                <a:solidFill>
                  <a:srgbClr val="000000"/>
                </a:solidFill>
              </a:rPr>
              <a:t>poskytuje služby pomocí operací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Rozhraní objektu je množinou operací, které nabízí pro jiné objekty (nebo externí </a:t>
            </a:r>
            <a:r>
              <a:rPr lang="cs-CZ" sz="1800" dirty="0" smtClean="0">
                <a:solidFill>
                  <a:srgbClr val="000000"/>
                </a:solidFill>
              </a:rPr>
              <a:t>agenty)</a:t>
            </a:r>
            <a:endParaRPr lang="cs-CZ" sz="18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je černá skříňka, která nabízí služby svým klientům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Objekty </a:t>
            </a:r>
            <a:r>
              <a:rPr lang="pl-PL" sz="1800" dirty="0">
                <a:solidFill>
                  <a:srgbClr val="000000"/>
                </a:solidFill>
              </a:rPr>
              <a:t>spolu komunikují předáváním zpráv: 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Eliminace datových duplicit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Zprávy mohou být vykonány formou vykonání funkcí, znalost identity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Komunikace objektů pomocí operací jen definovaných v rozhraní !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34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Co je to třída</a:t>
            </a:r>
          </a:p>
          <a:p>
            <a:pPr marL="444500" indent="-263525" algn="just"/>
            <a:r>
              <a:rPr lang="pl-PL" sz="1800" dirty="0" smtClean="0">
                <a:solidFill>
                  <a:srgbClr val="000000"/>
                </a:solidFill>
              </a:rPr>
              <a:t>Základní </a:t>
            </a:r>
            <a:r>
              <a:rPr lang="pl-PL" sz="1800" dirty="0">
                <a:solidFill>
                  <a:srgbClr val="000000"/>
                </a:solidFill>
              </a:rPr>
              <a:t>předpoklad – návrh modelu tříd (Class model), který v podstatě nezobrazuje jednotlivé objekty, ale šablonu-předpis pro vytvoření objektů = třída </a:t>
            </a:r>
            <a:r>
              <a:rPr lang="pl-PL" sz="1800" dirty="0" smtClean="0">
                <a:solidFill>
                  <a:srgbClr val="000000"/>
                </a:solidFill>
              </a:rPr>
              <a:t>objektů</a:t>
            </a:r>
          </a:p>
          <a:p>
            <a:pPr marL="180975" indent="0" algn="just">
              <a:buNone/>
            </a:pPr>
            <a:endParaRPr lang="pl-PL" sz="18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1800" dirty="0">
                <a:solidFill>
                  <a:srgbClr val="000000"/>
                </a:solidFill>
              </a:rPr>
              <a:t>Vztah mezi třídou a objekty: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Třída je to co navrhujeme a programujeme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Objekty </a:t>
            </a:r>
            <a:r>
              <a:rPr lang="cs-CZ" sz="1800" dirty="0">
                <a:solidFill>
                  <a:srgbClr val="000000"/>
                </a:solidFill>
              </a:rPr>
              <a:t>jsou to, co vytváříme (ze třídy) při běhu aplikace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Každý objekt má jiný identifikátor a jiný stav v čase, což znamená jiné hodnoty v jeho proměnných.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01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</a:t>
            </a:r>
            <a:r>
              <a:rPr lang="cs-CZ" b="1" dirty="0" smtClean="0">
                <a:solidFill>
                  <a:srgbClr val="000000"/>
                </a:solidFill>
              </a:rPr>
              <a:t>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771550"/>
            <a:ext cx="8064896" cy="4104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Sylabus </a:t>
            </a:r>
            <a:r>
              <a:rPr lang="cs-CZ" sz="2000" dirty="0">
                <a:solidFill>
                  <a:srgbClr val="000000"/>
                </a:solidFill>
              </a:rPr>
              <a:t>viz IS/STAG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13 </a:t>
            </a:r>
            <a:r>
              <a:rPr lang="cs-CZ" sz="2000" dirty="0">
                <a:solidFill>
                  <a:srgbClr val="000000"/>
                </a:solidFill>
              </a:rPr>
              <a:t>přednášek a seminářů 1+2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Veřejně obhájení seminární práce 20 bodů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Písemná </a:t>
            </a:r>
            <a:r>
              <a:rPr lang="cs-CZ" sz="2000" dirty="0">
                <a:solidFill>
                  <a:srgbClr val="000000"/>
                </a:solidFill>
              </a:rPr>
              <a:t>zkouška 20 </a:t>
            </a:r>
            <a:r>
              <a:rPr lang="cs-CZ" sz="2000" dirty="0" smtClean="0">
                <a:solidFill>
                  <a:srgbClr val="000000"/>
                </a:solidFill>
              </a:rPr>
              <a:t>bodů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Ústní zkouška 20 </a:t>
            </a:r>
            <a:r>
              <a:rPr lang="cs-CZ" sz="2000" dirty="0" smtClean="0">
                <a:solidFill>
                  <a:srgbClr val="000000"/>
                </a:solidFill>
              </a:rPr>
              <a:t>bodů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DOCHÁZKA min. </a:t>
            </a:r>
            <a:r>
              <a:rPr lang="cs-CZ" sz="2000" dirty="0" smtClean="0">
                <a:solidFill>
                  <a:srgbClr val="000000"/>
                </a:solidFill>
              </a:rPr>
              <a:t>70%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MINIMUM K ZÁPOČTU 60% ZE 60BODŮ 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36 BODŮ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1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</a:t>
            </a:r>
            <a:r>
              <a:rPr lang="cs-CZ" b="1" dirty="0" smtClean="0">
                <a:solidFill>
                  <a:srgbClr val="000000"/>
                </a:solidFill>
              </a:rPr>
              <a:t>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771550"/>
            <a:ext cx="8064896" cy="4104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Software I: </a:t>
            </a:r>
            <a:r>
              <a:rPr lang="cs-CZ" sz="2000" dirty="0">
                <a:solidFill>
                  <a:srgbClr val="000000"/>
                </a:solidFill>
              </a:rPr>
              <a:t>MS VISIO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Software II: ENTERPRISE ARCHITECT firmy SPARX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Software III: </a:t>
            </a:r>
            <a:r>
              <a:rPr lang="cs-CZ" sz="2000" dirty="0">
                <a:solidFill>
                  <a:srgbClr val="000000"/>
                </a:solidFill>
              </a:rPr>
              <a:t>Rational Enterprise Architect 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Literatura základní: </a:t>
            </a:r>
            <a:r>
              <a:rPr lang="cs-CZ" sz="2000" dirty="0">
                <a:solidFill>
                  <a:srgbClr val="000000"/>
                </a:solidFill>
              </a:rPr>
              <a:t>H. </a:t>
            </a:r>
            <a:r>
              <a:rPr lang="cs-CZ" sz="2000" dirty="0" err="1">
                <a:solidFill>
                  <a:srgbClr val="000000"/>
                </a:solidFill>
              </a:rPr>
              <a:t>Kanisová</a:t>
            </a:r>
            <a:r>
              <a:rPr lang="cs-CZ" sz="2000" dirty="0">
                <a:solidFill>
                  <a:srgbClr val="000000"/>
                </a:solidFill>
              </a:rPr>
              <a:t>, M. </a:t>
            </a:r>
            <a:r>
              <a:rPr lang="cs-CZ" sz="2000" dirty="0" smtClean="0">
                <a:solidFill>
                  <a:srgbClr val="000000"/>
                </a:solidFill>
              </a:rPr>
              <a:t>Muller</a:t>
            </a:r>
            <a:r>
              <a:rPr lang="cs-CZ" sz="2000" dirty="0">
                <a:solidFill>
                  <a:srgbClr val="000000"/>
                </a:solidFill>
              </a:rPr>
              <a:t>: UML srozumitelně, Computer </a:t>
            </a:r>
            <a:r>
              <a:rPr lang="cs-CZ" sz="2000" dirty="0" err="1">
                <a:solidFill>
                  <a:srgbClr val="000000"/>
                </a:solidFill>
              </a:rPr>
              <a:t>press</a:t>
            </a:r>
            <a:r>
              <a:rPr lang="cs-CZ" sz="2000" dirty="0">
                <a:solidFill>
                  <a:srgbClr val="000000"/>
                </a:solidFill>
              </a:rPr>
              <a:t>, ISBN 80-251-0231-9 + </a:t>
            </a:r>
            <a:r>
              <a:rPr lang="cs-CZ" sz="2000" dirty="0" smtClean="0">
                <a:solidFill>
                  <a:srgbClr val="000000"/>
                </a:solidFill>
              </a:rPr>
              <a:t>sylabus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1800" dirty="0" smtClean="0">
                <a:solidFill>
                  <a:srgbClr val="000000"/>
                </a:solidFill>
              </a:rPr>
              <a:t>Literatura rozšiřující</a:t>
            </a:r>
            <a:r>
              <a:rPr lang="cs-CZ" sz="1800" dirty="0">
                <a:solidFill>
                  <a:srgbClr val="000000"/>
                </a:solidFill>
              </a:rPr>
              <a:t>: ARLOW, J., NEUSTADT, I. UML2 a unifikovaný proces vývoje aplikací. Brno: Computer </a:t>
            </a:r>
            <a:r>
              <a:rPr lang="cs-CZ" sz="1800" dirty="0" err="1">
                <a:solidFill>
                  <a:srgbClr val="000000"/>
                </a:solidFill>
              </a:rPr>
              <a:t>Press</a:t>
            </a:r>
            <a:r>
              <a:rPr lang="cs-CZ" sz="1800" dirty="0">
                <a:solidFill>
                  <a:srgbClr val="000000"/>
                </a:solidFill>
              </a:rPr>
              <a:t>, 2011. ISBN </a:t>
            </a:r>
            <a:r>
              <a:rPr lang="cs-CZ" sz="1800" dirty="0" smtClean="0">
                <a:solidFill>
                  <a:srgbClr val="000000"/>
                </a:solidFill>
              </a:rPr>
              <a:t>978-80-251-1503-9</a:t>
            </a:r>
          </a:p>
          <a:p>
            <a:pPr algn="just"/>
            <a:endParaRPr lang="en-GB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448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</a:t>
            </a:r>
            <a:r>
              <a:rPr lang="cs-CZ" b="1" dirty="0" smtClean="0">
                <a:solidFill>
                  <a:srgbClr val="000000"/>
                </a:solidFill>
              </a:rPr>
              <a:t>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771550"/>
            <a:ext cx="8064896" cy="4104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Internetové zdroje: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://mpavus.wz.cz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://uml.czweb.org/index.html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://www.rational.com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://www.ibm.com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://www.sparx.com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://ecom.ef.jcu.cz/web2/download/podklady/zakladni-pojmy-ea.pdf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://dspace.upce.cz/bitstream/handle/10195/64679/E1.pdf?sequence=1&amp;isAllowed=y</a:t>
            </a:r>
          </a:p>
          <a:p>
            <a:pPr algn="just"/>
            <a:r>
              <a:rPr lang="cs-CZ" sz="2000" smtClean="0">
                <a:solidFill>
                  <a:srgbClr val="000000"/>
                </a:solidFill>
              </a:rPr>
              <a:t>https</a:t>
            </a:r>
            <a:r>
              <a:rPr lang="cs-CZ" sz="2000" dirty="0">
                <a:solidFill>
                  <a:srgbClr val="000000"/>
                </a:solidFill>
              </a:rPr>
              <a:t>://www.root.cz/clanky/nastroje-pro-tvorbu-uml-diagramu/</a:t>
            </a:r>
          </a:p>
          <a:p>
            <a:pPr algn="just"/>
            <a:endParaRPr lang="en-GB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920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1131590"/>
            <a:ext cx="8064896" cy="33843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Co je to UML?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Modelovací </a:t>
            </a:r>
            <a:r>
              <a:rPr lang="cs-CZ" sz="1800" dirty="0">
                <a:solidFill>
                  <a:srgbClr val="000000"/>
                </a:solidFill>
              </a:rPr>
              <a:t>jazyk UML = </a:t>
            </a:r>
            <a:r>
              <a:rPr lang="cs-CZ" sz="1800" dirty="0" err="1">
                <a:solidFill>
                  <a:srgbClr val="000000"/>
                </a:solidFill>
              </a:rPr>
              <a:t>Unified</a:t>
            </a:r>
            <a:r>
              <a:rPr lang="cs-CZ" sz="1800" dirty="0">
                <a:solidFill>
                  <a:srgbClr val="000000"/>
                </a:solidFill>
              </a:rPr>
              <a:t> Modeling </a:t>
            </a:r>
            <a:r>
              <a:rPr lang="cs-CZ" sz="1800" dirty="0" err="1">
                <a:solidFill>
                  <a:srgbClr val="000000"/>
                </a:solidFill>
              </a:rPr>
              <a:t>Language</a:t>
            </a:r>
            <a:r>
              <a:rPr lang="cs-CZ" sz="1800" dirty="0">
                <a:solidFill>
                  <a:srgbClr val="000000"/>
                </a:solidFill>
              </a:rPr>
              <a:t> umožňuje popsat objektovou analýzu a návrh SW (IS)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UML je souhrnem především grafických notací k vyjádření analytických a návrhových modelů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UML </a:t>
            </a:r>
            <a:r>
              <a:rPr lang="cs-CZ" sz="1800" dirty="0">
                <a:solidFill>
                  <a:srgbClr val="000000"/>
                </a:solidFill>
              </a:rPr>
              <a:t>je také jazyk pro vizualizaci, specifikaci, stavbu a dokumentaci SW systémů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UML je otevřený standard (OMG </a:t>
            </a:r>
            <a:r>
              <a:rPr lang="cs-CZ" sz="1800" dirty="0" err="1">
                <a:solidFill>
                  <a:srgbClr val="000000"/>
                </a:solidFill>
              </a:rPr>
              <a:t>Object</a:t>
            </a:r>
            <a:r>
              <a:rPr lang="cs-CZ" sz="1800" dirty="0">
                <a:solidFill>
                  <a:srgbClr val="000000"/>
                </a:solidFill>
              </a:rPr>
              <a:t> Management Group) – standardizační komise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34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111740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Co je to UML? – souvislosti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Metodika RUP </a:t>
            </a:r>
            <a:r>
              <a:rPr lang="cs-CZ" sz="1800" dirty="0" err="1">
                <a:solidFill>
                  <a:srgbClr val="000000"/>
                </a:solidFill>
              </a:rPr>
              <a:t>fmy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Rational</a:t>
            </a:r>
            <a:r>
              <a:rPr lang="cs-CZ" sz="1800" dirty="0">
                <a:solidFill>
                  <a:srgbClr val="000000"/>
                </a:solidFill>
              </a:rPr>
              <a:t>, nyní IBM, obecně UP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Metodika </a:t>
            </a:r>
            <a:r>
              <a:rPr lang="cs-CZ" sz="1800" dirty="0" err="1">
                <a:solidFill>
                  <a:srgbClr val="000000"/>
                </a:solidFill>
              </a:rPr>
              <a:t>Select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Pespective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fmy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Select</a:t>
            </a:r>
            <a:r>
              <a:rPr lang="cs-CZ" sz="1800" dirty="0">
                <a:solidFill>
                  <a:srgbClr val="000000"/>
                </a:solidFill>
              </a:rPr>
              <a:t> Business </a:t>
            </a:r>
            <a:r>
              <a:rPr lang="cs-CZ" sz="1800" dirty="0" err="1">
                <a:solidFill>
                  <a:srgbClr val="000000"/>
                </a:solidFill>
              </a:rPr>
              <a:t>Solutions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Souhrn metod – UML 1997 verze 1.5, nyní 2.0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CASE nástroje </a:t>
            </a:r>
            <a:r>
              <a:rPr lang="cs-CZ" sz="1800" dirty="0" err="1">
                <a:solidFill>
                  <a:srgbClr val="000000"/>
                </a:solidFill>
              </a:rPr>
              <a:t>Computer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Aided</a:t>
            </a:r>
            <a:r>
              <a:rPr lang="cs-CZ" sz="1800" dirty="0">
                <a:solidFill>
                  <a:srgbClr val="000000"/>
                </a:solidFill>
              </a:rPr>
              <a:t> Software </a:t>
            </a:r>
            <a:r>
              <a:rPr lang="cs-CZ" sz="1800" dirty="0" err="1">
                <a:solidFill>
                  <a:srgbClr val="000000"/>
                </a:solidFill>
              </a:rPr>
              <a:t>Engineering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Například </a:t>
            </a:r>
            <a:r>
              <a:rPr lang="cs-CZ" sz="1800" dirty="0" err="1">
                <a:solidFill>
                  <a:srgbClr val="000000"/>
                </a:solidFill>
              </a:rPr>
              <a:t>Rational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Architect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 smtClean="0">
                <a:solidFill>
                  <a:srgbClr val="000000"/>
                </a:solidFill>
              </a:rPr>
              <a:t>Enterprise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410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Postup analytických prací – modelovací techniky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Uživatelské </a:t>
            </a:r>
            <a:r>
              <a:rPr lang="cs-CZ" sz="1800" dirty="0">
                <a:solidFill>
                  <a:srgbClr val="000000"/>
                </a:solidFill>
              </a:rPr>
              <a:t>požadavky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Procesní modelování			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Případy užití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Modelování tříd a objektů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Diagramy objektové spolupráce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Stavové diagramy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Diagramy aktivit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Datové modelování a mapování tříd objektů do tabulek relačních databází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Případové studie – příklady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31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>
                <a:solidFill>
                  <a:srgbClr val="000000"/>
                </a:solidFill>
              </a:rPr>
              <a:t>Metodiky a nástroje vývoje </a:t>
            </a:r>
            <a:r>
              <a:rPr lang="pl-PL" sz="2000" dirty="0" smtClean="0">
                <a:solidFill>
                  <a:srgbClr val="000000"/>
                </a:solidFill>
              </a:rPr>
              <a:t>SW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Metodologie</a:t>
            </a:r>
          </a:p>
          <a:p>
            <a:pPr lvl="1" indent="334963" algn="just"/>
            <a:r>
              <a:rPr lang="cs-CZ" sz="1800" dirty="0">
                <a:solidFill>
                  <a:srgbClr val="000000"/>
                </a:solidFill>
              </a:rPr>
              <a:t>RUP, UP, </a:t>
            </a:r>
            <a:r>
              <a:rPr lang="cs-CZ" sz="1800" dirty="0" err="1">
                <a:solidFill>
                  <a:srgbClr val="000000"/>
                </a:solidFill>
              </a:rPr>
              <a:t>Select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perspektive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CASE nástroje </a:t>
            </a:r>
          </a:p>
          <a:p>
            <a:pPr lvl="1" indent="334963" algn="just"/>
            <a:r>
              <a:rPr lang="cs-CZ" sz="1800" dirty="0">
                <a:solidFill>
                  <a:srgbClr val="000000"/>
                </a:solidFill>
              </a:rPr>
              <a:t>Software </a:t>
            </a:r>
            <a:r>
              <a:rPr lang="cs-CZ" sz="1800" dirty="0" err="1">
                <a:solidFill>
                  <a:srgbClr val="000000"/>
                </a:solidFill>
              </a:rPr>
              <a:t>Rational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Enterprise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Architect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</a:p>
          <a:p>
            <a:pPr lvl="1" indent="334963" algn="just"/>
            <a:r>
              <a:rPr lang="cs-CZ" sz="1800" dirty="0" err="1">
                <a:solidFill>
                  <a:srgbClr val="000000"/>
                </a:solidFill>
              </a:rPr>
              <a:t>Enterprise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Architect</a:t>
            </a:r>
            <a:endParaRPr lang="cs-CZ" sz="1800" dirty="0">
              <a:solidFill>
                <a:srgbClr val="000000"/>
              </a:solidFill>
            </a:endParaRPr>
          </a:p>
          <a:p>
            <a:pPr lvl="1" indent="334963" algn="just"/>
            <a:r>
              <a:rPr lang="cs-CZ" sz="1800" dirty="0">
                <a:solidFill>
                  <a:srgbClr val="000000"/>
                </a:solidFill>
              </a:rPr>
              <a:t>OPEN SOURCE</a:t>
            </a:r>
          </a:p>
          <a:p>
            <a:pPr lvl="1" indent="334963" algn="just"/>
            <a:r>
              <a:rPr lang="cs-CZ" sz="1800" dirty="0">
                <a:solidFill>
                  <a:srgbClr val="000000"/>
                </a:solidFill>
              </a:rPr>
              <a:t>Komponentový vývoj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815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Modelování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Definice: </a:t>
            </a:r>
            <a:r>
              <a:rPr lang="cs-CZ" sz="1800" dirty="0">
                <a:solidFill>
                  <a:srgbClr val="FF0000"/>
                </a:solidFill>
              </a:rPr>
              <a:t>Modelování je proces, ve kterém se zkoumanému systému označovanému jako dílo přiřazuje podle určitých pravidel jiný systém nazývaný model.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Fyzikální modelování, matematické modelování je založeno na podobnosti a je popsáno rovnicemi 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V informačních systémech se realita vyjadřuje a popisuje pomocí SW a dat. Pro modelování se využívá zejména diagramů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FF0000"/>
                </a:solidFill>
              </a:rPr>
              <a:t>! Rozdíl je zejména v roli uživatelů a ve způsobu využívání systému !</a:t>
            </a:r>
          </a:p>
          <a:p>
            <a:pPr lvl="1" indent="0" algn="just">
              <a:buNone/>
            </a:pPr>
            <a:endParaRPr lang="cs-CZ" sz="18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562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3045</TotalTime>
  <Words>740</Words>
  <Application>Microsoft Office PowerPoint</Application>
  <PresentationFormat>Předvádění na obrazovce (16:9)</PresentationFormat>
  <Paragraphs>152</Paragraphs>
  <Slides>14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Enriqueta</vt:lpstr>
      <vt:lpstr>Times New Roman</vt:lpstr>
      <vt:lpstr>SLU</vt:lpstr>
      <vt:lpstr>Objektové metody modelování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Zdeněk Franěk</cp:lastModifiedBy>
  <cp:revision>227</cp:revision>
  <dcterms:created xsi:type="dcterms:W3CDTF">2016-07-06T15:42:34Z</dcterms:created>
  <dcterms:modified xsi:type="dcterms:W3CDTF">2018-10-15T17:46:43Z</dcterms:modified>
</cp:coreProperties>
</file>