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6" r:id="rId4"/>
    <p:sldId id="282" r:id="rId5"/>
    <p:sldId id="285" r:id="rId6"/>
    <p:sldId id="283" r:id="rId7"/>
    <p:sldId id="284" r:id="rId8"/>
    <p:sldId id="286" r:id="rId9"/>
    <p:sldId id="287" r:id="rId10"/>
    <p:sldId id="288" r:id="rId11"/>
    <p:sldId id="267" r:id="rId12"/>
    <p:sldId id="269" r:id="rId13"/>
    <p:sldId id="309" r:id="rId14"/>
    <p:sldId id="270" r:id="rId15"/>
    <p:sldId id="307" r:id="rId16"/>
    <p:sldId id="308" r:id="rId17"/>
    <p:sldId id="310" r:id="rId18"/>
    <p:sldId id="312" r:id="rId19"/>
    <p:sldId id="314" r:id="rId20"/>
    <p:sldId id="311" r:id="rId21"/>
    <p:sldId id="316" r:id="rId22"/>
    <p:sldId id="317" r:id="rId23"/>
    <p:sldId id="318" r:id="rId24"/>
    <p:sldId id="305" r:id="rId25"/>
    <p:sldId id="271" r:id="rId26"/>
    <p:sldId id="272" r:id="rId27"/>
    <p:sldId id="273" r:id="rId28"/>
    <p:sldId id="315" r:id="rId29"/>
    <p:sldId id="274" r:id="rId30"/>
    <p:sldId id="275" r:id="rId31"/>
    <p:sldId id="276" r:id="rId32"/>
    <p:sldId id="277" r:id="rId33"/>
    <p:sldId id="278" r:id="rId34"/>
    <p:sldId id="268" r:id="rId35"/>
    <p:sldId id="313" r:id="rId36"/>
    <p:sldId id="279" r:id="rId37"/>
    <p:sldId id="306" r:id="rId38"/>
    <p:sldId id="304" r:id="rId3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34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Úvod do objektového modelování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B420-C2B1-4D6A-A9CA-6095C5E6D868}" type="datetime1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04CE-9E72-4709-ACE1-7DE539413D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438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18D9-7B21-40C8-A2A3-F056909768E3}" type="datetime1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2C04D-FE66-4753-9DFF-717EAB0FF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56350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BA83-EEF0-49A5-9E6F-5F910DD138AA}" type="datetime1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Úvod do objektového modelování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1DDF-5EC6-4AF7-B3B1-ABD871E91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bjekty.vse.cz/Objekty/MetodikyANotace-UMLDiagram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Objektové metody modelování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4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RNDr. Zdeněk Franěk,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35572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Úvod do metodologie tvorby SW</a:t>
            </a:r>
          </a:p>
          <a:p>
            <a:r>
              <a:rPr lang="cs-CZ" smtClean="0">
                <a:solidFill>
                  <a:schemeClr val="bg1"/>
                </a:solidFill>
              </a:rPr>
              <a:t>Model </a:t>
            </a:r>
            <a:r>
              <a:rPr lang="cs-CZ" dirty="0" smtClean="0">
                <a:solidFill>
                  <a:schemeClr val="bg1"/>
                </a:solidFill>
              </a:rPr>
              <a:t>objektové spolupráce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Iterace</a:t>
            </a:r>
          </a:p>
        </p:txBody>
      </p:sp>
      <p:sp>
        <p:nvSpPr>
          <p:cNvPr id="1331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D8D3-6159-4964-A67E-B9C3F980C48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964406"/>
            <a:ext cx="610790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15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Model vs. diagram</a:t>
            </a:r>
          </a:p>
        </p:txBody>
      </p:sp>
      <p:sp>
        <p:nvSpPr>
          <p:cNvPr id="81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AD84-B1C4-424E-95CC-4E639A79D76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0" y="1179513"/>
            <a:ext cx="3243263" cy="3371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altLang="cs-CZ" sz="1500"/>
              <a:t>Model je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Zjednodušená reprezentace reality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Popis systému z jednoho úhlu pohledu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Abstrakce s konkrétním účelem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1500"/>
              <a:t>Proč modelujeme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Usnadnění úvah díky vyšší abstrakci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Lepší porozumění vytvářenému systému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Složitý systém není možné vnímat vcelku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mtClean="0"/>
          </a:p>
          <a:p>
            <a:pPr>
              <a:lnSpc>
                <a:spcPct val="80000"/>
              </a:lnSpc>
            </a:pPr>
            <a:r>
              <a:rPr lang="cs-CZ" altLang="cs-CZ" sz="1500"/>
              <a:t>Diagram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jeden pohled do modelu (1:N)</a:t>
            </a:r>
          </a:p>
          <a:p>
            <a:pPr lvl="1">
              <a:lnSpc>
                <a:spcPct val="80000"/>
              </a:lnSpc>
            </a:pPr>
            <a:r>
              <a:rPr lang="cs-CZ" altLang="cs-CZ" sz="1200"/>
              <a:t>grafické znázornění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/>
          </a:p>
        </p:txBody>
      </p:sp>
      <p:pic>
        <p:nvPicPr>
          <p:cNvPr id="819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03275"/>
            <a:ext cx="2143125" cy="166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0" descr="L:\franek\plan\1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1" y="1491630"/>
            <a:ext cx="2839641" cy="2244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20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50094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80112" y="2643758"/>
            <a:ext cx="136815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47864" y="1491630"/>
            <a:ext cx="22322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</a:t>
            </a:r>
            <a:r>
              <a:rPr lang="cs-CZ" altLang="cs-CZ" sz="2100" dirty="0" smtClean="0"/>
              <a:t>Diagramy interakcí</a:t>
            </a:r>
            <a:endParaRPr lang="cs-CZ" altLang="cs-CZ" sz="2100" dirty="0"/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391D9-E038-4F2F-AE27-1FDA4A4AA5B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07181"/>
            <a:ext cx="7454178" cy="3291061"/>
          </a:xfrm>
          <a:prstGeom prst="rect">
            <a:avLst/>
          </a:prstGeom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779913" y="1139496"/>
            <a:ext cx="720080" cy="38984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i="1" dirty="0" smtClean="0">
                <a:solidFill>
                  <a:srgbClr val="000000"/>
                </a:solidFill>
              </a:rPr>
              <a:t>Diagram</a:t>
            </a:r>
            <a:endParaRPr lang="cs-CZ" sz="105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5486"/>
            <a:ext cx="6264696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Model objektové spolupráce, </a:t>
            </a:r>
            <a:r>
              <a:rPr lang="cs-CZ" sz="2100" dirty="0" smtClean="0"/>
              <a:t>resp</a:t>
            </a:r>
            <a:r>
              <a:rPr lang="cs-CZ" sz="2100" dirty="0"/>
              <a:t>. modely interakce objektů</a:t>
            </a:r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6C380-CB28-4748-9AB3-CFA2500467D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827584" y="915566"/>
            <a:ext cx="6172200" cy="3697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dirty="0"/>
              <a:t>Pro modelování spolupráce objektů se používají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dirty="0"/>
              <a:t>dva základní typy interakčních diagramů: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Sekvenční diagramy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Sequence</a:t>
            </a:r>
            <a:r>
              <a:rPr lang="cs-CZ" altLang="cs-CZ" sz="1500" dirty="0"/>
              <a:t> diagram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800" dirty="0"/>
              <a:t>Diagramy objektové spolupráce</a:t>
            </a:r>
          </a:p>
          <a:p>
            <a:pPr lvl="2">
              <a:buFont typeface="Times New Roman" panose="02020603050405020304" pitchFamily="18" charset="0"/>
              <a:buChar char="⁃"/>
            </a:pPr>
            <a:r>
              <a:rPr lang="cs-CZ" altLang="cs-CZ" sz="1500" dirty="0" err="1"/>
              <a:t>Object</a:t>
            </a:r>
            <a:r>
              <a:rPr lang="cs-CZ" altLang="cs-CZ" sz="1500" dirty="0"/>
              <a:t> </a:t>
            </a:r>
            <a:r>
              <a:rPr lang="cs-CZ" altLang="cs-CZ" sz="1500" dirty="0" err="1"/>
              <a:t>Collaboration</a:t>
            </a:r>
            <a:r>
              <a:rPr lang="cs-CZ" altLang="cs-CZ" sz="1500" dirty="0"/>
              <a:t> </a:t>
            </a:r>
            <a:r>
              <a:rPr lang="cs-CZ" altLang="cs-CZ" sz="1500" dirty="0" err="1"/>
              <a:t>Diagrams</a:t>
            </a: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1650" dirty="0"/>
              <a:t> </a:t>
            </a:r>
          </a:p>
          <a:p>
            <a:r>
              <a:rPr lang="cs-CZ" altLang="cs-CZ" sz="1800" dirty="0"/>
              <a:t>Jedná se o převod slovního popisu scénáře případu užití na model interakce předem identifikovaných tříd.</a:t>
            </a:r>
          </a:p>
          <a:p>
            <a:pPr lvl="1"/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2494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Interakce mezi objekty I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7574"/>
            <a:ext cx="583264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Interakce mezi objekty II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15429"/>
          <a:stretch/>
        </p:blipFill>
        <p:spPr>
          <a:xfrm>
            <a:off x="827584" y="1203599"/>
            <a:ext cx="596978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Zprávy mezi objekty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5688632" cy="30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Typy zpráv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6483251" cy="34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A/Synchronní a „</a:t>
            </a:r>
            <a:r>
              <a:rPr lang="cs-CZ" sz="2000" dirty="0" err="1" smtClean="0"/>
              <a:t>self</a:t>
            </a:r>
            <a:r>
              <a:rPr lang="cs-CZ" sz="2000" dirty="0" smtClean="0"/>
              <a:t>“ zprávy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955561"/>
            <a:ext cx="6408713" cy="36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Objektové metody modelování – podmínky předmětu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7524" y="771550"/>
            <a:ext cx="806489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Sylabus viz IS/STAG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12 přednášek a seminářů 1+2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Veřejně obhájení seminární práce </a:t>
            </a:r>
            <a:r>
              <a:rPr lang="cs-CZ" sz="2000" dirty="0" smtClean="0">
                <a:solidFill>
                  <a:srgbClr val="000000"/>
                </a:solidFill>
              </a:rPr>
              <a:t>40 </a:t>
            </a:r>
            <a:r>
              <a:rPr lang="cs-CZ" sz="2000" dirty="0">
                <a:solidFill>
                  <a:srgbClr val="000000"/>
                </a:solidFill>
              </a:rPr>
              <a:t>bodů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Písemná </a:t>
            </a:r>
            <a:r>
              <a:rPr lang="cs-CZ" sz="2000" dirty="0">
                <a:solidFill>
                  <a:srgbClr val="000000"/>
                </a:solidFill>
              </a:rPr>
              <a:t>zkouška </a:t>
            </a:r>
            <a:r>
              <a:rPr lang="cs-CZ" sz="2000" dirty="0" smtClean="0">
                <a:solidFill>
                  <a:srgbClr val="000000"/>
                </a:solidFill>
              </a:rPr>
              <a:t>30 </a:t>
            </a:r>
            <a:r>
              <a:rPr lang="cs-CZ" sz="2000" dirty="0" smtClean="0">
                <a:solidFill>
                  <a:srgbClr val="000000"/>
                </a:solidFill>
              </a:rPr>
              <a:t>bodů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Ústní zkouška </a:t>
            </a:r>
            <a:r>
              <a:rPr lang="cs-CZ" sz="2000" dirty="0" smtClean="0">
                <a:solidFill>
                  <a:srgbClr val="000000"/>
                </a:solidFill>
              </a:rPr>
              <a:t>30 </a:t>
            </a:r>
            <a:r>
              <a:rPr lang="cs-CZ" sz="2000" dirty="0" smtClean="0">
                <a:solidFill>
                  <a:srgbClr val="000000"/>
                </a:solidFill>
              </a:rPr>
              <a:t>bodů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DOCHÁZKA min. 50</a:t>
            </a:r>
            <a:r>
              <a:rPr lang="cs-CZ" sz="2000" dirty="0">
                <a:solidFill>
                  <a:srgbClr val="000000"/>
                </a:solidFill>
              </a:rPr>
              <a:t>%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I: </a:t>
            </a:r>
            <a:r>
              <a:rPr lang="cs-CZ" sz="2000" dirty="0" err="1">
                <a:solidFill>
                  <a:srgbClr val="000000"/>
                </a:solidFill>
              </a:rPr>
              <a:t>Rational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Enterprise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smtClean="0">
                <a:solidFill>
                  <a:srgbClr val="000000"/>
                </a:solidFill>
              </a:rPr>
              <a:t>Architect</a:t>
            </a:r>
            <a:endParaRPr lang="cs-CZ" sz="20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Software II: MS VISIO</a:t>
            </a:r>
          </a:p>
          <a:p>
            <a:pPr algn="just"/>
            <a:r>
              <a:rPr lang="cs-CZ" sz="2000" dirty="0" err="1">
                <a:solidFill>
                  <a:srgbClr val="000000"/>
                </a:solidFill>
              </a:rPr>
              <a:t>Literat</a:t>
            </a:r>
            <a:r>
              <a:rPr lang="cs-CZ" sz="2000" dirty="0">
                <a:solidFill>
                  <a:srgbClr val="000000"/>
                </a:solidFill>
              </a:rPr>
              <a:t>.: H. </a:t>
            </a:r>
            <a:r>
              <a:rPr lang="cs-CZ" sz="2000" dirty="0" err="1">
                <a:solidFill>
                  <a:srgbClr val="000000"/>
                </a:solidFill>
              </a:rPr>
              <a:t>Kanisová</a:t>
            </a:r>
            <a:r>
              <a:rPr lang="cs-CZ" sz="2000" dirty="0">
                <a:solidFill>
                  <a:srgbClr val="000000"/>
                </a:solidFill>
              </a:rPr>
              <a:t>, M. Muller: UML srozumitelně,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press</a:t>
            </a:r>
            <a:r>
              <a:rPr lang="cs-CZ" sz="2000" dirty="0">
                <a:solidFill>
                  <a:srgbClr val="000000"/>
                </a:solidFill>
              </a:rPr>
              <a:t>, ISBN 80-251-0231-9 + </a:t>
            </a:r>
            <a:r>
              <a:rPr lang="cs-CZ" sz="2000" dirty="0" smtClean="0">
                <a:solidFill>
                  <a:srgbClr val="000000"/>
                </a:solidFill>
              </a:rPr>
              <a:t>sylabus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Příklad 1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6876"/>
          <a:stretch/>
        </p:blipFill>
        <p:spPr>
          <a:xfrm>
            <a:off x="995363" y="758893"/>
            <a:ext cx="6156615" cy="3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Vytváření a rušení objektů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03598"/>
            <a:ext cx="3332394" cy="25220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31590"/>
            <a:ext cx="2481042" cy="2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Alternativní </a:t>
            </a:r>
            <a:r>
              <a:rPr lang="cs-CZ" sz="2000" dirty="0" err="1" smtClean="0"/>
              <a:t>scenáře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9" y="849552"/>
            <a:ext cx="5667523" cy="37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536504" cy="507703"/>
          </a:xfrm>
        </p:spPr>
        <p:txBody>
          <a:bodyPr/>
          <a:lstStyle/>
          <a:p>
            <a:r>
              <a:rPr lang="cs-CZ" sz="2000" dirty="0" smtClean="0"/>
              <a:t>Cyklus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43608" y="127560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19572" y="127930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7574"/>
            <a:ext cx="3732064" cy="35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 smtClean="0"/>
              <a:t>Shrnutí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46" y="967275"/>
            <a:ext cx="6241274" cy="34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cs-CZ" altLang="cs-CZ" sz="2100" dirty="0"/>
              <a:t>Scénář případu užití založit montážní list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B4CF0-F9B4-4061-AF34-C7B664BDCC3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1339453"/>
            <a:ext cx="5911454" cy="3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altLang="cs-CZ" sz="1950" dirty="0"/>
              <a:t>Sekvenční diagram případu užití založit montážní list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0E26E-D1C9-44D0-BFF0-4616AFBD7534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6050756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04656" cy="507703"/>
          </a:xfrm>
        </p:spPr>
        <p:txBody>
          <a:bodyPr/>
          <a:lstStyle/>
          <a:p>
            <a:r>
              <a:rPr lang="cs-CZ" altLang="cs-CZ" sz="2100" dirty="0"/>
              <a:t>Sekvenční diagram s popisem kroků scénáře</a:t>
            </a:r>
          </a:p>
        </p:txBody>
      </p:sp>
      <p:sp>
        <p:nvSpPr>
          <p:cNvPr id="1434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4EBD6-24C1-4688-93ED-14AA7685EF51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1660922"/>
            <a:ext cx="5724525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Diagram spolupráce - </a:t>
            </a:r>
            <a:r>
              <a:rPr lang="cs-CZ" dirty="0" err="1" smtClean="0"/>
              <a:t>Collaboration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77155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Diagram spolupráce a sekvenční diagram (</a:t>
            </a:r>
            <a:r>
              <a:rPr lang="cs-CZ" dirty="0" err="1"/>
              <a:t>sequence</a:t>
            </a:r>
            <a:r>
              <a:rPr lang="cs-CZ" dirty="0"/>
              <a:t> diagram) patří do skupiny </a:t>
            </a:r>
            <a:r>
              <a:rPr lang="cs-CZ" b="1" dirty="0"/>
              <a:t>interakčních diagramů (</a:t>
            </a:r>
            <a:r>
              <a:rPr lang="cs-CZ" b="1" dirty="0" err="1"/>
              <a:t>interaction</a:t>
            </a:r>
            <a:r>
              <a:rPr lang="cs-CZ" b="1" dirty="0"/>
              <a:t> </a:t>
            </a:r>
            <a:r>
              <a:rPr lang="cs-CZ" b="1" dirty="0" err="1"/>
              <a:t>diagrams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Tyto dva diagramy jsou téměř </a:t>
            </a:r>
            <a:r>
              <a:rPr lang="cs-CZ" b="1" dirty="0"/>
              <a:t>izomorfní</a:t>
            </a:r>
            <a:r>
              <a:rPr lang="cs-CZ" dirty="0"/>
              <a:t> - tj. dají se převádět z jednoho tvaru na druhý (často i automatizovaně</a:t>
            </a:r>
            <a:r>
              <a:rPr lang="cs-CZ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Použití diagramu spolupráce bývá vhodnější </a:t>
            </a:r>
            <a:r>
              <a:rPr lang="cs-CZ" dirty="0" smtClean="0"/>
              <a:t>kdy chceme </a:t>
            </a:r>
            <a:r>
              <a:rPr lang="cs-CZ" dirty="0"/>
              <a:t>zdůraznit strukturální aspekty spolupráce, tj. kdo s kým </a:t>
            </a:r>
            <a:r>
              <a:rPr lang="cs-CZ" dirty="0" smtClean="0"/>
              <a:t>komunikuje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Diagram </a:t>
            </a:r>
            <a:r>
              <a:rPr lang="cs-CZ" dirty="0"/>
              <a:t>spolupráce ukazuje objekty a spojení a zprávy, které si objekty </a:t>
            </a:r>
            <a:r>
              <a:rPr lang="cs-CZ" dirty="0" smtClean="0"/>
              <a:t>posílají: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" b="2453"/>
          <a:stretch/>
        </p:blipFill>
        <p:spPr>
          <a:xfrm>
            <a:off x="2699792" y="2859782"/>
            <a:ext cx="40671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2100" dirty="0"/>
              <a:t>Diagram objektové spolupráce případu užití montážní list</a:t>
            </a:r>
          </a:p>
        </p:txBody>
      </p:sp>
      <p:sp>
        <p:nvSpPr>
          <p:cNvPr id="1536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15261-5EE4-4E39-A14A-EB71E0991F57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178719"/>
            <a:ext cx="584001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Co je UML shrnutí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090F1D-0DD1-4147-840A-156EE06C7E2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259632" y="896590"/>
            <a:ext cx="6456362" cy="3835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UML (</a:t>
            </a:r>
            <a:r>
              <a:rPr lang="cs-CZ" altLang="cs-CZ" sz="2100" dirty="0" err="1"/>
              <a:t>Unified</a:t>
            </a:r>
            <a:r>
              <a:rPr lang="cs-CZ" altLang="cs-CZ" sz="2100" dirty="0"/>
              <a:t> Modeling </a:t>
            </a:r>
            <a:r>
              <a:rPr lang="cs-CZ" altLang="cs-CZ" sz="2100" dirty="0" err="1"/>
              <a:t>Language</a:t>
            </a:r>
            <a:r>
              <a:rPr lang="cs-CZ" altLang="cs-CZ" sz="2100" dirty="0"/>
              <a:t>) je notace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/>
              <a:t>visualizace</a:t>
            </a:r>
            <a:endParaRPr lang="cs-CZ" altLang="cs-CZ" sz="18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specifikace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tvorby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dokumentace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	produktů s podílem software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2100" dirty="0"/>
              <a:t>Přidané hodnoty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Otevřený standard OMG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Pokrývá celý životní cyklus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Podpora </a:t>
            </a:r>
            <a:r>
              <a:rPr lang="cs-CZ" altLang="cs-CZ" sz="1800" smtClean="0"/>
              <a:t>SW nástroji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5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734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544616" cy="507703"/>
          </a:xfrm>
        </p:spPr>
        <p:txBody>
          <a:bodyPr/>
          <a:lstStyle/>
          <a:p>
            <a:r>
              <a:rPr lang="cs-CZ" altLang="cs-CZ" sz="2100" dirty="0"/>
              <a:t>Diagram objektové spolupráce s číslováním zpráv</a:t>
            </a:r>
          </a:p>
        </p:txBody>
      </p:sp>
      <p:sp>
        <p:nvSpPr>
          <p:cNvPr id="1639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09B80-3AD2-4689-B6ED-0BCC6E9A05C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>
            <a:fillRect/>
          </a:stretch>
        </p:blipFill>
        <p:spPr bwMode="auto">
          <a:xfrm>
            <a:off x="1785938" y="1232298"/>
            <a:ext cx="5679281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altLang="cs-CZ" sz="2100" dirty="0"/>
              <a:t>Scénář případu užití Zobrazit detail zakázky</a:t>
            </a:r>
          </a:p>
        </p:txBody>
      </p:sp>
      <p:sp>
        <p:nvSpPr>
          <p:cNvPr id="1741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9AD2-8AD5-4A5B-B454-7DB036D3D3CC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1"/>
          <a:stretch>
            <a:fillRect/>
          </a:stretch>
        </p:blipFill>
        <p:spPr bwMode="auto">
          <a:xfrm>
            <a:off x="1785938" y="1660923"/>
            <a:ext cx="5518547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7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altLang="cs-CZ" sz="2100" dirty="0"/>
              <a:t>Sekvenční diagram případu </a:t>
            </a:r>
            <a:r>
              <a:rPr lang="cs-CZ" altLang="cs-CZ" sz="2100" dirty="0" smtClean="0"/>
              <a:t>užití</a:t>
            </a:r>
            <a:endParaRPr lang="cs-CZ" altLang="cs-CZ" sz="2100" dirty="0"/>
          </a:p>
        </p:txBody>
      </p:sp>
      <p:sp>
        <p:nvSpPr>
          <p:cNvPr id="1843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408B18-0FB9-4B4C-B649-EA7E3ED7C9E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8" b="6670"/>
          <a:stretch>
            <a:fillRect/>
          </a:stretch>
        </p:blipFill>
        <p:spPr bwMode="auto">
          <a:xfrm>
            <a:off x="1625204" y="1714500"/>
            <a:ext cx="6088856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3568" y="84355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Zobrazení detailu </a:t>
            </a:r>
            <a:r>
              <a:rPr lang="cs-CZ" altLang="cs-CZ" dirty="0"/>
              <a:t>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Diagram objektové </a:t>
            </a:r>
            <a:r>
              <a:rPr lang="cs-CZ" altLang="cs-CZ" sz="2100" dirty="0" smtClean="0"/>
              <a:t>spolupráce</a:t>
            </a:r>
            <a:endParaRPr lang="cs-CZ" altLang="cs-CZ" dirty="0" smtClean="0"/>
          </a:p>
        </p:txBody>
      </p:sp>
      <p:sp>
        <p:nvSpPr>
          <p:cNvPr id="1946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916AF8-7E72-4094-B4F3-0DFA8B1F905F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Tx/>
              <a:buNone/>
            </a:pPr>
            <a:endParaRPr lang="cs-CZ" altLang="cs-CZ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5" y="1419088"/>
            <a:ext cx="616148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73899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Diagram objektové spolupráce případu </a:t>
            </a:r>
            <a:r>
              <a:rPr lang="cs-CZ" altLang="cs-CZ" dirty="0"/>
              <a:t>užití Zobrazit detail zakázky s objekty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0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 dirty="0"/>
              <a:t>UML </a:t>
            </a:r>
            <a:r>
              <a:rPr lang="cs-CZ" altLang="cs-CZ" sz="2100" dirty="0" smtClean="0"/>
              <a:t>diagramy přehled</a:t>
            </a:r>
            <a:endParaRPr lang="cs-CZ" altLang="cs-CZ" sz="2100" dirty="0"/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31164-3E22-40A9-BED8-790A0CE5EA93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/>
            <a:endParaRPr lang="cs-CZ" altLang="cs-CZ" dirty="0" smtClean="0"/>
          </a:p>
        </p:txBody>
      </p:sp>
      <p:pic>
        <p:nvPicPr>
          <p:cNvPr id="9223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2" y="1178719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563638"/>
            <a:ext cx="583264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995936" y="192367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3003798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95936" y="3607113"/>
            <a:ext cx="208823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Příklady diagramů</a:t>
            </a:r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r>
              <a:rPr lang="cs-CZ" altLang="cs-CZ" sz="2400" dirty="0"/>
              <a:t>Viz </a:t>
            </a:r>
            <a:r>
              <a:rPr lang="cs-CZ" altLang="cs-CZ" sz="2400" dirty="0" smtClean="0"/>
              <a:t>cvičení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1800" dirty="0"/>
              <a:t>Příklad </a:t>
            </a:r>
            <a:r>
              <a:rPr lang="cs-CZ" altLang="cs-CZ" sz="1800" dirty="0" err="1"/>
              <a:t>class</a:t>
            </a:r>
            <a:r>
              <a:rPr lang="cs-CZ" altLang="cs-CZ" sz="1800" dirty="0"/>
              <a:t> diagram – rozvrh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use case – bankomat</a:t>
            </a:r>
          </a:p>
          <a:p>
            <a:pPr lvl="1">
              <a:buFontTx/>
              <a:buNone/>
            </a:pPr>
            <a:endParaRPr lang="cs-CZ" altLang="cs-CZ" sz="1800" dirty="0"/>
          </a:p>
          <a:p>
            <a:pPr lvl="1">
              <a:buFontTx/>
              <a:buNone/>
            </a:pPr>
            <a:r>
              <a:rPr lang="cs-CZ" altLang="cs-CZ" sz="1800" dirty="0"/>
              <a:t>Příklad diagram aktivit (úvod) - zadávání diplomových a bakalářských prací do IS/STAG</a:t>
            </a:r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4953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4536504" cy="507703"/>
          </a:xfrm>
        </p:spPr>
        <p:txBody>
          <a:bodyPr/>
          <a:lstStyle/>
          <a:p>
            <a:r>
              <a:rPr lang="cs-CZ" altLang="cs-CZ" sz="2100" dirty="0"/>
              <a:t>Příklady </a:t>
            </a:r>
            <a:r>
              <a:rPr lang="cs-CZ" altLang="cs-CZ" sz="2100" dirty="0" smtClean="0"/>
              <a:t>diagramů další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r>
              <a:rPr lang="cs-CZ" altLang="cs-CZ" sz="2400" dirty="0" smtClean="0"/>
              <a:t>Viz public a složka souborů v </a:t>
            </a:r>
            <a:r>
              <a:rPr lang="cs-CZ" altLang="cs-CZ" sz="2400" dirty="0" err="1" smtClean="0"/>
              <a:t>elearningu</a:t>
            </a: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27322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5328592" cy="507703"/>
          </a:xfrm>
        </p:spPr>
        <p:txBody>
          <a:bodyPr/>
          <a:lstStyle/>
          <a:p>
            <a:r>
              <a:rPr lang="cs-CZ" altLang="cs-CZ" sz="2100" dirty="0" smtClean="0"/>
              <a:t>Seminář – zadání seminárních prací a diskuze </a:t>
            </a:r>
            <a:endParaRPr lang="cs-CZ" altLang="cs-CZ" sz="2100" dirty="0"/>
          </a:p>
        </p:txBody>
      </p:sp>
      <p:sp>
        <p:nvSpPr>
          <p:cNvPr id="2048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153DF-1103-4C86-ABE0-D3EA9F376A8B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915566"/>
            <a:ext cx="6696744" cy="3478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cs-CZ" altLang="cs-CZ" sz="1500" dirty="0"/>
          </a:p>
          <a:p>
            <a:pPr lvl="1">
              <a:buFontTx/>
              <a:buNone/>
            </a:pPr>
            <a:endParaRPr lang="cs-CZ" altLang="cs-CZ" sz="2400" dirty="0" smtClean="0"/>
          </a:p>
          <a:p>
            <a:pPr lvl="1" algn="ctr">
              <a:buFontTx/>
              <a:buNone/>
            </a:pPr>
            <a:r>
              <a:rPr lang="cs-CZ" altLang="cs-CZ" sz="2400" smtClean="0"/>
              <a:t>PREZENTACE </a:t>
            </a:r>
            <a:r>
              <a:rPr lang="cs-CZ" altLang="cs-CZ" sz="2400" dirty="0" smtClean="0"/>
              <a:t>TÉMAT SEMINÁRNÍCH PRACÍ</a:t>
            </a:r>
          </a:p>
          <a:p>
            <a:pPr lvl="1" algn="ctr">
              <a:buFontTx/>
              <a:buNone/>
            </a:pPr>
            <a:r>
              <a:rPr lang="cs-CZ" altLang="cs-CZ" sz="2400" dirty="0" smtClean="0"/>
              <a:t>Příklady na </a:t>
            </a:r>
            <a:r>
              <a:rPr lang="cs-CZ" altLang="cs-CZ" sz="2400" dirty="0" err="1" smtClean="0"/>
              <a:t>elearning</a:t>
            </a:r>
            <a:r>
              <a:rPr lang="cs-CZ" altLang="cs-CZ" sz="2400" dirty="0" smtClean="0"/>
              <a:t> portálu</a:t>
            </a:r>
            <a:endParaRPr lang="cs-CZ" altLang="cs-CZ" sz="2400" dirty="0"/>
          </a:p>
          <a:p>
            <a:pPr lvl="1" algn="ctr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2400" dirty="0"/>
          </a:p>
          <a:p>
            <a:pPr lvl="1">
              <a:buFontTx/>
              <a:buNone/>
            </a:pPr>
            <a:endParaRPr lang="cs-CZ" altLang="cs-CZ" sz="4050" dirty="0"/>
          </a:p>
          <a:p>
            <a:pPr lvl="1">
              <a:buFontTx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1535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diagramy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3ACA6-DC63-4568-8CB7-8E679CBB4200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736600"/>
            <a:ext cx="6210300" cy="3617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/>
            <a:endParaRPr lang="cs-CZ" altLang="cs-CZ" smtClean="0"/>
          </a:p>
        </p:txBody>
      </p:sp>
      <p:pic>
        <p:nvPicPr>
          <p:cNvPr id="7175" name="Obrázek 8" descr="prehled diagramu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6003131" cy="30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/>
          <p:cNvSpPr txBox="1">
            <a:spLocks noChangeArrowheads="1"/>
          </p:cNvSpPr>
          <p:nvPr/>
        </p:nvSpPr>
        <p:spPr bwMode="auto">
          <a:xfrm>
            <a:off x="1893094" y="4339829"/>
            <a:ext cx="58935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050">
                <a:latin typeface="Tahoma" panose="020B0604030504040204" pitchFamily="34" charset="0"/>
              </a:rPr>
              <a:t>Zdroj: http://objekty.vse.cz/Objekty/MetodikyANotace-UMLDiagramy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63688" y="1203598"/>
            <a:ext cx="4320480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UML modely a role tvůrců SW</a:t>
            </a:r>
          </a:p>
        </p:txBody>
      </p:sp>
      <p:sp>
        <p:nvSpPr>
          <p:cNvPr id="1024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51FE1-C669-4EA4-9DA5-46D8F546FCD5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7" y="805457"/>
            <a:ext cx="5347097" cy="36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49342" y="3723878"/>
            <a:ext cx="642938" cy="37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* UML2</a:t>
            </a:r>
            <a:endParaRPr lang="cs-CZ" sz="1350" dirty="0"/>
          </a:p>
        </p:txBody>
      </p:sp>
      <p:sp>
        <p:nvSpPr>
          <p:cNvPr id="2" name="Obdélník 1"/>
          <p:cNvSpPr/>
          <p:nvPr/>
        </p:nvSpPr>
        <p:spPr>
          <a:xfrm>
            <a:off x="3419872" y="1419622"/>
            <a:ext cx="22322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Základní modely UP</a:t>
            </a:r>
          </a:p>
        </p:txBody>
      </p:sp>
      <p:sp>
        <p:nvSpPr>
          <p:cNvPr id="81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A231B-4044-4227-93C0-D3967FAA9A6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071563"/>
            <a:ext cx="5947172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03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Účastníci vývoje SW</a:t>
            </a:r>
          </a:p>
        </p:txBody>
      </p:sp>
      <p:sp>
        <p:nvSpPr>
          <p:cNvPr id="92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23903F-E1CD-4FE5-BAC5-3BF892B4194A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89360"/>
            <a:ext cx="4972050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vývoje SW, role, postup</a:t>
            </a:r>
          </a:p>
        </p:txBody>
      </p:sp>
      <p:sp>
        <p:nvSpPr>
          <p:cNvPr id="1126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485F7-16A7-40B7-BED6-70D07513B0D9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536575"/>
            <a:ext cx="6172200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803672"/>
            <a:ext cx="5484019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07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100"/>
              <a:t>Iterační proces postupu vývoje SW</a:t>
            </a:r>
          </a:p>
        </p:txBody>
      </p:sp>
      <p:sp>
        <p:nvSpPr>
          <p:cNvPr id="1229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25DC0-E788-4547-BC73-CBFCFE3A1FBD}" type="slidenum">
              <a:rPr lang="cs-CZ" altLang="cs-CZ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536575"/>
            <a:ext cx="6172200" cy="4232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57213" lvl="2" indent="-257175">
              <a:lnSpc>
                <a:spcPct val="80000"/>
              </a:lnSpc>
              <a:buSzPct val="80000"/>
              <a:buNone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  <a:p>
            <a:pPr marL="557213" lvl="2" indent="-257175">
              <a:lnSpc>
                <a:spcPct val="80000"/>
              </a:lnSpc>
              <a:buSzPct val="80000"/>
              <a:buFont typeface="Wingdings" panose="05000000000000000000" pitchFamily="2" charset="2"/>
              <a:buChar char="n"/>
            </a:pPr>
            <a:endParaRPr lang="cs-CZ" altLang="cs-CZ" sz="1200" b="1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1357313" y="642938"/>
            <a:ext cx="6268641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531</Words>
  <Application>Microsoft Office PowerPoint</Application>
  <PresentationFormat>Předvádění na obrazovce (16:9)</PresentationFormat>
  <Paragraphs>172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Enriqueta</vt:lpstr>
      <vt:lpstr>Tahoma</vt:lpstr>
      <vt:lpstr>Times New Roman</vt:lpstr>
      <vt:lpstr>Wingdings</vt:lpstr>
      <vt:lpstr>SLU</vt:lpstr>
      <vt:lpstr>Objektové metody modelování</vt:lpstr>
      <vt:lpstr>Objektové metody modelování – podmínky předmětu </vt:lpstr>
      <vt:lpstr>Co je UML shrnutí</vt:lpstr>
      <vt:lpstr>UML diagramy</vt:lpstr>
      <vt:lpstr>UML modely a role tvůrců SW</vt:lpstr>
      <vt:lpstr>Základní modely UP</vt:lpstr>
      <vt:lpstr>Účastníci vývoje SW</vt:lpstr>
      <vt:lpstr>Iterační proces vývoje SW, role, postup</vt:lpstr>
      <vt:lpstr>Iterační proces postupu vývoje SW</vt:lpstr>
      <vt:lpstr>Iterace</vt:lpstr>
      <vt:lpstr>Model vs. diagram</vt:lpstr>
      <vt:lpstr>UML modely a role tvůrců SW</vt:lpstr>
      <vt:lpstr>UML Diagramy interakcí</vt:lpstr>
      <vt:lpstr>Model objektové spolupráce, resp. modely interakce objektů</vt:lpstr>
      <vt:lpstr>Interakce mezi objekty I</vt:lpstr>
      <vt:lpstr>Interakce mezi objekty II</vt:lpstr>
      <vt:lpstr>Zprávy mezi objekty</vt:lpstr>
      <vt:lpstr>Typy zpráv</vt:lpstr>
      <vt:lpstr>A/Synchronní a „self“ zprávy</vt:lpstr>
      <vt:lpstr>Příklad 1</vt:lpstr>
      <vt:lpstr>Vytváření a rušení objektů</vt:lpstr>
      <vt:lpstr>Alternativní scenáře</vt:lpstr>
      <vt:lpstr>Cyklus</vt:lpstr>
      <vt:lpstr>Shrnutí</vt:lpstr>
      <vt:lpstr>Scénář případu užití založit montážní list</vt:lpstr>
      <vt:lpstr>Sekvenční diagram případu užití založit montážní list</vt:lpstr>
      <vt:lpstr>Sekvenční diagram s popisem kroků scénáře</vt:lpstr>
      <vt:lpstr>Diagram spolupráce - Collaboration diagram</vt:lpstr>
      <vt:lpstr>Diagram objektové spolupráce případu užití montážní list</vt:lpstr>
      <vt:lpstr>Diagram objektové spolupráce s číslováním zpráv</vt:lpstr>
      <vt:lpstr>Scénář případu užití Zobrazit detail zakázky</vt:lpstr>
      <vt:lpstr>Sekvenční diagram případu užití</vt:lpstr>
      <vt:lpstr>Diagram objektové spolupráce</vt:lpstr>
      <vt:lpstr>UML diagramy přehled</vt:lpstr>
      <vt:lpstr>Příklady diagramů</vt:lpstr>
      <vt:lpstr>Příklady diagramů další</vt:lpstr>
      <vt:lpstr>Seminář – zadání seminárních prací a diskuze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franek</cp:lastModifiedBy>
  <cp:revision>246</cp:revision>
  <dcterms:created xsi:type="dcterms:W3CDTF">2016-07-06T15:42:34Z</dcterms:created>
  <dcterms:modified xsi:type="dcterms:W3CDTF">2020-10-14T11:59:14Z</dcterms:modified>
</cp:coreProperties>
</file>