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72" r:id="rId4"/>
    <p:sldId id="273" r:id="rId5"/>
    <p:sldId id="275" r:id="rId6"/>
    <p:sldId id="274" r:id="rId7"/>
    <p:sldId id="276" r:id="rId8"/>
    <p:sldId id="277" r:id="rId9"/>
    <p:sldId id="278" r:id="rId10"/>
    <p:sldId id="279" r:id="rId11"/>
    <p:sldId id="280" r:id="rId12"/>
    <p:sldId id="281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wmf"/><Relationship Id="rId1" Type="http://schemas.openxmlformats.org/officeDocument/2006/relationships/image" Target="../media/image16.e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image" Target="../media/image2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jpeg"/><Relationship Id="rId9" Type="http://schemas.openxmlformats.org/officeDocument/2006/relationships/image" Target="../media/image10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4.e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e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8.e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1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notesSlide" Target="../notesSlides/notesSlide23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notesSlide" Target="../notesSlides/notesSlide24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notesSlide" Target="../notesSlides/notesSlide25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4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notesSlide" Target="../notesSlides/notesSlide27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e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4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</a:t>
            </a: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dat 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1.přednáška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46" y="3730199"/>
            <a:ext cx="5503025" cy="12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latin typeface="Times New Roman" pitchFamily="18" charset="0"/>
              </a:rPr>
              <a:t>Kvalitativní znaky členíme na:</a:t>
            </a:r>
            <a:endParaRPr lang="cs-CZ" sz="2400" b="1" dirty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cs-CZ" sz="2400" b="1" dirty="0">
                <a:latin typeface="Times New Roman" pitchFamily="18" charset="0"/>
              </a:rPr>
              <a:t> nominální znaky</a:t>
            </a:r>
            <a:r>
              <a:rPr lang="cs-CZ" sz="2400" dirty="0">
                <a:latin typeface="Times New Roman" pitchFamily="18" charset="0"/>
              </a:rPr>
              <a:t> (též jmenovité)</a:t>
            </a:r>
            <a:endParaRPr lang="cs-CZ" sz="2400" b="1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 :</a:t>
            </a:r>
            <a:r>
              <a:rPr lang="cs-CZ" sz="2000" dirty="0">
                <a:latin typeface="Times New Roman" pitchFamily="18" charset="0"/>
              </a:rPr>
              <a:t> kategoriemi znaku „pohlaví zákazníka“ jsou „Muž“ a „Žena“ – </a:t>
            </a:r>
            <a:r>
              <a:rPr lang="cs-CZ" sz="2000" b="1" dirty="0">
                <a:latin typeface="Times New Roman" pitchFamily="18" charset="0"/>
              </a:rPr>
              <a:t>kategorie jsou rovnocenné</a:t>
            </a:r>
          </a:p>
          <a:p>
            <a:pPr marL="0" indent="0">
              <a:buNone/>
            </a:pPr>
            <a:endParaRPr lang="cs-CZ" sz="2000" b="1" dirty="0">
              <a:latin typeface="Times New Roman" pitchFamily="18" charset="0"/>
            </a:endParaRPr>
          </a:p>
          <a:p>
            <a:r>
              <a:rPr lang="cs-CZ" sz="2400" b="1" dirty="0">
                <a:latin typeface="Times New Roman" pitchFamily="18" charset="0"/>
              </a:rPr>
              <a:t>ordinální znaky</a:t>
            </a:r>
            <a:r>
              <a:rPr lang="cs-CZ" sz="2400" dirty="0">
                <a:latin typeface="Times New Roman" pitchFamily="18" charset="0"/>
              </a:rPr>
              <a:t> (též pořadové)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 :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kategoriemi znaku „spokojenost zákazníka“ mohou být 3 výrazy „nízká“, „průměrná“ a „vysoká“, neboli 3 kódy „1“, „2“ a „3“ </a:t>
            </a:r>
            <a:r>
              <a:rPr lang="cs-CZ" sz="2000" b="1" dirty="0">
                <a:solidFill>
                  <a:srgbClr val="333399"/>
                </a:solidFill>
                <a:latin typeface="Times New Roman" pitchFamily="18" charset="0"/>
              </a:rPr>
              <a:t>nejedná se o kvantitativní (číselný) znak !!!  </a:t>
            </a:r>
          </a:p>
          <a:p>
            <a:pPr marL="0" indent="0">
              <a:buNone/>
            </a:pPr>
            <a:r>
              <a:rPr lang="cs-CZ" sz="2000" b="1" dirty="0">
                <a:latin typeface="Times New Roman" pitchFamily="18" charset="0"/>
              </a:rPr>
              <a:t>Kategorie nejsou rovnocenné, lze je uspořádat</a:t>
            </a:r>
            <a:r>
              <a:rPr lang="cs-CZ" sz="2400" b="1" dirty="0">
                <a:solidFill>
                  <a:srgbClr val="333399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Kvalitativní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78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latin typeface="Times New Roman" pitchFamily="18" charset="0"/>
              </a:rPr>
              <a:t>Kvantitativní znaky členíme na:</a:t>
            </a:r>
            <a:endParaRPr lang="cs-CZ" sz="2400" b="1" dirty="0">
              <a:latin typeface="Times New Roman" pitchFamily="18" charset="0"/>
            </a:endParaRPr>
          </a:p>
          <a:p>
            <a:pPr marL="457200" indent="-457200">
              <a:buFontTx/>
              <a:buChar char="•"/>
            </a:pPr>
            <a:r>
              <a:rPr lang="cs-CZ" sz="2400" b="1" dirty="0">
                <a:latin typeface="Times New Roman" pitchFamily="18" charset="0"/>
              </a:rPr>
              <a:t> </a:t>
            </a:r>
            <a:r>
              <a:rPr lang="cs-CZ" sz="2400" b="1" dirty="0">
                <a:solidFill>
                  <a:srgbClr val="333399"/>
                </a:solidFill>
                <a:latin typeface="Times New Roman" pitchFamily="18" charset="0"/>
              </a:rPr>
              <a:t>diskrétní znaky</a:t>
            </a:r>
            <a:r>
              <a:rPr lang="cs-CZ" sz="2400" dirty="0">
                <a:latin typeface="Times New Roman" pitchFamily="18" charset="0"/>
              </a:rPr>
              <a:t> (mají konečný nebo nekonečný počet hodnot, nabývají izolovaných číselných hodnot)</a:t>
            </a:r>
          </a:p>
          <a:p>
            <a:pPr marL="0" indent="0" algn="just">
              <a:buNone/>
            </a:pPr>
            <a:r>
              <a:rPr lang="cs-CZ" sz="24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400" dirty="0">
                <a:latin typeface="Times New Roman" pitchFamily="18" charset="0"/>
              </a:rPr>
              <a:t>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Počet zákazníků v prodejně za den - nabývá hodnot 0, 1, 2, 3,… atd., není shora omezen (alespoň teoreticky) - </a:t>
            </a:r>
            <a:r>
              <a:rPr lang="cs-CZ" sz="2400" b="1" dirty="0">
                <a:latin typeface="Times New Roman" pitchFamily="18" charset="0"/>
              </a:rPr>
              <a:t>nekonečný</a:t>
            </a:r>
            <a:r>
              <a:rPr lang="cs-CZ" sz="2400" dirty="0">
                <a:latin typeface="Times New Roman" pitchFamily="18" charset="0"/>
              </a:rPr>
              <a:t> diskrétní znak 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Počet ok na hrací kostce je omezený, konkrétně nabývá hodnot 1, 2,…, 6, - </a:t>
            </a:r>
            <a:r>
              <a:rPr lang="cs-CZ" sz="2400" b="1" dirty="0">
                <a:latin typeface="Times New Roman" pitchFamily="18" charset="0"/>
              </a:rPr>
              <a:t>konečný</a:t>
            </a:r>
            <a:r>
              <a:rPr lang="cs-CZ" sz="2400" dirty="0">
                <a:latin typeface="Times New Roman" pitchFamily="18" charset="0"/>
              </a:rPr>
              <a:t> diskrétní znak</a:t>
            </a: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Kvantitativní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216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2"/>
                </a:solidFill>
                <a:latin typeface="Times New Roman" pitchFamily="18" charset="0"/>
              </a:rPr>
              <a:t>spojité znaky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</a:rPr>
              <a:t>(mají </a:t>
            </a:r>
            <a:r>
              <a:rPr lang="cs-CZ" sz="2400" b="1" dirty="0">
                <a:latin typeface="Times New Roman" pitchFamily="18" charset="0"/>
              </a:rPr>
              <a:t>vždy</a:t>
            </a:r>
            <a:r>
              <a:rPr lang="cs-CZ" sz="2400" dirty="0">
                <a:latin typeface="Times New Roman" pitchFamily="18" charset="0"/>
              </a:rPr>
              <a:t> nekonečný počet hodnot, nabývají všech možných číselných hodnot z určitého číselného intervalu)</a:t>
            </a:r>
          </a:p>
          <a:p>
            <a:pPr marL="0" indent="0" algn="just">
              <a:buNone/>
            </a:pPr>
            <a:r>
              <a:rPr lang="cs-CZ" sz="24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400" dirty="0">
                <a:latin typeface="Times New Roman" pitchFamily="18" charset="0"/>
              </a:rPr>
              <a:t>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Cena výrobku, doba životnosti výrobku - nabývá hodnot z intervalu (0, +</a:t>
            </a:r>
            <a:r>
              <a:rPr lang="cs-CZ" sz="2400" dirty="0">
                <a:latin typeface="Times New Roman" pitchFamily="18" charset="0"/>
                <a:sym typeface="Symbol" pitchFamily="18" charset="2"/>
              </a:rPr>
              <a:t>)</a:t>
            </a:r>
            <a:r>
              <a:rPr lang="cs-CZ" sz="2400" dirty="0">
                <a:latin typeface="Times New Roman" pitchFamily="18" charset="0"/>
              </a:rPr>
              <a:t> není shora omezen (alespoň teoreticky)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Hmotnost výrobku, rozměry výrobku apod. - nabývá hodnot z intervalu </a:t>
            </a:r>
            <a:r>
              <a:rPr lang="en-US" sz="2400" dirty="0">
                <a:latin typeface="Times New Roman" pitchFamily="18" charset="0"/>
              </a:rPr>
              <a:t>[</a:t>
            </a:r>
            <a:r>
              <a:rPr lang="cs-CZ" sz="2400" dirty="0">
                <a:latin typeface="Times New Roman" pitchFamily="18" charset="0"/>
              </a:rPr>
              <a:t>a, b</a:t>
            </a:r>
            <a:r>
              <a:rPr lang="en-US" sz="2400" dirty="0">
                <a:latin typeface="Times New Roman" pitchFamily="18" charset="0"/>
                <a:sym typeface="Symbol" pitchFamily="18" charset="2"/>
              </a:rPr>
              <a:t>],</a:t>
            </a:r>
            <a:r>
              <a:rPr lang="cs-CZ" sz="24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je</a:t>
            </a:r>
            <a:r>
              <a:rPr lang="cs-CZ" sz="2400" dirty="0">
                <a:latin typeface="Times New Roman" pitchFamily="18" charset="0"/>
              </a:rPr>
              <a:t> omezený</a:t>
            </a:r>
            <a:r>
              <a:rPr lang="cs-CZ" sz="24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Kvantitativní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145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Statistický znak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771550"/>
            <a:ext cx="7282138" cy="38889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915924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195486"/>
            <a:ext cx="6840760" cy="45365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587634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76064"/>
          </a:xfrm>
        </p:spPr>
        <p:txBody>
          <a:bodyPr/>
          <a:lstStyle/>
          <a:p>
            <a:r>
              <a:rPr lang="cs-CZ" dirty="0">
                <a:solidFill>
                  <a:srgbClr val="333399"/>
                </a:solidFill>
              </a:rPr>
              <a:t> </a:t>
            </a:r>
            <a:r>
              <a:rPr lang="cs-CZ" b="1" dirty="0"/>
              <a:t>Statistický</a:t>
            </a:r>
            <a:r>
              <a:rPr lang="cs-CZ" b="1" dirty="0">
                <a:solidFill>
                  <a:srgbClr val="333399"/>
                </a:solidFill>
              </a:rPr>
              <a:t> </a:t>
            </a:r>
            <a:r>
              <a:rPr lang="cs-CZ" b="1" dirty="0">
                <a:cs typeface="Times New Roman" pitchFamily="18" charset="0"/>
              </a:rPr>
              <a:t>znak (nominální) –</a:t>
            </a:r>
            <a:r>
              <a:rPr lang="cs-CZ" b="1" dirty="0"/>
              <a:t> </a:t>
            </a:r>
            <a:r>
              <a:rPr lang="cs-CZ" b="1" dirty="0">
                <a:solidFill>
                  <a:srgbClr val="333399"/>
                </a:solidFill>
              </a:rPr>
              <a:t>Funkce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pic>
        <p:nvPicPr>
          <p:cNvPr id="8" name="Picture 9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971600" y="1203598"/>
            <a:ext cx="6548873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736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>
                <a:solidFill>
                  <a:srgbClr val="333399"/>
                </a:solidFill>
              </a:rPr>
              <a:t> </a:t>
            </a:r>
            <a:r>
              <a:rPr lang="cs-CZ" b="1" dirty="0"/>
              <a:t>Histogram četnosti</a:t>
            </a:r>
            <a:endParaRPr lang="cs-CZ" b="1" dirty="0">
              <a:solidFill>
                <a:srgbClr val="333399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771550"/>
            <a:ext cx="5912972" cy="35283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191182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Modus</a:t>
            </a:r>
            <a:r>
              <a:rPr lang="cs-CZ" sz="2400" dirty="0">
                <a:cs typeface="Times New Roman" pitchFamily="18" charset="0"/>
              </a:rPr>
              <a:t> -      nejčetnější hodnota (kategorie) kvalitativního znaku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dirty="0">
                <a:cs typeface="Times New Roman" pitchFamily="18" charset="0"/>
              </a:rPr>
              <a:t> v daném statistickém souboru </a:t>
            </a:r>
          </a:p>
          <a:p>
            <a:pPr>
              <a:lnSpc>
                <a:spcPct val="80000"/>
              </a:lnSpc>
              <a:buNone/>
            </a:pPr>
            <a:r>
              <a:rPr lang="cs-CZ" sz="2400" i="1" dirty="0">
                <a:solidFill>
                  <a:schemeClr val="tx2"/>
                </a:solidFill>
                <a:cs typeface="Times New Roman" pitchFamily="18" charset="0"/>
              </a:rPr>
              <a:t>Příklad</a:t>
            </a:r>
            <a:r>
              <a:rPr lang="cs-CZ" sz="2400" i="1" dirty="0">
                <a:cs typeface="Times New Roman" pitchFamily="18" charset="0"/>
              </a:rPr>
              <a:t>:</a:t>
            </a:r>
            <a:r>
              <a:rPr lang="cs-CZ" sz="2400" dirty="0">
                <a:cs typeface="Times New Roman" pitchFamily="18" charset="0"/>
              </a:rPr>
              <a:t>  </a:t>
            </a:r>
            <a:r>
              <a:rPr lang="cs-CZ" sz="2400" dirty="0"/>
              <a:t>   </a:t>
            </a:r>
            <a:r>
              <a:rPr lang="cs-CZ" sz="2400" dirty="0">
                <a:cs typeface="Times New Roman" pitchFamily="18" charset="0"/>
              </a:rPr>
              <a:t>= „dělník“</a:t>
            </a:r>
          </a:p>
          <a:p>
            <a:pPr>
              <a:lnSpc>
                <a:spcPct val="80000"/>
              </a:lnSpc>
              <a:buNone/>
            </a:pPr>
            <a:endParaRPr lang="cs-CZ" sz="2400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Medián -</a:t>
            </a:r>
            <a:r>
              <a:rPr lang="cs-CZ" sz="2400" dirty="0">
                <a:cs typeface="Times New Roman" pitchFamily="18" charset="0"/>
              </a:rPr>
              <a:t> </a:t>
            </a:r>
            <a:r>
              <a:rPr lang="cs-CZ" sz="2400" dirty="0"/>
              <a:t>  </a:t>
            </a:r>
            <a:r>
              <a:rPr lang="cs-CZ" sz="2400" dirty="0">
                <a:cs typeface="Times New Roman" pitchFamily="18" charset="0"/>
              </a:rPr>
              <a:t>      představuje hodnotu odpovídající prostřední jednotce v souboru jednotek uspořádaných podle ordinálního znaku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Charakteristiky polohy kvalitativních znaků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177873"/>
              </p:ext>
            </p:extLst>
          </p:nvPr>
        </p:nvGraphicFramePr>
        <p:xfrm>
          <a:off x="1763688" y="771550"/>
          <a:ext cx="360040" cy="45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Rovnice" r:id="rId5" imgW="3038454" imgH="4257662" progId="Equation.3">
                  <p:embed/>
                </p:oleObj>
              </mc:Choice>
              <mc:Fallback>
                <p:oleObj name="Rovnice" r:id="rId5" imgW="3038454" imgH="42576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771550"/>
                        <a:ext cx="360040" cy="45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246393"/>
              </p:ext>
            </p:extLst>
          </p:nvPr>
        </p:nvGraphicFramePr>
        <p:xfrm>
          <a:off x="1475656" y="1419622"/>
          <a:ext cx="329066" cy="454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Rovnice" r:id="rId7" imgW="3038454" imgH="4257662" progId="Equation.3">
                  <p:embed/>
                </p:oleObj>
              </mc:Choice>
              <mc:Fallback>
                <p:oleObj name="Rovnice" r:id="rId7" imgW="3038454" imgH="42576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419622"/>
                        <a:ext cx="329066" cy="4549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93771"/>
              </p:ext>
            </p:extLst>
          </p:nvPr>
        </p:nvGraphicFramePr>
        <p:xfrm>
          <a:off x="2123728" y="2139702"/>
          <a:ext cx="36004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Rovnice" r:id="rId8" imgW="3343218" imgH="4257662" progId="Equation.3">
                  <p:embed/>
                </p:oleObj>
              </mc:Choice>
              <mc:Fallback>
                <p:oleObj name="Rovnice" r:id="rId8" imgW="3343218" imgH="425766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139702"/>
                        <a:ext cx="36004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43189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128792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Kvalita stravy - medián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515" y="1059582"/>
            <a:ext cx="6983153" cy="29523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1671651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2"/>
                </a:solidFill>
              </a:rPr>
              <a:t>Aritmetický průměr</a:t>
            </a:r>
            <a:r>
              <a:rPr lang="cs-CZ" sz="2400" dirty="0"/>
              <a:t>:</a:t>
            </a:r>
          </a:p>
          <a:p>
            <a:pPr>
              <a:buNone/>
            </a:pPr>
            <a:r>
              <a:rPr lang="cs-CZ" sz="2400" dirty="0"/>
              <a:t>		populační průměr - </a:t>
            </a:r>
          </a:p>
          <a:p>
            <a:endParaRPr lang="cs-CZ" sz="2400" dirty="0"/>
          </a:p>
          <a:p>
            <a:pPr>
              <a:buNone/>
            </a:pPr>
            <a:r>
              <a:rPr lang="cs-CZ" sz="2400" dirty="0"/>
              <a:t>		výběrový průměr - 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chemeClr val="tx2"/>
                </a:solidFill>
              </a:rPr>
              <a:t>Vážený průměr</a:t>
            </a:r>
            <a:r>
              <a:rPr lang="cs-CZ" sz="2400" dirty="0"/>
              <a:t>: 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Charakteristiky polohy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4155"/>
              </p:ext>
            </p:extLst>
          </p:nvPr>
        </p:nvGraphicFramePr>
        <p:xfrm>
          <a:off x="4139952" y="1131590"/>
          <a:ext cx="1584225" cy="798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Rovnice" r:id="rId5" imgW="18583269" imgH="10353572" progId="Equation.3">
                  <p:embed/>
                </p:oleObj>
              </mc:Choice>
              <mc:Fallback>
                <p:oleObj name="Rovnice" r:id="rId5" imgW="18583269" imgH="1035357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139952" y="1131590"/>
                        <a:ext cx="1584225" cy="7986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158362"/>
              </p:ext>
            </p:extLst>
          </p:nvPr>
        </p:nvGraphicFramePr>
        <p:xfrm>
          <a:off x="4211960" y="2067694"/>
          <a:ext cx="144016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Rovnice" r:id="rId7" imgW="17059183" imgH="10353572" progId="Equation.3">
                  <p:embed/>
                </p:oleObj>
              </mc:Choice>
              <mc:Fallback>
                <p:oleObj name="Rovnice" r:id="rId7" imgW="17059183" imgH="1035357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211960" y="2067694"/>
                        <a:ext cx="1440160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829698"/>
              </p:ext>
            </p:extLst>
          </p:nvPr>
        </p:nvGraphicFramePr>
        <p:xfrm>
          <a:off x="4139952" y="2931790"/>
          <a:ext cx="2160239" cy="1080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Rovnice" r:id="rId9" imgW="27727247" imgH="15230462" progId="Equation.3">
                  <p:embed/>
                </p:oleObj>
              </mc:Choice>
              <mc:Fallback>
                <p:oleObj name="Rovnice" r:id="rId9" imgW="27727247" imgH="152304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139952" y="2931790"/>
                        <a:ext cx="2160239" cy="1080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438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73128" y="893641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2000" b="1" dirty="0"/>
              <a:t>Vyučující</a:t>
            </a:r>
            <a:r>
              <a:rPr lang="cs-CZ" sz="2000" dirty="0"/>
              <a:t>:	Mgr. Radmila Krkošková, Ph.D.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Typ zařazení do studijních programů: 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/>
              <a:t>	Celofakultní (A) – všechny obory 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Doporučený ročník/semestr: </a:t>
            </a:r>
            <a:r>
              <a:rPr lang="cs-CZ" sz="2000" dirty="0"/>
              <a:t>1/1 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Rozsah studijního předmětu: </a:t>
            </a:r>
            <a:r>
              <a:rPr lang="cs-CZ" sz="2000" dirty="0"/>
              <a:t>2+1 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Počet kreditů: </a:t>
            </a:r>
            <a:r>
              <a:rPr lang="cs-CZ" sz="2000" dirty="0"/>
              <a:t>5 ECTS 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Způsob zakončení: </a:t>
            </a:r>
            <a:r>
              <a:rPr lang="cs-CZ" sz="2000" dirty="0"/>
              <a:t>zkouška (písemná)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Forma výuky: </a:t>
            </a:r>
            <a:r>
              <a:rPr lang="cs-CZ" sz="2000" dirty="0"/>
              <a:t>přednáška, seminář v PC učebně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Kód studijního předmětu: NPSTZ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2"/>
                </a:solidFill>
              </a:rPr>
              <a:t>Medián</a:t>
            </a:r>
            <a:r>
              <a:rPr lang="cs-CZ" sz="2400" dirty="0"/>
              <a:t> -       - prostřední hodnota </a:t>
            </a:r>
          </a:p>
          <a:p>
            <a:pPr>
              <a:buNone/>
            </a:pPr>
            <a:r>
              <a:rPr lang="cs-CZ" sz="2400" dirty="0"/>
              <a:t>	v uspořádaném souboru hodnot </a:t>
            </a:r>
          </a:p>
          <a:p>
            <a:pPr>
              <a:buNone/>
            </a:pPr>
            <a:r>
              <a:rPr lang="cs-CZ" sz="2400" dirty="0"/>
              <a:t>	(50</a:t>
            </a:r>
            <a:r>
              <a:rPr lang="en-US" sz="2400" dirty="0"/>
              <a:t>%</a:t>
            </a:r>
            <a:r>
              <a:rPr lang="cs-CZ" sz="2400" dirty="0"/>
              <a:t> hodnot je menších než medián, </a:t>
            </a:r>
          </a:p>
          <a:p>
            <a:pPr>
              <a:buNone/>
            </a:pPr>
            <a:r>
              <a:rPr lang="cs-CZ" sz="2400" dirty="0"/>
              <a:t>	50</a:t>
            </a:r>
            <a:r>
              <a:rPr lang="en-US" sz="2400" dirty="0"/>
              <a:t>%</a:t>
            </a:r>
            <a:r>
              <a:rPr lang="cs-CZ" sz="2400" dirty="0"/>
              <a:t> hodnot je větších, nebo stejných) </a:t>
            </a:r>
          </a:p>
          <a:p>
            <a:r>
              <a:rPr lang="cs-CZ" sz="2400" b="1" dirty="0">
                <a:solidFill>
                  <a:schemeClr val="tx2"/>
                </a:solidFill>
              </a:rPr>
              <a:t>Modus</a:t>
            </a:r>
            <a:r>
              <a:rPr lang="cs-CZ" sz="2400" dirty="0"/>
              <a:t> - </a:t>
            </a:r>
            <a:r>
              <a:rPr lang="en-US" sz="2400" i="1" dirty="0"/>
              <a:t> </a:t>
            </a:r>
            <a:r>
              <a:rPr lang="cs-CZ" sz="2400" i="1" dirty="0"/>
              <a:t>   - </a:t>
            </a:r>
            <a:r>
              <a:rPr lang="cs-CZ" sz="2400" dirty="0"/>
              <a:t>nejčetnější hodnota </a:t>
            </a:r>
          </a:p>
          <a:p>
            <a:pPr>
              <a:buNone/>
            </a:pPr>
            <a:r>
              <a:rPr lang="cs-CZ" sz="2400" dirty="0"/>
              <a:t>	(může jich být i více)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Charakteristiky polohy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154145"/>
              </p:ext>
            </p:extLst>
          </p:nvPr>
        </p:nvGraphicFramePr>
        <p:xfrm>
          <a:off x="1763688" y="2571750"/>
          <a:ext cx="360040" cy="45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Rovnice" r:id="rId5" imgW="3038454" imgH="4257662" progId="Equation.3">
                  <p:embed/>
                </p:oleObj>
              </mc:Choice>
              <mc:Fallback>
                <p:oleObj name="Rovnice" r:id="rId5" imgW="3038454" imgH="42576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571750"/>
                        <a:ext cx="360040" cy="45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7912148"/>
              </p:ext>
            </p:extLst>
          </p:nvPr>
        </p:nvGraphicFramePr>
        <p:xfrm>
          <a:off x="1907704" y="915566"/>
          <a:ext cx="360040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Rovnice" r:id="rId7" imgW="3343218" imgH="4257662" progId="Equation.3">
                  <p:embed/>
                </p:oleObj>
              </mc:Choice>
              <mc:Fallback>
                <p:oleObj name="Rovnice" r:id="rId7" imgW="3343218" imgH="42576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915566"/>
                        <a:ext cx="360040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0313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 – průměr, modus, medián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7607" y="842963"/>
            <a:ext cx="5763235" cy="35289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231230" y="843558"/>
            <a:ext cx="468561" cy="1512168"/>
          </a:xfrm>
          <a:prstGeom prst="rect">
            <a:avLst/>
          </a:prstGeom>
          <a:noFill/>
          <a:ln w="57150">
            <a:solidFill>
              <a:srgbClr val="CC33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231230" y="3867895"/>
            <a:ext cx="468561" cy="504056"/>
          </a:xfrm>
          <a:prstGeom prst="rect">
            <a:avLst/>
          </a:prstGeom>
          <a:noFill/>
          <a:ln w="57150">
            <a:solidFill>
              <a:srgbClr val="FFCC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46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Výběrový průměr: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Výběrový modus:   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Výběrový medián:  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Populační charakteristiky: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Výběrové x populační charakteristiky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220350"/>
              </p:ext>
            </p:extLst>
          </p:nvPr>
        </p:nvGraphicFramePr>
        <p:xfrm>
          <a:off x="467544" y="1203598"/>
          <a:ext cx="7272808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3" name="Rovnice" r:id="rId5" imgW="92954409" imgH="10353572" progId="Equation.3">
                  <p:embed/>
                </p:oleObj>
              </mc:Choice>
              <mc:Fallback>
                <p:oleObj name="Rovnice" r:id="rId5" imgW="92954409" imgH="10353572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67544" y="1203598"/>
                        <a:ext cx="7272808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615355"/>
              </p:ext>
            </p:extLst>
          </p:nvPr>
        </p:nvGraphicFramePr>
        <p:xfrm>
          <a:off x="2915816" y="2283718"/>
          <a:ext cx="1224136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4" name="Rovnice" r:id="rId7" imgW="405872" imgH="177569" progId="Equation.3">
                  <p:embed/>
                </p:oleObj>
              </mc:Choice>
              <mc:Fallback>
                <p:oleObj name="Rovnice" r:id="rId7" imgW="405872" imgH="17756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283718"/>
                        <a:ext cx="1224136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302957"/>
              </p:ext>
            </p:extLst>
          </p:nvPr>
        </p:nvGraphicFramePr>
        <p:xfrm>
          <a:off x="2987824" y="3003798"/>
          <a:ext cx="100793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5" name="Rovnice" r:id="rId9" imgW="10048819" imgH="4257662" progId="Equation.3">
                  <p:embed/>
                </p:oleObj>
              </mc:Choice>
              <mc:Fallback>
                <p:oleObj name="Rovnice" r:id="rId9" imgW="10048819" imgH="425766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2987824" y="3003798"/>
                        <a:ext cx="1007938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224189"/>
              </p:ext>
            </p:extLst>
          </p:nvPr>
        </p:nvGraphicFramePr>
        <p:xfrm>
          <a:off x="4067944" y="3723878"/>
          <a:ext cx="3816424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6" name="Rovnice" r:id="rId11" imgW="1485900" imgH="203200" progId="Equation.3">
                  <p:embed/>
                </p:oleObj>
              </mc:Choice>
              <mc:Fallback>
                <p:oleObj name="Rovnice" r:id="rId11" imgW="1485900" imgH="203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723878"/>
                        <a:ext cx="3816424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71990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555527"/>
            <a:ext cx="7416824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Aritmetický průměr roste,             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přestože nikomu se mzda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nezvýšila, 3 pracovníci byli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propuštěni (s nejnižším  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                                               platem)!</a:t>
            </a:r>
          </a:p>
          <a:p>
            <a:pPr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5" y="291158"/>
            <a:ext cx="3175248" cy="446449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34016219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/>
              <a:t>Rozpětí</a:t>
            </a:r>
            <a:r>
              <a:rPr lang="cs-CZ" sz="2400" dirty="0"/>
              <a:t>: </a:t>
            </a:r>
            <a:r>
              <a:rPr lang="cs-CZ" sz="2400" i="1" dirty="0"/>
              <a:t>R</a:t>
            </a:r>
            <a:r>
              <a:rPr lang="cs-CZ" sz="2400" dirty="0"/>
              <a:t> = </a:t>
            </a:r>
            <a:r>
              <a:rPr lang="cs-CZ" sz="2400" dirty="0" err="1"/>
              <a:t>max</a:t>
            </a:r>
            <a:r>
              <a:rPr lang="cs-CZ" sz="2400" dirty="0"/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2400" dirty="0"/>
              <a:t> - min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dirty="0"/>
          </a:p>
          <a:p>
            <a:r>
              <a:rPr lang="cs-CZ" sz="2400" b="1" dirty="0"/>
              <a:t>Rozptyl</a:t>
            </a:r>
            <a:r>
              <a:rPr lang="cs-CZ" sz="2400" dirty="0"/>
              <a:t>: 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b="1" dirty="0"/>
              <a:t>Směrodatná odchylka</a:t>
            </a:r>
            <a:r>
              <a:rPr lang="cs-CZ" sz="2400" dirty="0"/>
              <a:t>:</a:t>
            </a:r>
          </a:p>
          <a:p>
            <a:pPr>
              <a:buNone/>
            </a:pPr>
            <a:endParaRPr lang="cs-CZ" sz="2400" dirty="0"/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Populační charakteristiky variability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391309"/>
              </p:ext>
            </p:extLst>
          </p:nvPr>
        </p:nvGraphicFramePr>
        <p:xfrm>
          <a:off x="1907705" y="1491631"/>
          <a:ext cx="5256583" cy="936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Rovnice" r:id="rId5" imgW="52720802" imgH="10353572" progId="Equation.3">
                  <p:embed/>
                </p:oleObj>
              </mc:Choice>
              <mc:Fallback>
                <p:oleObj name="Rovnice" r:id="rId5" imgW="52720802" imgH="1035357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5" y="1491631"/>
                        <a:ext cx="5256583" cy="9361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020349"/>
              </p:ext>
            </p:extLst>
          </p:nvPr>
        </p:nvGraphicFramePr>
        <p:xfrm>
          <a:off x="2051720" y="2931790"/>
          <a:ext cx="468052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" name="Rovnice" r:id="rId7" imgW="56988027" imgH="11572862" progId="Equation.3">
                  <p:embed/>
                </p:oleObj>
              </mc:Choice>
              <mc:Fallback>
                <p:oleObj name="Rovnice" r:id="rId7" imgW="56988027" imgH="115728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931790"/>
                        <a:ext cx="4680520" cy="86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069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/>
              <a:t>Výběrový rozptyl:</a:t>
            </a:r>
          </a:p>
          <a:p>
            <a:endParaRPr lang="cs-CZ" sz="2400" b="1" dirty="0"/>
          </a:p>
          <a:p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Výběrová směrodatná odchylka:</a:t>
            </a:r>
          </a:p>
          <a:p>
            <a:pPr marL="0" indent="0"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Výběrové charakteristiky variability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104931"/>
              </p:ext>
            </p:extLst>
          </p:nvPr>
        </p:nvGraphicFramePr>
        <p:xfrm>
          <a:off x="1475656" y="1275606"/>
          <a:ext cx="5328592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Rovnice" r:id="rId5" imgW="52720802" imgH="15230462" progId="Equation.3">
                  <p:embed/>
                </p:oleObj>
              </mc:Choice>
              <mc:Fallback>
                <p:oleObj name="Rovnice" r:id="rId5" imgW="52720802" imgH="1523046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275606"/>
                        <a:ext cx="5328592" cy="12241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245438"/>
              </p:ext>
            </p:extLst>
          </p:nvPr>
        </p:nvGraphicFramePr>
        <p:xfrm>
          <a:off x="1619672" y="3105347"/>
          <a:ext cx="5472609" cy="1152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Rovnice" r:id="rId7" imgW="56683264" imgH="16449752" progId="Equation.3">
                  <p:embed/>
                </p:oleObj>
              </mc:Choice>
              <mc:Fallback>
                <p:oleObj name="Rovnice" r:id="rId7" imgW="56683264" imgH="1644975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105347"/>
                        <a:ext cx="5472609" cy="11521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Oval 7"/>
          <p:cNvSpPr>
            <a:spLocks noChangeArrowheads="1"/>
          </p:cNvSpPr>
          <p:nvPr/>
        </p:nvSpPr>
        <p:spPr bwMode="auto">
          <a:xfrm>
            <a:off x="2080727" y="2067695"/>
            <a:ext cx="867746" cy="43204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16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Variační koeficient </a:t>
            </a: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Výběrový variační koeficient  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Variační koeficienty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210921"/>
              </p:ext>
            </p:extLst>
          </p:nvPr>
        </p:nvGraphicFramePr>
        <p:xfrm>
          <a:off x="3625144" y="1203598"/>
          <a:ext cx="936105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9" name="Rovnice" r:id="rId5" imgW="431613" imgH="418918" progId="Equation.3">
                  <p:embed/>
                </p:oleObj>
              </mc:Choice>
              <mc:Fallback>
                <p:oleObj name="Rovnice" r:id="rId5" imgW="431613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5144" y="1203598"/>
                        <a:ext cx="936105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900336"/>
              </p:ext>
            </p:extLst>
          </p:nvPr>
        </p:nvGraphicFramePr>
        <p:xfrm>
          <a:off x="4864798" y="3075806"/>
          <a:ext cx="1252538" cy="1110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0" name="Rovnice" r:id="rId7" imgW="9134529" imgH="9439307" progId="Equation.3">
                  <p:embed/>
                </p:oleObj>
              </mc:Choice>
              <mc:Fallback>
                <p:oleObj name="Rovnice" r:id="rId7" imgW="9134529" imgH="943930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798" y="3075806"/>
                        <a:ext cx="1252538" cy="11108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414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0824" y="842963"/>
            <a:ext cx="7849567" cy="3744912"/>
          </a:xfrm>
        </p:spPr>
        <p:txBody>
          <a:bodyPr lIns="182562" tIns="46038" rIns="182562" bIns="46038"/>
          <a:lstStyle/>
          <a:p>
            <a:pPr eaLnBrk="1" hangingPunct="1">
              <a:buFontTx/>
              <a:buNone/>
            </a:pPr>
            <a:r>
              <a:rPr lang="cs-CZ" sz="2800" dirty="0"/>
              <a:t>Akcie 1:    =100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dirty="0"/>
              <a:t> =60  </a:t>
            </a:r>
            <a:r>
              <a:rPr lang="cs-CZ" sz="2800" dirty="0">
                <a:sym typeface="Symbol" pitchFamily="18" charset="2"/>
              </a:rPr>
              <a:t> </a:t>
            </a:r>
            <a:r>
              <a:rPr lang="cs-CZ" sz="2800" i="1" dirty="0">
                <a:latin typeface="Times New Roman" pitchFamily="18" charset="0"/>
                <a:sym typeface="Symbol" pitchFamily="18" charset="2"/>
              </a:rPr>
              <a:t>V</a:t>
            </a:r>
            <a:r>
              <a:rPr lang="cs-CZ" sz="2800" baseline="-25000" dirty="0">
                <a:latin typeface="Times New Roman" pitchFamily="18" charset="0"/>
                <a:sym typeface="Symbol" pitchFamily="18" charset="2"/>
              </a:rPr>
              <a:t>1</a:t>
            </a:r>
            <a:r>
              <a:rPr lang="cs-CZ" sz="2800" dirty="0">
                <a:sym typeface="Symbol" pitchFamily="18" charset="2"/>
              </a:rPr>
              <a:t> =60/100 = 0,6</a:t>
            </a:r>
          </a:p>
          <a:p>
            <a:pPr eaLnBrk="1" hangingPunct="1">
              <a:buFontTx/>
              <a:buNone/>
            </a:pPr>
            <a:endParaRPr lang="cs-CZ" sz="2800" dirty="0"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cs-CZ" sz="2800" dirty="0">
                <a:sym typeface="Symbol" pitchFamily="18" charset="2"/>
              </a:rPr>
              <a:t>Akcie 2:    </a:t>
            </a:r>
            <a:r>
              <a:rPr lang="cs-CZ" sz="2800" dirty="0"/>
              <a:t>= 600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dirty="0"/>
              <a:t> = 420  </a:t>
            </a:r>
            <a:r>
              <a:rPr lang="cs-CZ" sz="2800" dirty="0">
                <a:sym typeface="Symbol" pitchFamily="18" charset="2"/>
              </a:rPr>
              <a:t> </a:t>
            </a:r>
            <a:r>
              <a:rPr lang="cs-CZ" sz="2800" i="1" dirty="0">
                <a:latin typeface="Times New Roman" pitchFamily="18" charset="0"/>
                <a:sym typeface="Symbol" pitchFamily="18" charset="2"/>
              </a:rPr>
              <a:t>V</a:t>
            </a:r>
            <a:r>
              <a:rPr lang="cs-CZ" sz="2800" baseline="-25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cs-CZ" sz="2800" dirty="0">
                <a:sym typeface="Symbol" pitchFamily="18" charset="2"/>
              </a:rPr>
              <a:t>=420/600 = 0,7</a:t>
            </a:r>
          </a:p>
          <a:p>
            <a:pPr eaLnBrk="1" hangingPunct="1">
              <a:buFontTx/>
              <a:buNone/>
            </a:pPr>
            <a:endParaRPr lang="cs-CZ" sz="2800" dirty="0">
              <a:sym typeface="Symbol" pitchFamily="18" charset="2"/>
            </a:endParaRPr>
          </a:p>
          <a:p>
            <a:pPr algn="ctr" eaLnBrk="1" hangingPunct="1">
              <a:buFontTx/>
              <a:buNone/>
            </a:pPr>
            <a:r>
              <a:rPr lang="cs-CZ" sz="2800" b="1" dirty="0">
                <a:sym typeface="Symbol" pitchFamily="18" charset="2"/>
              </a:rPr>
              <a:t>Akcie 1 je méně riziková, neboť variační </a:t>
            </a:r>
          </a:p>
          <a:p>
            <a:pPr algn="ctr" eaLnBrk="1" hangingPunct="1">
              <a:buFontTx/>
              <a:buNone/>
            </a:pPr>
            <a:r>
              <a:rPr lang="cs-CZ" sz="2800" b="1" dirty="0">
                <a:sym typeface="Symbol" pitchFamily="18" charset="2"/>
              </a:rPr>
              <a:t>koeficient má menší hodnotu!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982717"/>
              </p:ext>
            </p:extLst>
          </p:nvPr>
        </p:nvGraphicFramePr>
        <p:xfrm>
          <a:off x="1691680" y="915566"/>
          <a:ext cx="288032" cy="432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4" name="Rovnice" r:id="rId5" imgW="139579" imgH="164957" progId="Equation.3">
                  <p:embed/>
                </p:oleObj>
              </mc:Choice>
              <mc:Fallback>
                <p:oleObj name="Rovnice" r:id="rId5" imgW="139579" imgH="16495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915566"/>
                        <a:ext cx="288032" cy="4320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263752"/>
              </p:ext>
            </p:extLst>
          </p:nvPr>
        </p:nvGraphicFramePr>
        <p:xfrm>
          <a:off x="1691680" y="1923678"/>
          <a:ext cx="288032" cy="43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5" name="Rovnice" r:id="rId7" imgW="139579" imgH="164957" progId="Equation.3">
                  <p:embed/>
                </p:oleObj>
              </mc:Choice>
              <mc:Fallback>
                <p:oleObj name="Rovnice" r:id="rId7" imgW="139579" imgH="16495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923678"/>
                        <a:ext cx="288032" cy="43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3398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i="1" dirty="0"/>
              <a:t>Š</a:t>
            </a:r>
            <a:r>
              <a:rPr lang="cs-CZ" sz="2400" b="1" i="1" dirty="0">
                <a:cs typeface="Times New Roman" pitchFamily="18" charset="0"/>
              </a:rPr>
              <a:t>ikmost</a:t>
            </a:r>
            <a:r>
              <a:rPr lang="cs-CZ" sz="2400" dirty="0">
                <a:cs typeface="Times New Roman" pitchFamily="18" charset="0"/>
              </a:rPr>
              <a:t> vyjadřuje tvar rozdělení četnosti pomocí jediného čísla</a:t>
            </a:r>
            <a:r>
              <a:rPr lang="cs-CZ" sz="2400" dirty="0"/>
              <a:t>: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>
                <a:cs typeface="Times New Roman" pitchFamily="18" charset="0"/>
              </a:rPr>
              <a:t>Pokud </a:t>
            </a:r>
            <a:r>
              <a:rPr lang="cs-CZ" sz="2400" i="1" dirty="0"/>
              <a:t>S</a:t>
            </a:r>
            <a:r>
              <a:rPr lang="cs-CZ" sz="2400" i="1" baseline="-25000" dirty="0"/>
              <a:t>k</a:t>
            </a:r>
            <a:r>
              <a:rPr lang="cs-CZ" sz="2400" dirty="0"/>
              <a:t> = 0</a:t>
            </a:r>
            <a:r>
              <a:rPr lang="cs-CZ" sz="2400" dirty="0">
                <a:cs typeface="Times New Roman" pitchFamily="18" charset="0"/>
              </a:rPr>
              <a:t>, potom je histogram četnosti </a:t>
            </a:r>
            <a:r>
              <a:rPr lang="cs-CZ" sz="2400" b="1" dirty="0">
                <a:cs typeface="Times New Roman" pitchFamily="18" charset="0"/>
              </a:rPr>
              <a:t>symetrický</a:t>
            </a:r>
            <a:r>
              <a:rPr lang="cs-CZ" sz="2400" dirty="0">
                <a:cs typeface="Times New Roman" pitchFamily="18" charset="0"/>
              </a:rPr>
              <a:t> v tom smyslu, </a:t>
            </a:r>
            <a:r>
              <a:rPr lang="cs-CZ" sz="2400" dirty="0"/>
              <a:t>že </a:t>
            </a:r>
          </a:p>
          <a:p>
            <a:pPr marL="0" indent="0">
              <a:buNone/>
            </a:pPr>
            <a:endParaRPr lang="cs-CZ" sz="2400" dirty="0"/>
          </a:p>
          <a:p>
            <a:pPr>
              <a:lnSpc>
                <a:spcPct val="80000"/>
              </a:lnSpc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Šikmost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202503"/>
              </p:ext>
            </p:extLst>
          </p:nvPr>
        </p:nvGraphicFramePr>
        <p:xfrm>
          <a:off x="2987823" y="1419621"/>
          <a:ext cx="1584177" cy="720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" name="Rovnice" r:id="rId5" imgW="20716882" imgH="9439307" progId="Equation.3">
                  <p:embed/>
                </p:oleObj>
              </mc:Choice>
              <mc:Fallback>
                <p:oleObj name="Rovnice" r:id="rId5" imgW="20716882" imgH="943930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3" y="1419621"/>
                        <a:ext cx="1584177" cy="7200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089985"/>
              </p:ext>
            </p:extLst>
          </p:nvPr>
        </p:nvGraphicFramePr>
        <p:xfrm>
          <a:off x="3059833" y="3075806"/>
          <a:ext cx="108012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0" name="Rovnice" r:id="rId7" imgW="9439292" imgH="4867172" progId="Equation.3">
                  <p:embed/>
                </p:oleObj>
              </mc:Choice>
              <mc:Fallback>
                <p:oleObj name="Rovnice" r:id="rId7" imgW="9439292" imgH="486717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3" y="3075806"/>
                        <a:ext cx="108012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228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cs typeface="Times New Roman" pitchFamily="18" charset="0"/>
              </a:rPr>
              <a:t>Šikmost je menší než 0 (záporná), jestliže je graf četnosti </a:t>
            </a:r>
            <a:r>
              <a:rPr lang="cs-CZ" sz="2400" dirty="0"/>
              <a:t>z</a:t>
            </a:r>
            <a:r>
              <a:rPr lang="cs-CZ" sz="2400" dirty="0">
                <a:cs typeface="Times New Roman" pitchFamily="18" charset="0"/>
              </a:rPr>
              <a:t>ešikmen doprava.</a:t>
            </a:r>
          </a:p>
          <a:p>
            <a:pPr marL="0" indent="0">
              <a:buNone/>
            </a:pPr>
            <a:r>
              <a:rPr lang="cs-CZ" sz="2400" dirty="0">
                <a:cs typeface="Times New Roman" pitchFamily="18" charset="0"/>
              </a:rPr>
              <a:t>Šikmost je větší než 0 (kladná), jestliže je graf </a:t>
            </a:r>
            <a:r>
              <a:rPr lang="cs-CZ" sz="2400" dirty="0"/>
              <a:t>z</a:t>
            </a:r>
            <a:r>
              <a:rPr lang="cs-CZ" sz="2400" dirty="0">
                <a:cs typeface="Times New Roman" pitchFamily="18" charset="0"/>
              </a:rPr>
              <a:t>ešikmen doleva. </a:t>
            </a:r>
          </a:p>
          <a:p>
            <a:pPr>
              <a:lnSpc>
                <a:spcPct val="80000"/>
              </a:lnSpc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Šikmost v grafu četnosti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661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416824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000" b="1" dirty="0"/>
              <a:t>	</a:t>
            </a:r>
          </a:p>
          <a:p>
            <a:pPr algn="just">
              <a:lnSpc>
                <a:spcPct val="80000"/>
              </a:lnSpc>
            </a:pPr>
            <a:r>
              <a:rPr lang="cs-CZ" sz="2000" b="1" dirty="0"/>
              <a:t>Během zimního semestru se konají 3 (nepovinné) průběžné testy: v 5., 9. a 12. výukovém týdnu v rámci seminářů.</a:t>
            </a:r>
          </a:p>
          <a:p>
            <a:pPr>
              <a:lnSpc>
                <a:spcPct val="80000"/>
              </a:lnSpc>
            </a:pPr>
            <a:r>
              <a:rPr lang="cs-CZ" sz="2000" b="1" dirty="0">
                <a:solidFill>
                  <a:srgbClr val="FF0000"/>
                </a:solidFill>
              </a:rPr>
              <a:t>10. týden – samostudium (</a:t>
            </a:r>
            <a:r>
              <a:rPr lang="cs-CZ" sz="2000" b="1" dirty="0" err="1">
                <a:solidFill>
                  <a:srgbClr val="FF0000"/>
                </a:solidFill>
              </a:rPr>
              <a:t>videopřednáška</a:t>
            </a:r>
            <a:r>
              <a:rPr lang="cs-CZ" sz="2000" b="1" dirty="0">
                <a:solidFill>
                  <a:srgbClr val="FF0000"/>
                </a:solidFill>
              </a:rPr>
              <a:t> + seminář)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2000" b="1" dirty="0">
                <a:solidFill>
                  <a:srgbClr val="FF0000"/>
                </a:solidFill>
              </a:rPr>
              <a:t>      (týden od 21. 11. 2022)</a:t>
            </a:r>
            <a:br>
              <a:rPr lang="cs-CZ" sz="2000" b="1" dirty="0">
                <a:solidFill>
                  <a:srgbClr val="FF0000"/>
                </a:solidFill>
              </a:rPr>
            </a:br>
            <a:endParaRPr lang="cs-CZ" sz="2000" b="1" dirty="0">
              <a:solidFill>
                <a:srgbClr val="FF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sz="2000" b="1" dirty="0"/>
              <a:t>Za průběžné testy je možno získat až 30 bodů, které se započítávají do výsledné známky z předmětu Statistické zpracování dat.</a:t>
            </a:r>
            <a:br>
              <a:rPr lang="cs-CZ" sz="2000" b="1" dirty="0"/>
            </a:br>
            <a:endParaRPr lang="cs-CZ" sz="2000" b="1" dirty="0"/>
          </a:p>
          <a:p>
            <a:pPr>
              <a:lnSpc>
                <a:spcPct val="80000"/>
              </a:lnSpc>
            </a:pPr>
            <a:r>
              <a:rPr lang="cs-CZ" sz="2000" b="1" dirty="0"/>
              <a:t>Závěrečný zkouškový písemný test obsahuje teoretické i praktické otázky (řešení příkladů na PC) a je hodnocen 0 až 70 body K úspěšnému absolvování předmětu je zapotřebí zisk alespoň 60 bodů ze 100. </a:t>
            </a:r>
            <a:br>
              <a:rPr lang="cs-CZ" sz="1050" b="1" dirty="0"/>
            </a:br>
            <a:endParaRPr lang="cs-CZ" sz="1050" b="1" dirty="0"/>
          </a:p>
          <a:p>
            <a:pPr>
              <a:lnSpc>
                <a:spcPct val="80000"/>
              </a:lnSpc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41836" y="123478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Podmínky absolvování předmětu: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2800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9054" y="1059582"/>
            <a:ext cx="351692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4572000" y="2283718"/>
            <a:ext cx="345638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S</a:t>
            </a:r>
            <a:r>
              <a:rPr lang="cs-CZ" baseline="-25000" dirty="0">
                <a:latin typeface="Times New Roman" pitchFamily="18" charset="0"/>
              </a:rPr>
              <a:t>k</a:t>
            </a:r>
            <a:r>
              <a:rPr lang="cs-CZ" dirty="0">
                <a:latin typeface="Times New Roman" pitchFamily="18" charset="0"/>
              </a:rPr>
              <a:t> = 0,99 </a:t>
            </a:r>
            <a:r>
              <a:rPr lang="en-US" dirty="0">
                <a:latin typeface="Times New Roman" pitchFamily="18" charset="0"/>
              </a:rPr>
              <a:t>&gt; 0</a:t>
            </a:r>
          </a:p>
          <a:p>
            <a:pPr algn="ctr">
              <a:spcBef>
                <a:spcPct val="50000"/>
              </a:spcBef>
            </a:pPr>
            <a:r>
              <a:rPr lang="cs-CZ" dirty="0">
                <a:latin typeface="Times New Roman" pitchFamily="18" charset="0"/>
              </a:rPr>
              <a:t> Graf  je s</a:t>
            </a:r>
            <a:r>
              <a:rPr lang="en-US" dirty="0">
                <a:latin typeface="Times New Roman" pitchFamily="18" charset="0"/>
              </a:rPr>
              <a:t>e</a:t>
            </a:r>
            <a:r>
              <a:rPr lang="cs-CZ" dirty="0">
                <a:latin typeface="Times New Roman" pitchFamily="18" charset="0"/>
              </a:rPr>
              <a:t>š</a:t>
            </a:r>
            <a:r>
              <a:rPr lang="en-US" dirty="0" err="1">
                <a:latin typeface="Times New Roman" pitchFamily="18" charset="0"/>
              </a:rPr>
              <a:t>ikmen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doleva</a:t>
            </a:r>
            <a:r>
              <a:rPr lang="cs-CZ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5427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987574"/>
            <a:ext cx="3960440" cy="29523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1" name="Obdélník 10"/>
          <p:cNvSpPr/>
          <p:nvPr/>
        </p:nvSpPr>
        <p:spPr>
          <a:xfrm>
            <a:off x="4788024" y="2281436"/>
            <a:ext cx="368011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S</a:t>
            </a:r>
            <a:r>
              <a:rPr lang="cs-CZ" baseline="-25000" dirty="0">
                <a:latin typeface="Times New Roman" pitchFamily="18" charset="0"/>
              </a:rPr>
              <a:t>k</a:t>
            </a:r>
            <a:r>
              <a:rPr lang="cs-CZ" dirty="0">
                <a:latin typeface="Times New Roman" pitchFamily="18" charset="0"/>
              </a:rPr>
              <a:t> = – 0,51 </a:t>
            </a:r>
            <a:r>
              <a:rPr lang="en-US" dirty="0">
                <a:latin typeface="Times New Roman" pitchFamily="18" charset="0"/>
                <a:sym typeface="Symbol" pitchFamily="18" charset="2"/>
              </a:rPr>
              <a:t></a:t>
            </a:r>
            <a:r>
              <a:rPr lang="en-US" dirty="0">
                <a:latin typeface="Times New Roman" pitchFamily="18" charset="0"/>
              </a:rPr>
              <a:t> 0</a:t>
            </a:r>
          </a:p>
          <a:p>
            <a:pPr algn="ctr">
              <a:spcBef>
                <a:spcPct val="50000"/>
              </a:spcBef>
            </a:pPr>
            <a:r>
              <a:rPr lang="cs-CZ" dirty="0">
                <a:latin typeface="Times New Roman" pitchFamily="18" charset="0"/>
              </a:rPr>
              <a:t> Graf je s</a:t>
            </a:r>
            <a:r>
              <a:rPr lang="en-US" dirty="0">
                <a:latin typeface="Times New Roman" pitchFamily="18" charset="0"/>
              </a:rPr>
              <a:t>e</a:t>
            </a:r>
            <a:r>
              <a:rPr lang="cs-CZ" dirty="0">
                <a:latin typeface="Times New Roman" pitchFamily="18" charset="0"/>
              </a:rPr>
              <a:t>š</a:t>
            </a:r>
            <a:r>
              <a:rPr lang="en-US" dirty="0" err="1">
                <a:latin typeface="Times New Roman" pitchFamily="18" charset="0"/>
              </a:rPr>
              <a:t>ikmen</a:t>
            </a:r>
            <a:r>
              <a:rPr lang="en-US" dirty="0">
                <a:latin typeface="Times New Roman" pitchFamily="18" charset="0"/>
              </a:rPr>
              <a:t> do</a:t>
            </a:r>
            <a:r>
              <a:rPr lang="cs-CZ" dirty="0">
                <a:latin typeface="Times New Roman" pitchFamily="18" charset="0"/>
              </a:rPr>
              <a:t>pra</a:t>
            </a:r>
            <a:r>
              <a:rPr lang="en-US" dirty="0" err="1">
                <a:latin typeface="Times New Roman" pitchFamily="18" charset="0"/>
              </a:rPr>
              <a:t>va</a:t>
            </a:r>
            <a:r>
              <a:rPr lang="cs-CZ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90537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Závěr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683568" y="1779662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4000" dirty="0">
                <a:latin typeface="Times New Roman" pitchFamily="18" charset="0"/>
              </a:rPr>
              <a:t>Děkuji Vám za pozornost !!!</a:t>
            </a:r>
          </a:p>
        </p:txBody>
      </p:sp>
    </p:spTree>
    <p:extLst>
      <p:ext uri="{BB962C8B-B14F-4D97-AF65-F5344CB8AC3E}">
        <p14:creationId xmlns:p14="http://schemas.microsoft.com/office/powerpoint/2010/main" val="2821663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000" b="1" dirty="0"/>
              <a:t>0 až 59 b.     		F 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60 až 64 b    		E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65 až 69 b.   		D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70 až 79 b.   		C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80 až 89 b.   		B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90 až 100 b. 		A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Klasifikace: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14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Objekty statistického zkoumání – 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i="1" dirty="0">
                <a:solidFill>
                  <a:schemeClr val="tx2"/>
                </a:solidFill>
              </a:rPr>
              <a:t>		</a:t>
            </a:r>
            <a:r>
              <a:rPr lang="cs-CZ" sz="2800" b="1" i="1" dirty="0">
                <a:solidFill>
                  <a:srgbClr val="333399"/>
                </a:solidFill>
                <a:cs typeface="Times New Roman" pitchFamily="18" charset="0"/>
              </a:rPr>
              <a:t>statistické jednotky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solidFill>
                  <a:schemeClr val="tx2"/>
                </a:solidFill>
                <a:cs typeface="Times New Roman" pitchFamily="18" charset="0"/>
              </a:rPr>
              <a:t>= to co zkoumá statistika</a:t>
            </a:r>
          </a:p>
          <a:p>
            <a:pPr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 </a:t>
            </a:r>
            <a:r>
              <a:rPr lang="cs-CZ" sz="2000" b="1" i="1" dirty="0">
                <a:solidFill>
                  <a:schemeClr val="tx2"/>
                </a:solidFill>
                <a:cs typeface="Times New Roman" pitchFamily="18" charset="0"/>
              </a:rPr>
              <a:t>Příklady:</a:t>
            </a:r>
            <a:r>
              <a:rPr lang="cs-CZ" sz="2000" dirty="0">
                <a:cs typeface="Times New Roman" pitchFamily="18" charset="0"/>
              </a:rPr>
              <a:t> zákazníci, zaměstnanci, firmy, organizace určitého typu</a:t>
            </a:r>
            <a:r>
              <a:rPr lang="cs-CZ" sz="2000" dirty="0"/>
              <a:t>:</a:t>
            </a:r>
            <a:r>
              <a:rPr lang="cs-CZ" sz="2000" dirty="0">
                <a:cs typeface="Times New Roman" pitchFamily="18" charset="0"/>
              </a:rPr>
              <a:t> prodejny potravin, supermarkety (např. Hypernova), studenti SU OPF, voliči, výrobky (např. televizory, počítače aj.), události (uzávěrky, úrazy, vrhy hrací kostkou apod.)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Statistická jednotka</a:t>
            </a: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910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Cíl: analýza informací a odhalení zákonitostí skrytých v datech</a:t>
            </a:r>
          </a:p>
          <a:p>
            <a:pPr marL="0" indent="0">
              <a:buNone/>
            </a:pPr>
            <a:r>
              <a:rPr lang="cs-CZ" sz="2000" dirty="0"/>
              <a:t>2 přístupy:</a:t>
            </a:r>
          </a:p>
          <a:p>
            <a:pPr marL="0" indent="0">
              <a:buNone/>
            </a:pPr>
            <a:endParaRPr lang="cs-CZ" sz="2000" dirty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sz="2000" b="1" dirty="0">
                <a:solidFill>
                  <a:srgbClr val="333399"/>
                </a:solidFill>
              </a:rPr>
              <a:t>Popisná statistika (charakteristiky)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sz="2000" b="1" dirty="0">
                <a:solidFill>
                  <a:srgbClr val="333399"/>
                </a:solidFill>
              </a:rPr>
              <a:t>Induktivní statistika (pravděpodobnost rozdělení)</a:t>
            </a:r>
          </a:p>
          <a:p>
            <a:pPr marL="0" indent="0">
              <a:buNone/>
            </a:pPr>
            <a:endParaRPr lang="cs-CZ" sz="2000" b="1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1. Úkol statistiky: zpřehlednění dat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134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000" dirty="0">
                <a:cs typeface="Times New Roman" pitchFamily="18" charset="0"/>
              </a:rPr>
              <a:t>Statistická jednotka je vymezena alespoň ze </a:t>
            </a:r>
            <a:r>
              <a:rPr lang="cs-CZ" sz="2000" dirty="0">
                <a:solidFill>
                  <a:schemeClr val="tx2"/>
                </a:solidFill>
                <a:cs typeface="Times New Roman" pitchFamily="18" charset="0"/>
              </a:rPr>
              <a:t>3 hledisek</a:t>
            </a:r>
            <a:r>
              <a:rPr lang="cs-CZ" sz="2000" dirty="0"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věcné hledisko</a:t>
            </a:r>
            <a:r>
              <a:rPr lang="cs-CZ" sz="2000" dirty="0">
                <a:cs typeface="Times New Roman" pitchFamily="18" charset="0"/>
              </a:rPr>
              <a:t> </a:t>
            </a:r>
            <a:endParaRPr lang="cs-CZ" sz="2000" dirty="0"/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dirty="0">
                <a:cs typeface="Times New Roman" pitchFamily="18" charset="0"/>
              </a:rPr>
              <a:t>(např. student VŠ mužského pohlaví)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b="1" dirty="0">
                <a:solidFill>
                  <a:srgbClr val="333399"/>
                </a:solidFill>
              </a:rPr>
              <a:t>p</a:t>
            </a: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rostorové hledisko</a:t>
            </a:r>
            <a:r>
              <a:rPr lang="cs-CZ" sz="2000" dirty="0">
                <a:cs typeface="Times New Roman" pitchFamily="18" charset="0"/>
              </a:rPr>
              <a:t> </a:t>
            </a:r>
            <a:endParaRPr lang="cs-CZ" sz="2000" dirty="0"/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dirty="0">
                <a:cs typeface="Times New Roman" pitchFamily="18" charset="0"/>
              </a:rPr>
              <a:t>(např. student SU OPF v Karviné)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b="1" dirty="0">
                <a:solidFill>
                  <a:srgbClr val="333399"/>
                </a:solidFill>
              </a:rPr>
              <a:t>č</a:t>
            </a: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asové hledisko</a:t>
            </a:r>
            <a:r>
              <a:rPr lang="cs-CZ" sz="2000" dirty="0">
                <a:cs typeface="Times New Roman" pitchFamily="18" charset="0"/>
              </a:rPr>
              <a:t> (např. v letošním školním roce student</a:t>
            </a:r>
            <a:r>
              <a:rPr lang="cs-CZ" sz="2000" dirty="0"/>
              <a:t> 1</a:t>
            </a:r>
            <a:r>
              <a:rPr lang="cs-CZ" sz="2000" dirty="0">
                <a:cs typeface="Times New Roman" pitchFamily="18" charset="0"/>
              </a:rPr>
              <a:t>. ročníku)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Vymezení statistické jednotky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899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S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tatistický soubor</a:t>
            </a:r>
            <a:r>
              <a:rPr lang="cs-CZ" sz="2000" i="1" dirty="0"/>
              <a:t> =</a:t>
            </a:r>
            <a:r>
              <a:rPr lang="cs-CZ" sz="2000" dirty="0">
                <a:cs typeface="Times New Roman" pitchFamily="18" charset="0"/>
              </a:rPr>
              <a:t> </a:t>
            </a:r>
            <a:r>
              <a:rPr lang="cs-CZ" sz="2000" dirty="0"/>
              <a:t>s</a:t>
            </a:r>
            <a:r>
              <a:rPr lang="cs-CZ" sz="2000" dirty="0">
                <a:cs typeface="Times New Roman" pitchFamily="18" charset="0"/>
              </a:rPr>
              <a:t>ouhrn statistických jednotek </a:t>
            </a:r>
            <a:r>
              <a:rPr lang="cs-CZ" sz="2000" b="1" dirty="0">
                <a:cs typeface="Times New Roman" pitchFamily="18" charset="0"/>
              </a:rPr>
              <a:t>stejného</a:t>
            </a:r>
            <a:r>
              <a:rPr lang="cs-CZ" sz="2000" dirty="0">
                <a:cs typeface="Times New Roman" pitchFamily="18" charset="0"/>
              </a:rPr>
              <a:t> vymezení (věcného, prostorového, časového)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dirty="0">
                <a:cs typeface="Times New Roman" pitchFamily="18" charset="0"/>
              </a:rPr>
              <a:t>Statistický soubor, který obsahuje </a:t>
            </a:r>
            <a:r>
              <a:rPr lang="cs-CZ" sz="2000" b="1" i="1" dirty="0">
                <a:cs typeface="Times New Roman" pitchFamily="18" charset="0"/>
              </a:rPr>
              <a:t>všechny</a:t>
            </a:r>
            <a:r>
              <a:rPr lang="cs-CZ" sz="2000" dirty="0">
                <a:cs typeface="Times New Roman" pitchFamily="18" charset="0"/>
              </a:rPr>
              <a:t> statistické jednotky daného vymezení -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základní soubor</a:t>
            </a:r>
            <a:r>
              <a:rPr lang="cs-CZ" sz="2000" dirty="0">
                <a:cs typeface="Times New Roman" pitchFamily="18" charset="0"/>
              </a:rPr>
              <a:t> </a:t>
            </a:r>
            <a:r>
              <a:rPr lang="cs-CZ" sz="2000" dirty="0"/>
              <a:t>  </a:t>
            </a:r>
            <a:r>
              <a:rPr lang="cs-CZ" sz="2000" dirty="0">
                <a:cs typeface="Times New Roman" pitchFamily="18" charset="0"/>
              </a:rPr>
              <a:t>(též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populační soubor</a:t>
            </a:r>
            <a:r>
              <a:rPr lang="cs-CZ" sz="2000" dirty="0">
                <a:cs typeface="Times New Roman" pitchFamily="18" charset="0"/>
              </a:rPr>
              <a:t> nebo krátce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populace</a:t>
            </a:r>
            <a:r>
              <a:rPr lang="cs-CZ" sz="2000" dirty="0">
                <a:cs typeface="Times New Roman" pitchFamily="18" charset="0"/>
              </a:rPr>
              <a:t>)</a:t>
            </a:r>
          </a:p>
          <a:p>
            <a:endParaRPr lang="cs-CZ" sz="2000" dirty="0"/>
          </a:p>
          <a:p>
            <a:r>
              <a:rPr lang="cs-CZ" sz="2000" dirty="0">
                <a:cs typeface="Times New Roman" pitchFamily="18" charset="0"/>
              </a:rPr>
              <a:t>Vybraná část základního souboru -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výběrový soubor</a:t>
            </a:r>
            <a:r>
              <a:rPr lang="cs-CZ" sz="2000" dirty="0">
                <a:cs typeface="Times New Roman" pitchFamily="18" charset="0"/>
              </a:rPr>
              <a:t>, též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vzorek</a:t>
            </a:r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Statistický soubor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755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333399"/>
                </a:solidFill>
                <a:latin typeface="Times New Roman" pitchFamily="18" charset="0"/>
              </a:rPr>
              <a:t>Statistické znaky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 </a:t>
            </a:r>
            <a:r>
              <a:rPr lang="cs-CZ" sz="2000" dirty="0">
                <a:latin typeface="Times New Roman" pitchFamily="18" charset="0"/>
              </a:rPr>
              <a:t>=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vlastnosti statistických jednotek statistických souborů</a:t>
            </a:r>
          </a:p>
          <a:p>
            <a:pPr>
              <a:buFontTx/>
              <a:buChar char="•"/>
            </a:pPr>
            <a:r>
              <a:rPr lang="cs-CZ" sz="2000" b="1" dirty="0">
                <a:latin typeface="Times New Roman" pitchFamily="18" charset="0"/>
              </a:rPr>
              <a:t> znaky kvalitativní</a:t>
            </a:r>
            <a:r>
              <a:rPr lang="cs-CZ" sz="2000" dirty="0">
                <a:latin typeface="Times New Roman" pitchFamily="18" charset="0"/>
              </a:rPr>
              <a:t> (někdy též slovní, textové nebo alfanumerické)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000" dirty="0">
                <a:latin typeface="Times New Roman" pitchFamily="18" charset="0"/>
              </a:rPr>
              <a:t>  pohlaví zákazníka, typ podniku, bydliště voliče, barva výrobku, chuť nápoje, spokojenost zákazníka apod.</a:t>
            </a:r>
          </a:p>
          <a:p>
            <a:pPr marL="0" indent="0">
              <a:buNone/>
            </a:pPr>
            <a:endParaRPr lang="cs-CZ" sz="2000" dirty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cs-CZ" sz="2000" b="1" dirty="0">
                <a:latin typeface="Times New Roman" pitchFamily="18" charset="0"/>
              </a:rPr>
              <a:t> znaky kvantitativní</a:t>
            </a:r>
            <a:r>
              <a:rPr lang="cs-CZ" sz="2000" dirty="0">
                <a:latin typeface="Times New Roman" pitchFamily="18" charset="0"/>
              </a:rPr>
              <a:t> (též číselné, metrické, měřitelné)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tržby firmy za měsíc, cena výrobku, počet zákazníků za den, HDP státu v USD, výsledky vrhu hrací kostkou apod.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Statistický znak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37914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3837</TotalTime>
  <Words>1151</Words>
  <Application>Microsoft Office PowerPoint</Application>
  <PresentationFormat>Předvádění na obrazovce (16:9)</PresentationFormat>
  <Paragraphs>224</Paragraphs>
  <Slides>32</Slides>
  <Notes>31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Arial</vt:lpstr>
      <vt:lpstr>Calibri</vt:lpstr>
      <vt:lpstr>Enriqueta</vt:lpstr>
      <vt:lpstr>Symbol</vt:lpstr>
      <vt:lpstr>Times New Roman</vt:lpstr>
      <vt:lpstr>Wingdings</vt:lpstr>
      <vt:lpstr>SLU</vt:lpstr>
      <vt:lpstr>Rovnice</vt:lpstr>
      <vt:lpstr>Statistické zpracování dat  1.přednáška </vt:lpstr>
      <vt:lpstr>Kód studijního předmětu: NPSTZ</vt:lpstr>
      <vt:lpstr>Podmínky absolvování předmětu:</vt:lpstr>
      <vt:lpstr>Klasifikace:</vt:lpstr>
      <vt:lpstr>Statistická jednotka </vt:lpstr>
      <vt:lpstr>1. Úkol statistiky: zpřehlednění dat</vt:lpstr>
      <vt:lpstr>Vymezení statistické jednotky</vt:lpstr>
      <vt:lpstr>Statistický soubor</vt:lpstr>
      <vt:lpstr>Statistický znak</vt:lpstr>
      <vt:lpstr>Kvalitativní znaky</vt:lpstr>
      <vt:lpstr>Kvantitativní znaky</vt:lpstr>
      <vt:lpstr>Kvantitativní znaky</vt:lpstr>
      <vt:lpstr>Statistický znak</vt:lpstr>
      <vt:lpstr>Prezentace aplikace PowerPoint</vt:lpstr>
      <vt:lpstr> Statistický znak (nominální) – Funkce</vt:lpstr>
      <vt:lpstr> Histogram četnosti</vt:lpstr>
      <vt:lpstr>Charakteristiky polohy kvalitativních znaků</vt:lpstr>
      <vt:lpstr>Kvalita stravy - medián</vt:lpstr>
      <vt:lpstr>Charakteristiky polohy</vt:lpstr>
      <vt:lpstr>Charakteristiky polohy</vt:lpstr>
      <vt:lpstr>Příklad – průměr, modus, medián</vt:lpstr>
      <vt:lpstr>Výběrové x populační charakteristiky</vt:lpstr>
      <vt:lpstr>Prezentace aplikace PowerPoint</vt:lpstr>
      <vt:lpstr>Populační charakteristiky variability</vt:lpstr>
      <vt:lpstr>Výběrové charakteristiky variability</vt:lpstr>
      <vt:lpstr>Variační koeficienty</vt:lpstr>
      <vt:lpstr>Příklad</vt:lpstr>
      <vt:lpstr>Šikmost</vt:lpstr>
      <vt:lpstr>Šikmost v grafu četnosti</vt:lpstr>
      <vt:lpstr>Příklad</vt:lpstr>
      <vt:lpstr>Příklad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Radmila Krkošková</cp:lastModifiedBy>
  <cp:revision>79</cp:revision>
  <dcterms:created xsi:type="dcterms:W3CDTF">2016-07-06T15:42:34Z</dcterms:created>
  <dcterms:modified xsi:type="dcterms:W3CDTF">2022-09-08T07:42:54Z</dcterms:modified>
</cp:coreProperties>
</file>