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9" r:id="rId2"/>
    <p:sldMasterId id="2147483682" r:id="rId3"/>
    <p:sldMasterId id="2147483694" r:id="rId4"/>
  </p:sldMasterIdLst>
  <p:notesMasterIdLst>
    <p:notesMasterId r:id="rId11"/>
  </p:notesMasterIdLst>
  <p:handoutMasterIdLst>
    <p:handoutMasterId r:id="rId12"/>
  </p:handoutMasterIdLst>
  <p:sldIdLst>
    <p:sldId id="451" r:id="rId5"/>
    <p:sldId id="260" r:id="rId6"/>
    <p:sldId id="435" r:id="rId7"/>
    <p:sldId id="432" r:id="rId8"/>
    <p:sldId id="433" r:id="rId9"/>
    <p:sldId id="43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5256" autoAdjust="0"/>
  </p:normalViewPr>
  <p:slideViewPr>
    <p:cSldViewPr showGuides="1">
      <p:cViewPr varScale="1">
        <p:scale>
          <a:sx n="86" d="100"/>
          <a:sy n="86" d="100"/>
        </p:scale>
        <p:origin x="11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-195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55ACF-AD3C-4654-80F0-C74B1EA0E4C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1676D-BA10-48C1-B54F-F28170652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232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84003-2627-45EC-A08A-6B49E3F7038F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92C87-38D0-4D9D-BCF6-FB5299A40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866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9712" y="1700808"/>
            <a:ext cx="489654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9712" y="3249324"/>
            <a:ext cx="589674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20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</p:spPr>
        <p:txBody>
          <a:bodyPr rIns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dirty="0" smtClean="0"/>
            </a:lvl1pPr>
            <a:lvl2pPr>
              <a:defRPr lang="cs-CZ" dirty="0" smtClean="0"/>
            </a:lvl2pPr>
            <a:lvl3pPr>
              <a:defRPr lang="cs-CZ" dirty="0" smtClean="0"/>
            </a:lvl3pPr>
            <a:lvl4pPr>
              <a:defRPr lang="cs-CZ" dirty="0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B46D1B37-8E53-3839-A781-CB6B87B264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72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458CF0B6-77C2-273D-D5D9-1DA314E4FE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1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6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08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717B135-0FA9-EB65-5D3E-04C4BA0135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326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73040EE-DFBA-18D3-E2D1-D29F037513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459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B0AED57E-AC54-4E9D-4B0B-EB4DA8FBCB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70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73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3491880" cy="62373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898" y="4623062"/>
            <a:ext cx="1828102" cy="22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789799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898" y="4623062"/>
            <a:ext cx="1828102" cy="22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4566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93921396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2194010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</p:spPr>
        <p:txBody>
          <a:bodyPr rIns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dirty="0" smtClean="0"/>
            </a:lvl1pPr>
            <a:lvl2pPr>
              <a:defRPr lang="cs-CZ" dirty="0" smtClean="0"/>
            </a:lvl2pPr>
            <a:lvl3pPr>
              <a:defRPr lang="cs-CZ" dirty="0" smtClean="0"/>
            </a:lvl3pPr>
            <a:lvl4pPr>
              <a:defRPr lang="cs-CZ" dirty="0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1737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7350" y="12700"/>
            <a:ext cx="7693025" cy="9271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22288" y="1220788"/>
            <a:ext cx="4170362" cy="54149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45050" y="1220788"/>
            <a:ext cx="4170363" cy="54149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733800" y="6630988"/>
            <a:ext cx="1905000" cy="227012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-20638" y="6618288"/>
            <a:ext cx="2895601" cy="239712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256463" y="6608763"/>
            <a:ext cx="1905000" cy="249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20269-74FA-4BD3-8D2E-C9731725E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7093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611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10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4947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457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1816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955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386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1330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16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3568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767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0897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1698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6634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4613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8976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430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4909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9481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12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6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08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1605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6809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4808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42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46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4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408058"/>
            <a:ext cx="1979711" cy="244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94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7350" y="12700"/>
            <a:ext cx="7693025" cy="9271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22288" y="1220788"/>
            <a:ext cx="4170362" cy="54149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45050" y="1220788"/>
            <a:ext cx="4170363" cy="54149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733800" y="6630988"/>
            <a:ext cx="1905000" cy="227012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-20638" y="6618288"/>
            <a:ext cx="2895601" cy="239712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256463" y="6608763"/>
            <a:ext cx="1905000" cy="249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20269-74FA-4BD3-8D2E-C9731725E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4133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9712" y="1700808"/>
            <a:ext cx="489654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9712" y="3249324"/>
            <a:ext cx="589674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" y="6505200"/>
            <a:ext cx="9143999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" y="900000"/>
            <a:ext cx="864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Kliknutím lze upravit styly předlohy textu.</a:t>
            </a:r>
          </a:p>
          <a:p>
            <a:pPr marL="357188" lvl="1" indent="-174625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Druhá úroveň</a:t>
            </a:r>
          </a:p>
          <a:p>
            <a:pPr marL="539750" lvl="2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Třetí úroveň</a:t>
            </a:r>
          </a:p>
          <a:p>
            <a:pPr marL="712788" lvl="3" indent="-173038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Čtvrtá úroveň</a:t>
            </a:r>
          </a:p>
          <a:p>
            <a:pPr marL="895350" lvl="4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Pátá úroveň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75" y="65660"/>
            <a:ext cx="1529525" cy="9150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0000" y="649800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© 2021 ACREA CR, spol. s r.o.</a:t>
            </a: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65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2000" b="1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cs-CZ" sz="16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" y="6505200"/>
            <a:ext cx="9143999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" y="900000"/>
            <a:ext cx="864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Kliknutím lze upravit styly předlohy textu.</a:t>
            </a:r>
          </a:p>
          <a:p>
            <a:pPr marL="357188" lvl="1" indent="-174625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Druhá úroveň</a:t>
            </a:r>
          </a:p>
          <a:p>
            <a:pPr marL="539750" lvl="2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Třetí úroveň</a:t>
            </a:r>
          </a:p>
          <a:p>
            <a:pPr marL="712788" lvl="3" indent="-173038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Čtvrtá úroveň</a:t>
            </a:r>
          </a:p>
          <a:p>
            <a:pPr marL="895350" lvl="4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Pátá úroveň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75" y="65660"/>
            <a:ext cx="1529525" cy="9150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0000" y="649800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© 2022 ACREA CR, spol. s r.o.</a:t>
            </a:r>
          </a:p>
        </p:txBody>
      </p:sp>
    </p:spTree>
    <p:extLst>
      <p:ext uri="{BB962C8B-B14F-4D97-AF65-F5344CB8AC3E}">
        <p14:creationId xmlns:p14="http://schemas.microsoft.com/office/powerpoint/2010/main" val="261817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2000" b="1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cs-CZ" sz="16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19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82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acrea.cz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900A9D5-C2C0-439B-9CD2-22CCDB862D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3200" dirty="0"/>
              <a:t>Test dobré shody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E42A0982-E68D-4406-865A-8A52EEF4B5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71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dirty="0"/>
              <a:t>Chí-kvadrát test dobré shody (1)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2288" y="1143000"/>
            <a:ext cx="8226176" cy="54927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dirty="0"/>
              <a:t>Testuje</a:t>
            </a:r>
            <a:r>
              <a:rPr lang="cs-CZ" altLang="cs-CZ" sz="2000" dirty="0"/>
              <a:t> hypotézu, že rozložení četností kategorizované proměnné odpovídá </a:t>
            </a:r>
            <a:r>
              <a:rPr lang="cs-CZ" altLang="cs-CZ" dirty="0"/>
              <a:t>předpokládanému</a:t>
            </a:r>
            <a:r>
              <a:rPr lang="cs-CZ" altLang="cs-CZ" sz="2000" dirty="0"/>
              <a:t> rozdělení (tj. výběr pochází z daného rozdělení)</a:t>
            </a:r>
          </a:p>
          <a:p>
            <a:pPr lvl="1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2000" b="1" i="1" dirty="0">
                <a:solidFill>
                  <a:srgbClr val="0070C0"/>
                </a:solidFill>
              </a:rPr>
              <a:t>Jsou výzkumná data reprezentativní?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b="1" i="1" dirty="0">
                <a:solidFill>
                  <a:srgbClr val="0070C0"/>
                </a:solidFill>
              </a:rPr>
              <a:t>Odpovídá rozložení vzdělanosti populačním hodnotám?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b="1" i="1" dirty="0">
                <a:solidFill>
                  <a:srgbClr val="0070C0"/>
                </a:solidFill>
              </a:rPr>
              <a:t>Pokrývá trh výrobku proporcionálně jednotlivé  věkové kategorie?  </a:t>
            </a:r>
          </a:p>
          <a:p>
            <a:pPr eaLnBrk="1" hangingPunct="1">
              <a:spcBef>
                <a:spcPts val="2400"/>
              </a:spcBef>
            </a:pPr>
            <a:r>
              <a:rPr lang="cs-CZ" altLang="cs-CZ" sz="2000" dirty="0">
                <a:solidFill>
                  <a:srgbClr val="C00000"/>
                </a:solidFill>
              </a:rPr>
              <a:t>testová statistika</a:t>
            </a:r>
            <a:endParaRPr lang="cs-CZ" altLang="cs-CZ" sz="1900" b="1" dirty="0">
              <a:solidFill>
                <a:srgbClr val="C0000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1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					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							, kde</a:t>
            </a:r>
          </a:p>
          <a:p>
            <a:pPr lvl="1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cs-CZ" altLang="cs-CZ" b="1" i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</a:t>
            </a:r>
            <a:r>
              <a:rPr lang="cs-CZ" altLang="cs-CZ" b="1" i="1" baseline="-25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</a:t>
            </a:r>
            <a:r>
              <a:rPr lang="cs-CZ" altLang="cs-CZ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…očekávané četnosti kategorií (</a:t>
            </a:r>
            <a:r>
              <a:rPr lang="cs-CZ" altLang="cs-CZ" b="1" i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Expected</a:t>
            </a:r>
            <a:r>
              <a:rPr lang="cs-CZ" altLang="cs-CZ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cs-CZ" altLang="cs-CZ" b="1" i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counts</a:t>
            </a:r>
            <a:r>
              <a:rPr lang="cs-CZ" altLang="cs-CZ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b="1" i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</a:t>
            </a:r>
            <a:r>
              <a:rPr lang="cs-CZ" altLang="cs-CZ" b="1" i="1" baseline="-25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</a:t>
            </a:r>
            <a:r>
              <a:rPr lang="cs-CZ" altLang="cs-CZ" b="1" i="1" baseline="-25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cs-CZ" altLang="cs-CZ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… pozorované četnosti za platnosti nulové hypotézy (</a:t>
            </a:r>
            <a:r>
              <a:rPr lang="cs-CZ" altLang="cs-CZ" b="1" i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Observed</a:t>
            </a:r>
            <a:r>
              <a:rPr lang="cs-CZ" altLang="cs-CZ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cs-CZ" altLang="cs-CZ" b="1" i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counts</a:t>
            </a:r>
            <a:r>
              <a:rPr lang="cs-CZ" altLang="cs-CZ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)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dirty="0">
                <a:solidFill>
                  <a:srgbClr val="C00000"/>
                </a:solidFill>
              </a:rPr>
              <a:t>stupně volnosti (</a:t>
            </a:r>
            <a:r>
              <a:rPr lang="cs-CZ" altLang="cs-CZ" dirty="0" err="1">
                <a:solidFill>
                  <a:srgbClr val="C00000"/>
                </a:solidFill>
              </a:rPr>
              <a:t>df</a:t>
            </a:r>
            <a:r>
              <a:rPr lang="cs-CZ" altLang="cs-CZ" dirty="0">
                <a:solidFill>
                  <a:srgbClr val="C00000"/>
                </a:solidFill>
              </a:rPr>
              <a:t>): </a:t>
            </a:r>
            <a:r>
              <a:rPr lang="cs-CZ" altLang="cs-CZ" dirty="0">
                <a:solidFill>
                  <a:schemeClr val="tx1"/>
                </a:solidFill>
              </a:rPr>
              <a:t>počet kategorií - 1</a:t>
            </a:r>
          </a:p>
          <a:p>
            <a:pPr lvl="1" eaLnBrk="1" hangingPunct="1">
              <a:buFont typeface="Wingdings" pitchFamily="2" charset="2"/>
              <a:buNone/>
            </a:pPr>
            <a:endParaRPr lang="cs-CZ" altLang="cs-CZ" sz="2000" b="1" i="1" dirty="0"/>
          </a:p>
          <a:p>
            <a:pPr marL="0" indent="0" eaLnBrk="1" hangingPunct="1">
              <a:buNone/>
            </a:pPr>
            <a:endParaRPr lang="cs-CZ" alt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8" name="Object 4"/>
              <p:cNvSpPr txBox="1">
                <a:spLocks noGrp="1"/>
              </p:cNvSpPr>
              <p:nvPr>
                <p:ph sz="half" idx="2"/>
              </p:nvPr>
            </p:nvSpPr>
            <p:spPr bwMode="auto">
              <a:xfrm>
                <a:off x="3275856" y="3436863"/>
                <a:ext cx="2448272" cy="9938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𝑶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508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 bwMode="auto">
              <a:xfrm>
                <a:off x="3275856" y="3436863"/>
                <a:ext cx="2448272" cy="9938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C9B357-723A-4914-83B3-64B1DFA99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Chí-kvadrát test dobré shody (2)</a:t>
            </a:r>
            <a:endParaRPr lang="cs-CZ" dirty="0"/>
          </a:p>
        </p:txBody>
      </p:sp>
      <p:sp>
        <p:nvSpPr>
          <p:cNvPr id="4" name="TextovéPole 7">
            <a:extLst>
              <a:ext uri="{FF2B5EF4-FFF2-40B4-BE49-F238E27FC236}">
                <a16:creationId xmlns:a16="http://schemas.microsoft.com/office/drawing/2014/main" id="{4B2E42BC-5BA5-4FE5-89E5-E5DF35F16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0728" y="3804994"/>
            <a:ext cx="3541712" cy="1569660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1600" b="1" i="1" dirty="0">
                <a:solidFill>
                  <a:srgbClr val="0070C0"/>
                </a:solidFill>
                <a:cs typeface="Arial" charset="0"/>
              </a:rPr>
              <a:t>Předpoklady testu: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b="1" i="1" dirty="0">
                <a:solidFill>
                  <a:srgbClr val="0070C0"/>
                </a:solidFill>
                <a:cs typeface="Arial" charset="0"/>
              </a:rPr>
              <a:t>alespoň 30 případů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b="1" i="1" dirty="0">
                <a:solidFill>
                  <a:srgbClr val="0070C0"/>
                </a:solidFill>
                <a:cs typeface="Arial" charset="0"/>
              </a:rPr>
              <a:t>všechny očekávané četnosti jsou větší než 1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b="1" i="1" dirty="0">
                <a:solidFill>
                  <a:srgbClr val="0070C0"/>
                </a:solidFill>
                <a:cs typeface="Arial" charset="0"/>
              </a:rPr>
              <a:t>nejméně 80 % očekávaných četností je větší než 5</a:t>
            </a:r>
          </a:p>
        </p:txBody>
      </p:sp>
      <p:sp>
        <p:nvSpPr>
          <p:cNvPr id="5" name="TextovéPole 7">
            <a:extLst>
              <a:ext uri="{FF2B5EF4-FFF2-40B4-BE49-F238E27FC236}">
                <a16:creationId xmlns:a16="http://schemas.microsoft.com/office/drawing/2014/main" id="{D392B004-B968-4C86-ABB7-A0A0DBAB8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000" y="1052736"/>
            <a:ext cx="8235950" cy="646331"/>
          </a:xfrm>
          <a:prstGeom prst="rect">
            <a:avLst/>
          </a:prstGeom>
          <a:noFill/>
          <a:ln w="3175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 sz="2400" b="1">
                <a:solidFill>
                  <a:srgbClr val="3F3F3F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2200" b="1">
                <a:solidFill>
                  <a:srgbClr val="3F3F3F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defRPr sz="2000" b="1">
                <a:solidFill>
                  <a:srgbClr val="3F3F3F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b="1">
                <a:solidFill>
                  <a:srgbClr val="3F3F3F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sz="1800" dirty="0">
                <a:solidFill>
                  <a:srgbClr val="C00000"/>
                </a:solidFill>
                <a:latin typeface="Arial" panose="020B0604020202020204" pitchFamily="34" charset="0"/>
              </a:rPr>
              <a:t>H</a:t>
            </a:r>
            <a:r>
              <a:rPr lang="cs-CZ" altLang="cs-CZ" sz="1800" baseline="-25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cs-CZ" altLang="cs-CZ" sz="1800" dirty="0">
                <a:solidFill>
                  <a:srgbClr val="C00000"/>
                </a:solidFill>
                <a:latin typeface="Arial" panose="020B0604020202020204" pitchFamily="34" charset="0"/>
              </a:rPr>
              <a:t>: datový soubor představuje výběr z populace, kde je zastoupení mužů 48,76 % a žen 51,24 %</a:t>
            </a:r>
            <a:endParaRPr lang="cs-CZ" altLang="cs-CZ" sz="1800" baseline="-25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4059648-EEDA-41D0-8CF9-FC4FC97B6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016" y="1916832"/>
            <a:ext cx="40324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cs-CZ" sz="2000" b="1" kern="1200" dirty="0" smtClean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lang="cs-CZ" kern="1200" dirty="0" smtClean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cs-CZ" sz="1600" kern="1200" dirty="0" smtClean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lang="cs-CZ" sz="1600" kern="1200" dirty="0" smtClean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lang="cs-CZ" sz="1600" kern="1200" dirty="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1800" b="1" i="1" dirty="0">
                <a:solidFill>
                  <a:schemeClr val="tx1"/>
                </a:solidFill>
              </a:rPr>
              <a:t>Je datový soubor reprezentativní vzhledem k pohlaví?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800" b="1" i="1" dirty="0">
                <a:solidFill>
                  <a:schemeClr val="tx1"/>
                </a:solidFill>
              </a:rPr>
              <a:t>Mohou být odchylky od předpokládané struktury způsobené náhodou? </a:t>
            </a:r>
          </a:p>
          <a:p>
            <a:pPr lvl="1" eaLnBrk="1" hangingPunct="1">
              <a:buFont typeface="Wingdings" pitchFamily="2" charset="2"/>
              <a:buNone/>
            </a:pPr>
            <a:endParaRPr lang="cs-CZ" altLang="cs-CZ" sz="2000" b="1" i="1" dirty="0"/>
          </a:p>
          <a:p>
            <a:pPr marL="0" indent="0" eaLnBrk="1" hangingPunct="1">
              <a:buFont typeface="Arial" charset="0"/>
              <a:buNone/>
            </a:pPr>
            <a:endParaRPr lang="cs-CZ" alt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82A3376-D57B-455D-95FC-23C6F2E17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916832"/>
            <a:ext cx="3290193" cy="4305685"/>
          </a:xfrm>
          <a:prstGeom prst="rect">
            <a:avLst/>
          </a:prstGeom>
        </p:spPr>
      </p:pic>
      <p:sp>
        <p:nvSpPr>
          <p:cNvPr id="9" name="Elipsa 5">
            <a:extLst>
              <a:ext uri="{FF2B5EF4-FFF2-40B4-BE49-F238E27FC236}">
                <a16:creationId xmlns:a16="http://schemas.microsoft.com/office/drawing/2014/main" id="{DC16C269-A0EC-43A9-BB6B-BD6485F3228A}"/>
              </a:ext>
            </a:extLst>
          </p:cNvPr>
          <p:cNvSpPr/>
          <p:nvPr/>
        </p:nvSpPr>
        <p:spPr>
          <a:xfrm>
            <a:off x="1835696" y="4509120"/>
            <a:ext cx="504825" cy="288925"/>
          </a:xfrm>
          <a:prstGeom prst="ellipse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8EB3F232-E159-4C8E-BA29-81E80F5438BA}"/>
              </a:ext>
            </a:extLst>
          </p:cNvPr>
          <p:cNvCxnSpPr>
            <a:cxnSpLocks/>
          </p:cNvCxnSpPr>
          <p:nvPr/>
        </p:nvCxnSpPr>
        <p:spPr>
          <a:xfrm flipH="1" flipV="1">
            <a:off x="2256656" y="4798045"/>
            <a:ext cx="515145" cy="60711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7">
            <a:extLst>
              <a:ext uri="{FF2B5EF4-FFF2-40B4-BE49-F238E27FC236}">
                <a16:creationId xmlns:a16="http://schemas.microsoft.com/office/drawing/2014/main" id="{11514CBC-0DC0-46C0-A4B6-FDAC986E5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768" y="5405154"/>
            <a:ext cx="32845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 b="1">
                <a:solidFill>
                  <a:srgbClr val="262626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262626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262626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rgbClr val="262626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600">
                <a:solidFill>
                  <a:srgbClr val="262626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262626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262626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262626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rgbClr val="262626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accent1"/>
                </a:solidFill>
              </a:rPr>
              <a:t>Závěr: nezamítáme H</a:t>
            </a:r>
            <a:r>
              <a:rPr lang="cs-CZ" altLang="cs-CZ" baseline="-25000" dirty="0">
                <a:solidFill>
                  <a:schemeClr val="accent1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0496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2">
            <a:extLst>
              <a:ext uri="{FF2B5EF4-FFF2-40B4-BE49-F238E27FC236}">
                <a16:creationId xmlns:a16="http://schemas.microsoft.com/office/drawing/2014/main" id="{8ED91F8B-7CA1-478A-9D1F-39C204DDC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Kontingenční tabulka</a:t>
            </a:r>
          </a:p>
        </p:txBody>
      </p:sp>
      <p:sp>
        <p:nvSpPr>
          <p:cNvPr id="46082" name="Zástupný symbol pro obsah 1">
            <a:extLst>
              <a:ext uri="{FF2B5EF4-FFF2-40B4-BE49-F238E27FC236}">
                <a16:creationId xmlns:a16="http://schemas.microsoft.com/office/drawing/2014/main" id="{BBF30812-C02C-4E62-ACF4-CBDF655C7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88" y="1052513"/>
            <a:ext cx="8229600" cy="5113337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Ovlivňuje kouření matky během těhotenství porodní hmotnost dítěte?</a:t>
            </a:r>
          </a:p>
        </p:txBody>
      </p:sp>
      <p:pic>
        <p:nvPicPr>
          <p:cNvPr id="46084" name="Picture 3">
            <a:extLst>
              <a:ext uri="{FF2B5EF4-FFF2-40B4-BE49-F238E27FC236}">
                <a16:creationId xmlns:a16="http://schemas.microsoft.com/office/drawing/2014/main" id="{CDB481AD-893B-48A7-884D-7980EAFF1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332038"/>
            <a:ext cx="6985000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 3">
            <a:extLst>
              <a:ext uri="{FF2B5EF4-FFF2-40B4-BE49-F238E27FC236}">
                <a16:creationId xmlns:a16="http://schemas.microsoft.com/office/drawing/2014/main" id="{8ED715CB-0DA3-4653-BB69-4DECE2047499}"/>
              </a:ext>
            </a:extLst>
          </p:cNvPr>
          <p:cNvSpPr/>
          <p:nvPr/>
        </p:nvSpPr>
        <p:spPr>
          <a:xfrm>
            <a:off x="6443663" y="4005263"/>
            <a:ext cx="649287" cy="503237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Nadpis 2">
            <a:extLst>
              <a:ext uri="{FF2B5EF4-FFF2-40B4-BE49-F238E27FC236}">
                <a16:creationId xmlns:a16="http://schemas.microsoft.com/office/drawing/2014/main" id="{A1CE5CB8-D4A7-4A5F-8C49-EF6C0B168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15900"/>
            <a:ext cx="7056437" cy="836613"/>
          </a:xfrm>
        </p:spPr>
        <p:txBody>
          <a:bodyPr/>
          <a:lstStyle/>
          <a:p>
            <a:r>
              <a:rPr lang="cs-CZ" altLang="cs-CZ" dirty="0"/>
              <a:t>Test nezávislosti řádkové a sloupcové proměnné</a:t>
            </a:r>
          </a:p>
        </p:txBody>
      </p:sp>
      <p:sp>
        <p:nvSpPr>
          <p:cNvPr id="47106" name="Zástupný symbol pro obsah 1">
            <a:extLst>
              <a:ext uri="{FF2B5EF4-FFF2-40B4-BE49-F238E27FC236}">
                <a16:creationId xmlns:a16="http://schemas.microsoft.com/office/drawing/2014/main" id="{8AD23748-297F-4B91-B005-FE5FE4EE9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88" y="1196975"/>
            <a:ext cx="8229600" cy="49688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dirty="0" err="1">
                <a:solidFill>
                  <a:schemeClr val="tx1"/>
                </a:solidFill>
              </a:rPr>
              <a:t>Pearsonův</a:t>
            </a:r>
            <a:r>
              <a:rPr lang="cs-CZ" altLang="cs-CZ" dirty="0">
                <a:solidFill>
                  <a:schemeClr val="tx1"/>
                </a:solidFill>
              </a:rPr>
              <a:t> test chí-kvadrát</a:t>
            </a:r>
          </a:p>
        </p:txBody>
      </p:sp>
      <p:pic>
        <p:nvPicPr>
          <p:cNvPr id="47108" name="Picture 2">
            <a:extLst>
              <a:ext uri="{FF2B5EF4-FFF2-40B4-BE49-F238E27FC236}">
                <a16:creationId xmlns:a16="http://schemas.microsoft.com/office/drawing/2014/main" id="{0CE2A66F-E3C8-4B14-AD9A-BE1E21997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168525"/>
            <a:ext cx="582930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7">
            <a:extLst>
              <a:ext uri="{FF2B5EF4-FFF2-40B4-BE49-F238E27FC236}">
                <a16:creationId xmlns:a16="http://schemas.microsoft.com/office/drawing/2014/main" id="{DA9EB221-0185-4570-9432-EF7B4F616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19" y="4681538"/>
            <a:ext cx="4829357" cy="1754326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b="1" dirty="0"/>
              <a:t>T</a:t>
            </a:r>
            <a:r>
              <a:rPr lang="cs-CZ" b="1" dirty="0">
                <a:cs typeface="Arial" charset="0"/>
              </a:rPr>
              <a:t>est je založený na komparaci pozorovaných (</a:t>
            </a:r>
            <a:r>
              <a:rPr lang="cs-CZ" b="1" i="1" dirty="0" err="1"/>
              <a:t>O</a:t>
            </a:r>
            <a:r>
              <a:rPr lang="cs-CZ" b="1" i="1" baseline="-25000" dirty="0" err="1">
                <a:cs typeface="Arial" charset="0"/>
              </a:rPr>
              <a:t>rs</a:t>
            </a:r>
            <a:r>
              <a:rPr lang="cs-CZ" b="1" dirty="0">
                <a:cs typeface="Arial" charset="0"/>
              </a:rPr>
              <a:t>) a očekávaných (</a:t>
            </a:r>
            <a:r>
              <a:rPr lang="cs-CZ" b="1" i="1" dirty="0" err="1">
                <a:cs typeface="Arial" charset="0"/>
              </a:rPr>
              <a:t>E</a:t>
            </a:r>
            <a:r>
              <a:rPr lang="cs-CZ" b="1" i="1" baseline="-25000" dirty="0" err="1">
                <a:cs typeface="Arial" charset="0"/>
              </a:rPr>
              <a:t>rs</a:t>
            </a:r>
            <a:r>
              <a:rPr lang="cs-CZ" b="1" dirty="0">
                <a:cs typeface="Arial" charset="0"/>
              </a:rPr>
              <a:t>) a četností 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i="1" dirty="0">
                <a:solidFill>
                  <a:srgbClr val="0070C0"/>
                </a:solidFill>
                <a:cs typeface="Arial" charset="0"/>
              </a:rPr>
              <a:t> X</a:t>
            </a:r>
            <a:r>
              <a:rPr lang="cs-CZ" b="1" i="1" baseline="30000" dirty="0">
                <a:solidFill>
                  <a:srgbClr val="0070C0"/>
                </a:solidFill>
                <a:cs typeface="Arial" charset="0"/>
              </a:rPr>
              <a:t>2</a:t>
            </a:r>
            <a:r>
              <a:rPr lang="cs-CZ" b="1" i="1" dirty="0">
                <a:solidFill>
                  <a:srgbClr val="0070C0"/>
                </a:solidFill>
                <a:cs typeface="Arial" charset="0"/>
              </a:rPr>
              <a:t> = ∑ (</a:t>
            </a:r>
            <a:r>
              <a:rPr lang="cs-CZ" b="1" i="1" dirty="0" err="1">
                <a:solidFill>
                  <a:srgbClr val="0070C0"/>
                </a:solidFill>
                <a:cs typeface="Arial" charset="0"/>
              </a:rPr>
              <a:t>E</a:t>
            </a:r>
            <a:r>
              <a:rPr lang="cs-CZ" b="1" i="1" baseline="-25000" dirty="0" err="1">
                <a:solidFill>
                  <a:srgbClr val="0070C0"/>
                </a:solidFill>
                <a:cs typeface="Arial" charset="0"/>
              </a:rPr>
              <a:t>rs</a:t>
            </a:r>
            <a:r>
              <a:rPr lang="cs-CZ" b="1" i="1" dirty="0" err="1">
                <a:solidFill>
                  <a:srgbClr val="0070C0"/>
                </a:solidFill>
                <a:cs typeface="Arial" charset="0"/>
              </a:rPr>
              <a:t>-</a:t>
            </a:r>
            <a:r>
              <a:rPr lang="cs-CZ" b="1" i="1" dirty="0" err="1">
                <a:solidFill>
                  <a:srgbClr val="0070C0"/>
                </a:solidFill>
              </a:rPr>
              <a:t>O</a:t>
            </a:r>
            <a:r>
              <a:rPr lang="cs-CZ" b="1" i="1" baseline="-25000" dirty="0" err="1">
                <a:solidFill>
                  <a:srgbClr val="0070C0"/>
                </a:solidFill>
                <a:cs typeface="Arial" charset="0"/>
              </a:rPr>
              <a:t>rs</a:t>
            </a:r>
            <a:r>
              <a:rPr lang="cs-CZ" b="1" i="1" dirty="0">
                <a:solidFill>
                  <a:srgbClr val="0070C0"/>
                </a:solidFill>
                <a:cs typeface="Arial" charset="0"/>
              </a:rPr>
              <a:t>)</a:t>
            </a:r>
            <a:r>
              <a:rPr lang="cs-CZ" b="1" i="1" baseline="30000" dirty="0">
                <a:solidFill>
                  <a:srgbClr val="0070C0"/>
                </a:solidFill>
                <a:cs typeface="Arial" charset="0"/>
              </a:rPr>
              <a:t>2</a:t>
            </a:r>
            <a:r>
              <a:rPr lang="cs-CZ" b="1" i="1" dirty="0">
                <a:solidFill>
                  <a:srgbClr val="0070C0"/>
                </a:solidFill>
                <a:cs typeface="Arial" charset="0"/>
              </a:rPr>
              <a:t>/</a:t>
            </a:r>
            <a:r>
              <a:rPr lang="cs-CZ" b="1" i="1" dirty="0" err="1">
                <a:solidFill>
                  <a:srgbClr val="0070C0"/>
                </a:solidFill>
                <a:cs typeface="Arial" charset="0"/>
              </a:rPr>
              <a:t>E</a:t>
            </a:r>
            <a:r>
              <a:rPr lang="cs-CZ" b="1" i="1" baseline="-25000" dirty="0" err="1">
                <a:solidFill>
                  <a:srgbClr val="0070C0"/>
                </a:solidFill>
                <a:cs typeface="Arial" charset="0"/>
              </a:rPr>
              <a:t>rs</a:t>
            </a:r>
            <a:endParaRPr lang="cs-CZ" b="1" i="1" baseline="-25000" dirty="0">
              <a:solidFill>
                <a:srgbClr val="0070C0"/>
              </a:solidFill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i="1" dirty="0" err="1">
                <a:solidFill>
                  <a:srgbClr val="0070C0"/>
                </a:solidFill>
              </a:rPr>
              <a:t>df</a:t>
            </a:r>
            <a:r>
              <a:rPr lang="cs-CZ" b="1" i="1" dirty="0">
                <a:solidFill>
                  <a:srgbClr val="0070C0"/>
                </a:solidFill>
              </a:rPr>
              <a:t>= (R-1)*(S-1)      </a:t>
            </a:r>
            <a:r>
              <a:rPr lang="cs-CZ" b="1" dirty="0"/>
              <a:t>,  kde </a:t>
            </a:r>
          </a:p>
          <a:p>
            <a:pPr lvl="1">
              <a:defRPr/>
            </a:pPr>
            <a:r>
              <a:rPr lang="cs-CZ" b="1" i="1" dirty="0"/>
              <a:t>R, S </a:t>
            </a:r>
            <a:r>
              <a:rPr lang="cs-CZ" b="1" dirty="0"/>
              <a:t>je počet kategorií řádkové resp. sloupcové proměnné</a:t>
            </a:r>
            <a:endParaRPr lang="cs-CZ" b="1" i="1" dirty="0">
              <a:solidFill>
                <a:srgbClr val="0070C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6F9E5C1-0F96-4B37-871A-1138CD1E88E3}"/>
              </a:ext>
            </a:extLst>
          </p:cNvPr>
          <p:cNvSpPr/>
          <p:nvPr/>
        </p:nvSpPr>
        <p:spPr>
          <a:xfrm>
            <a:off x="512763" y="2924175"/>
            <a:ext cx="6075362" cy="217488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111" name="TextovéPole 7">
            <a:extLst>
              <a:ext uri="{FF2B5EF4-FFF2-40B4-BE49-F238E27FC236}">
                <a16:creationId xmlns:a16="http://schemas.microsoft.com/office/drawing/2014/main" id="{D0BF46CD-2121-495B-9C8E-643FCF567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3" y="1806575"/>
            <a:ext cx="8235950" cy="369888"/>
          </a:xfrm>
          <a:prstGeom prst="rect">
            <a:avLst/>
          </a:prstGeom>
          <a:noFill/>
          <a:ln w="3175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 sz="2400" b="1">
                <a:solidFill>
                  <a:srgbClr val="3F3F3F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2200" b="1">
                <a:solidFill>
                  <a:srgbClr val="3F3F3F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defRPr sz="2000" b="1">
                <a:solidFill>
                  <a:srgbClr val="3F3F3F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b="1">
                <a:solidFill>
                  <a:srgbClr val="3F3F3F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b="1">
                <a:solidFill>
                  <a:srgbClr val="3F3F3F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sz="1800" dirty="0">
                <a:solidFill>
                  <a:srgbClr val="C00000"/>
                </a:solidFill>
                <a:latin typeface="Arial" panose="020B0604020202020204" pitchFamily="34" charset="0"/>
              </a:rPr>
              <a:t>H</a:t>
            </a:r>
            <a:r>
              <a:rPr lang="cs-CZ" altLang="cs-CZ" sz="1800" baseline="-25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cs-CZ" altLang="cs-CZ" sz="1800" dirty="0">
                <a:solidFill>
                  <a:srgbClr val="C00000"/>
                </a:solidFill>
                <a:latin typeface="Arial" panose="020B0604020202020204" pitchFamily="34" charset="0"/>
              </a:rPr>
              <a:t>: řádková a sloupcová proměnná v kontingenční tabulce jsou nezávislé</a:t>
            </a:r>
            <a:endParaRPr lang="cs-CZ" altLang="cs-CZ" sz="1800" baseline="-25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Elipsa 5">
            <a:extLst>
              <a:ext uri="{FF2B5EF4-FFF2-40B4-BE49-F238E27FC236}">
                <a16:creationId xmlns:a16="http://schemas.microsoft.com/office/drawing/2014/main" id="{F89013E6-4E96-4CBF-B503-4827D77106E7}"/>
              </a:ext>
            </a:extLst>
          </p:cNvPr>
          <p:cNvSpPr/>
          <p:nvPr/>
        </p:nvSpPr>
        <p:spPr>
          <a:xfrm>
            <a:off x="3995738" y="2889250"/>
            <a:ext cx="504825" cy="288925"/>
          </a:xfrm>
          <a:prstGeom prst="ellipse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TextovéPole 7">
            <a:extLst>
              <a:ext uri="{FF2B5EF4-FFF2-40B4-BE49-F238E27FC236}">
                <a16:creationId xmlns:a16="http://schemas.microsoft.com/office/drawing/2014/main" id="{8835ECD7-A9AB-4956-8598-2158BDD4D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660" y="4659690"/>
            <a:ext cx="3541712" cy="1569660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1600" b="1" i="1" dirty="0">
                <a:solidFill>
                  <a:srgbClr val="0070C0"/>
                </a:solidFill>
                <a:cs typeface="Arial" charset="0"/>
              </a:rPr>
              <a:t>Předpoklady: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b="1" i="1" dirty="0">
                <a:solidFill>
                  <a:srgbClr val="0070C0"/>
                </a:solidFill>
                <a:cs typeface="Arial" charset="0"/>
              </a:rPr>
              <a:t>alespoň 30 případů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b="1" i="1" dirty="0">
                <a:solidFill>
                  <a:srgbClr val="0070C0"/>
                </a:solidFill>
                <a:cs typeface="Arial" charset="0"/>
              </a:rPr>
              <a:t>všechny očekávané četnosti jsou větší než 1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b="1" i="1" dirty="0">
                <a:solidFill>
                  <a:srgbClr val="0070C0"/>
                </a:solidFill>
                <a:cs typeface="Arial" charset="0"/>
              </a:rPr>
              <a:t>nejméně 80% buněk má očekávané četnosti větší než 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Nadpis 2">
            <a:extLst>
              <a:ext uri="{FF2B5EF4-FFF2-40B4-BE49-F238E27FC236}">
                <a16:creationId xmlns:a16="http://schemas.microsoft.com/office/drawing/2014/main" id="{DB182FCB-7B65-4697-939B-FEA5C25A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Znaménkové schéma</a:t>
            </a:r>
          </a:p>
        </p:txBody>
      </p:sp>
      <p:sp>
        <p:nvSpPr>
          <p:cNvPr id="48130" name="Zástupný symbol pro obsah 1">
            <a:extLst>
              <a:ext uri="{FF2B5EF4-FFF2-40B4-BE49-F238E27FC236}">
                <a16:creationId xmlns:a16="http://schemas.microsoft.com/office/drawing/2014/main" id="{1E815A98-38DE-4D62-81B6-40C8DAADD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88" y="1052513"/>
            <a:ext cx="8229600" cy="5472112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000" dirty="0">
                <a:solidFill>
                  <a:schemeClr val="tx1"/>
                </a:solidFill>
              </a:rPr>
              <a:t>pro zjišťování u kterých kategorií nastal významný rozdíl lze užít </a:t>
            </a:r>
            <a:r>
              <a:rPr lang="cs-CZ" altLang="cs-CZ" sz="2000" dirty="0">
                <a:solidFill>
                  <a:srgbClr val="C00000"/>
                </a:solidFill>
              </a:rPr>
              <a:t>adjustovaná standardizovaná rezidua</a:t>
            </a:r>
          </a:p>
          <a:p>
            <a:r>
              <a:rPr lang="cs-CZ" altLang="cs-CZ" sz="2000" dirty="0">
                <a:solidFill>
                  <a:schemeClr val="tx1"/>
                </a:solidFill>
              </a:rPr>
              <a:t>porovnávají se s kvantily standardizovaného normálního rozložení pro zvolenou hladinu spolehlivosti</a:t>
            </a:r>
          </a:p>
          <a:p>
            <a:r>
              <a:rPr lang="cs-CZ" altLang="cs-CZ" sz="2000" dirty="0">
                <a:solidFill>
                  <a:schemeClr val="tx1"/>
                </a:solidFill>
              </a:rPr>
              <a:t>výsledek lze graficky znázornit znaménkovým schématem:</a:t>
            </a:r>
          </a:p>
          <a:p>
            <a:endParaRPr lang="cs-CZ" altLang="cs-CZ" sz="2000" dirty="0">
              <a:solidFill>
                <a:schemeClr val="tx1"/>
              </a:solidFill>
            </a:endParaRPr>
          </a:p>
          <a:p>
            <a:endParaRPr lang="cs-CZ" altLang="cs-CZ" sz="2000" dirty="0">
              <a:solidFill>
                <a:schemeClr val="tx1"/>
              </a:solidFill>
            </a:endParaRPr>
          </a:p>
          <a:p>
            <a:endParaRPr lang="cs-CZ" altLang="cs-CZ" sz="2000" dirty="0">
              <a:solidFill>
                <a:schemeClr val="tx1"/>
              </a:solidFill>
            </a:endParaRPr>
          </a:p>
          <a:p>
            <a:endParaRPr lang="cs-CZ" altLang="cs-CZ" sz="2000" dirty="0">
              <a:solidFill>
                <a:schemeClr val="tx1"/>
              </a:solidFill>
            </a:endParaRPr>
          </a:p>
          <a:p>
            <a:endParaRPr lang="cs-CZ" altLang="cs-CZ" sz="2000" dirty="0">
              <a:solidFill>
                <a:schemeClr val="tx1"/>
              </a:solidFill>
            </a:endParaRPr>
          </a:p>
          <a:p>
            <a:endParaRPr lang="cs-CZ" altLang="cs-CZ" sz="2000" dirty="0">
              <a:solidFill>
                <a:schemeClr val="tx1"/>
              </a:solidFill>
            </a:endParaRPr>
          </a:p>
          <a:p>
            <a:endParaRPr lang="cs-CZ" altLang="cs-CZ" sz="2000" dirty="0">
              <a:solidFill>
                <a:schemeClr val="tx1"/>
              </a:solidFill>
            </a:endParaRPr>
          </a:p>
          <a:p>
            <a:endParaRPr lang="cs-CZ" altLang="cs-CZ" sz="2000" dirty="0">
              <a:solidFill>
                <a:schemeClr val="tx1"/>
              </a:solidFill>
            </a:endParaRPr>
          </a:p>
          <a:p>
            <a:endParaRPr lang="cs-CZ" altLang="cs-CZ" sz="1800" dirty="0">
              <a:solidFill>
                <a:schemeClr val="tx1"/>
              </a:solidFill>
            </a:endParaRPr>
          </a:p>
          <a:p>
            <a:endParaRPr lang="cs-CZ" altLang="cs-CZ" sz="1200" dirty="0">
              <a:solidFill>
                <a:schemeClr val="tx1"/>
              </a:solidFill>
            </a:endParaRPr>
          </a:p>
          <a:p>
            <a:endParaRPr lang="cs-CZ" altLang="cs-CZ" sz="1200" dirty="0">
              <a:solidFill>
                <a:schemeClr val="tx1"/>
              </a:solidFill>
            </a:endParaRPr>
          </a:p>
          <a:p>
            <a:r>
              <a:rPr lang="cs-CZ" altLang="cs-CZ" sz="1200" dirty="0">
                <a:solidFill>
                  <a:schemeClr val="tx1"/>
                </a:solidFill>
              </a:rPr>
              <a:t>Tabulka s adjustovanými rezidui  je upravena pomocí skriptu </a:t>
            </a:r>
            <a:r>
              <a:rPr lang="cs-CZ" altLang="cs-CZ" sz="1200" i="1" dirty="0">
                <a:solidFill>
                  <a:schemeClr val="tx1"/>
                </a:solidFill>
              </a:rPr>
              <a:t>Znaménkové schéma</a:t>
            </a:r>
            <a:r>
              <a:rPr lang="cs-CZ" altLang="cs-CZ" sz="1200" dirty="0">
                <a:solidFill>
                  <a:schemeClr val="tx1"/>
                </a:solidFill>
              </a:rPr>
              <a:t> (volně k dispozici na stránkách </a:t>
            </a:r>
            <a:r>
              <a:rPr lang="cs-CZ" altLang="cs-CZ" sz="1200" u="sng" dirty="0">
                <a:solidFill>
                  <a:schemeClr val="accent1"/>
                </a:solidFill>
                <a:hlinkClick r:id="rId2"/>
              </a:rPr>
              <a:t>www.acrea.cz</a:t>
            </a:r>
            <a:r>
              <a:rPr lang="cs-CZ" altLang="cs-CZ" sz="1200" u="sng" dirty="0">
                <a:solidFill>
                  <a:schemeClr val="tx1"/>
                </a:solidFill>
              </a:rPr>
              <a:t>)</a:t>
            </a:r>
            <a:endParaRPr lang="cs-CZ" altLang="cs-CZ" sz="1200" dirty="0">
              <a:solidFill>
                <a:schemeClr val="tx1"/>
              </a:solidFill>
            </a:endParaRPr>
          </a:p>
          <a:p>
            <a:r>
              <a:rPr lang="cs-CZ" altLang="cs-CZ" sz="1200" dirty="0">
                <a:solidFill>
                  <a:schemeClr val="tx1"/>
                </a:solidFill>
              </a:rPr>
              <a:t>Skript porovnává adjustovaná residua s 95%, 99% a 99,9% kvantily standardizovaného normálního rozdělení (tj.  zaokrouhleně ±1,96 / ±2,58 / ±3,29)</a:t>
            </a:r>
          </a:p>
        </p:txBody>
      </p:sp>
      <p:pic>
        <p:nvPicPr>
          <p:cNvPr id="48132" name="Picture 2">
            <a:extLst>
              <a:ext uri="{FF2B5EF4-FFF2-40B4-BE49-F238E27FC236}">
                <a16:creationId xmlns:a16="http://schemas.microsoft.com/office/drawing/2014/main" id="{3A8ABAF9-1436-40CD-B6F9-9D32911A4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755900"/>
            <a:ext cx="6299200" cy="273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yuka">
  <a:themeElements>
    <a:clrScheme name="acrea">
      <a:dk1>
        <a:sysClr val="windowText" lastClr="000000"/>
      </a:dk1>
      <a:lt1>
        <a:sysClr val="window" lastClr="FFFFFF"/>
      </a:lt1>
      <a:dk2>
        <a:srgbClr val="406CAE"/>
      </a:dk2>
      <a:lt2>
        <a:srgbClr val="F2F2F2"/>
      </a:lt2>
      <a:accent1>
        <a:srgbClr val="A5A5A5"/>
      </a:accent1>
      <a:accent2>
        <a:srgbClr val="FFED00"/>
      </a:accent2>
      <a:accent3>
        <a:srgbClr val="00A096"/>
      </a:accent3>
      <a:accent4>
        <a:srgbClr val="8C7B70"/>
      </a:accent4>
      <a:accent5>
        <a:srgbClr val="A6589A"/>
      </a:accent5>
      <a:accent6>
        <a:srgbClr val="F29400"/>
      </a:accent6>
      <a:hlink>
        <a:srgbClr val="406CAE"/>
      </a:hlink>
      <a:folHlink>
        <a:srgbClr val="3F3F3F"/>
      </a:folHlink>
    </a:clrScheme>
    <a:fontScheme name="acr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F003DD8-0058-40D7-AF19-0B586996754B}" vid="{4E25A8CD-A496-4C4D-9F1A-DF922186E0AA}"/>
    </a:ext>
  </a:extLst>
</a:theme>
</file>

<file path=ppt/theme/theme2.xml><?xml version="1.0" encoding="utf-8"?>
<a:theme xmlns:a="http://schemas.openxmlformats.org/drawingml/2006/main" name="Sablona Acrea_úvod_CZ">
  <a:themeElements>
    <a:clrScheme name="Acrea_barvy">
      <a:dk1>
        <a:sysClr val="windowText" lastClr="000000"/>
      </a:dk1>
      <a:lt1>
        <a:sysClr val="window" lastClr="FFFFFF"/>
      </a:lt1>
      <a:dk2>
        <a:srgbClr val="406CAE"/>
      </a:dk2>
      <a:lt2>
        <a:srgbClr val="F2F2F2"/>
      </a:lt2>
      <a:accent1>
        <a:srgbClr val="A5A5A5"/>
      </a:accent1>
      <a:accent2>
        <a:srgbClr val="FFED00"/>
      </a:accent2>
      <a:accent3>
        <a:srgbClr val="00A096"/>
      </a:accent3>
      <a:accent4>
        <a:srgbClr val="8C7B70"/>
      </a:accent4>
      <a:accent5>
        <a:srgbClr val="A6589A"/>
      </a:accent5>
      <a:accent6>
        <a:srgbClr val="EE9837"/>
      </a:accent6>
      <a:hlink>
        <a:srgbClr val="406CAE"/>
      </a:hlink>
      <a:folHlink>
        <a:srgbClr val="3F3F3F"/>
      </a:folHlink>
    </a:clrScheme>
    <a:fontScheme name="acr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Acrea_barvy">
      <a:dk1>
        <a:sysClr val="windowText" lastClr="000000"/>
      </a:dk1>
      <a:lt1>
        <a:sysClr val="window" lastClr="FFFFFF"/>
      </a:lt1>
      <a:dk2>
        <a:srgbClr val="406CAE"/>
      </a:dk2>
      <a:lt2>
        <a:srgbClr val="F2F2F2"/>
      </a:lt2>
      <a:accent1>
        <a:srgbClr val="A5A5A5"/>
      </a:accent1>
      <a:accent2>
        <a:srgbClr val="FFED00"/>
      </a:accent2>
      <a:accent3>
        <a:srgbClr val="00A096"/>
      </a:accent3>
      <a:accent4>
        <a:srgbClr val="8C7B70"/>
      </a:accent4>
      <a:accent5>
        <a:srgbClr val="A6589A"/>
      </a:accent5>
      <a:accent6>
        <a:srgbClr val="EE9837"/>
      </a:accent6>
      <a:hlink>
        <a:srgbClr val="406CAE"/>
      </a:hlink>
      <a:folHlink>
        <a:srgbClr val="3F3F3F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Vyuka_cislo_snim_2021</Template>
  <TotalTime>3071</TotalTime>
  <Words>351</Words>
  <Application>Microsoft Office PowerPoint</Application>
  <PresentationFormat>Předvádění na obrazovce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Wingdings</vt:lpstr>
      <vt:lpstr>Vyuka</vt:lpstr>
      <vt:lpstr>Sablona Acrea_úvod_CZ</vt:lpstr>
      <vt:lpstr>Vlastní návrh</vt:lpstr>
      <vt:lpstr>1_Vlastní návrh</vt:lpstr>
      <vt:lpstr>Test dobré shody</vt:lpstr>
      <vt:lpstr>Chí-kvadrát test dobré shody (1)</vt:lpstr>
      <vt:lpstr>Chí-kvadrát test dobré shody (2)</vt:lpstr>
      <vt:lpstr>Kontingenční tabulka</vt:lpstr>
      <vt:lpstr>Test nezávislosti řádkové a sloupcové proměnné</vt:lpstr>
      <vt:lpstr>Znaménkové schéma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Korelační analýza souvislost, souběžnost, příčinnost</dc:title>
  <dc:creator>Brom Ondřej</dc:creator>
  <cp:lastModifiedBy>Ondrušková Bronislava</cp:lastModifiedBy>
  <cp:revision>30</cp:revision>
  <dcterms:created xsi:type="dcterms:W3CDTF">2021-11-15T10:19:03Z</dcterms:created>
  <dcterms:modified xsi:type="dcterms:W3CDTF">2022-10-19T08:07:35Z</dcterms:modified>
</cp:coreProperties>
</file>