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8" r:id="rId2"/>
    <p:sldMasterId id="2147483680" r:id="rId3"/>
    <p:sldMasterId id="2147483692" r:id="rId4"/>
  </p:sldMasterIdLst>
  <p:notesMasterIdLst>
    <p:notesMasterId r:id="rId39"/>
  </p:notesMasterIdLst>
  <p:handoutMasterIdLst>
    <p:handoutMasterId r:id="rId40"/>
  </p:handoutMasterIdLst>
  <p:sldIdLst>
    <p:sldId id="451" r:id="rId5"/>
    <p:sldId id="453" r:id="rId6"/>
    <p:sldId id="452" r:id="rId7"/>
    <p:sldId id="454" r:id="rId8"/>
    <p:sldId id="463" r:id="rId9"/>
    <p:sldId id="464" r:id="rId10"/>
    <p:sldId id="465" r:id="rId11"/>
    <p:sldId id="467" r:id="rId12"/>
    <p:sldId id="468" r:id="rId13"/>
    <p:sldId id="469" r:id="rId14"/>
    <p:sldId id="457" r:id="rId15"/>
    <p:sldId id="458" r:id="rId16"/>
    <p:sldId id="459" r:id="rId17"/>
    <p:sldId id="460" r:id="rId18"/>
    <p:sldId id="461" r:id="rId19"/>
    <p:sldId id="462" r:id="rId20"/>
    <p:sldId id="466" r:id="rId21"/>
    <p:sldId id="400" r:id="rId22"/>
    <p:sldId id="408" r:id="rId23"/>
    <p:sldId id="409" r:id="rId24"/>
    <p:sldId id="419" r:id="rId25"/>
    <p:sldId id="410" r:id="rId26"/>
    <p:sldId id="284" r:id="rId27"/>
    <p:sldId id="318" r:id="rId28"/>
    <p:sldId id="330" r:id="rId29"/>
    <p:sldId id="313" r:id="rId30"/>
    <p:sldId id="324" r:id="rId31"/>
    <p:sldId id="326" r:id="rId32"/>
    <p:sldId id="329" r:id="rId33"/>
    <p:sldId id="314" r:id="rId34"/>
    <p:sldId id="331" r:id="rId35"/>
    <p:sldId id="328" r:id="rId36"/>
    <p:sldId id="327" r:id="rId37"/>
    <p:sldId id="315" r:id="rId3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5256" autoAdjust="0"/>
  </p:normalViewPr>
  <p:slideViewPr>
    <p:cSldViewPr showGuides="1">
      <p:cViewPr varScale="1">
        <p:scale>
          <a:sx n="86" d="100"/>
          <a:sy n="86" d="100"/>
        </p:scale>
        <p:origin x="115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1" d="100"/>
          <a:sy n="81" d="100"/>
        </p:scale>
        <p:origin x="-195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55ACF-AD3C-4654-80F0-C74B1EA0E4C9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1676D-BA10-48C1-B54F-F281706521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1232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84003-2627-45EC-A08A-6B49E3F7038F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92C87-38D0-4D9D-BCF6-FB5299A404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9866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0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25604" name="Zástupný symbol pro záhlaví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575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7025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4225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1425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8625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5825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3025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>
                <a:latin typeface="Arial" charset="0"/>
                <a:cs typeface="Arial" charset="0"/>
              </a:rPr>
              <a:t>SPSS Inc. </a:t>
            </a:r>
          </a:p>
        </p:txBody>
      </p:sp>
      <p:sp>
        <p:nvSpPr>
          <p:cNvPr id="25605" name="Zástupný symbol pro zápatí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575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7025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4225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1425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8625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5825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3025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>
                <a:latin typeface="Arial" charset="0"/>
                <a:cs typeface="Arial" charset="0"/>
              </a:rPr>
              <a:t>Copyright 2006 SPSS Inc. </a:t>
            </a:r>
          </a:p>
        </p:txBody>
      </p:sp>
      <p:sp>
        <p:nvSpPr>
          <p:cNvPr id="25606" name="Zástupný symbol pro číslo snímku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575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7025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4225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1425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8625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5825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3025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03D2F29-900B-474D-8714-74A33F45668A}" type="slidenum">
              <a:rPr lang="en-US" altLang="cs-CZ" smtClean="0"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altLang="cs-CZ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0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26628" name="Zástupný symbol pro záhlaví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575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7025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4225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1425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8625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5825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3025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>
                <a:latin typeface="Arial" charset="0"/>
                <a:cs typeface="Arial" charset="0"/>
              </a:rPr>
              <a:t>SPSS Inc. </a:t>
            </a:r>
          </a:p>
        </p:txBody>
      </p:sp>
      <p:sp>
        <p:nvSpPr>
          <p:cNvPr id="26629" name="Zástupný symbol pro zápatí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575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7025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4225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1425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8625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5825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3025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>
                <a:latin typeface="Arial" charset="0"/>
                <a:cs typeface="Arial" charset="0"/>
              </a:rPr>
              <a:t>Copyright 2006 SPSS Inc. </a:t>
            </a:r>
          </a:p>
        </p:txBody>
      </p:sp>
      <p:sp>
        <p:nvSpPr>
          <p:cNvPr id="26630" name="Zástupný symbol pro číslo snímku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575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7025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4225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1425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8625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5825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3025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89F83FD-2849-41F6-B795-7AD065A6BA40}" type="slidenum">
              <a:rPr lang="en-US" altLang="cs-CZ" smtClean="0"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altLang="cs-CZ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0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27652" name="Zástupný symbol pro záhlaví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575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7025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4225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1425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8625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5825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3025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>
                <a:latin typeface="Arial" charset="0"/>
                <a:cs typeface="Arial" charset="0"/>
              </a:rPr>
              <a:t>SPSS Inc. </a:t>
            </a:r>
          </a:p>
        </p:txBody>
      </p:sp>
      <p:sp>
        <p:nvSpPr>
          <p:cNvPr id="27653" name="Zástupný symbol pro zápatí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575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7025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4225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1425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8625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5825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3025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cs-CZ">
                <a:latin typeface="Arial" charset="0"/>
                <a:cs typeface="Arial" charset="0"/>
              </a:rPr>
              <a:t>Copyright 2006 SPSS Inc. </a:t>
            </a:r>
          </a:p>
        </p:txBody>
      </p:sp>
      <p:sp>
        <p:nvSpPr>
          <p:cNvPr id="27654" name="Zástupný symbol pro číslo snímku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575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7025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4225" indent="-228600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1425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8625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5825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3025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8C35DF9-C022-43E0-BCC6-E43FAA6AC2FC}" type="slidenum">
              <a:rPr lang="en-US" altLang="cs-CZ" smtClean="0"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altLang="cs-CZ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779712" y="1700808"/>
            <a:ext cx="4896544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779712" y="3249324"/>
            <a:ext cx="5896744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4204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98" y="5205600"/>
            <a:ext cx="1338302" cy="1656183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2BFCA1C7-948D-851D-F94E-2AB83CA8BA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98" y="5205600"/>
            <a:ext cx="1338302" cy="165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052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16000" y="899999"/>
            <a:ext cx="4320000" cy="52560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cs-CZ" smtClean="0"/>
            </a:lvl1pPr>
            <a:lvl2pPr>
              <a:defRPr lang="cs-CZ" smtClean="0"/>
            </a:lvl2pPr>
            <a:lvl3pPr>
              <a:defRPr lang="cs-CZ" smtClean="0"/>
            </a:lvl3pPr>
            <a:lvl4pPr>
              <a:defRPr lang="cs-CZ" smtClean="0"/>
            </a:lvl4pPr>
            <a:lvl5pPr>
              <a:defRPr lang="cs-CZ" dirty="0"/>
            </a:lvl5pPr>
          </a:lstStyle>
          <a:p>
            <a:pPr marL="182563" lvl="0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Po kliknutí můžete upravovat styly textu v předloze.</a:t>
            </a:r>
          </a:p>
          <a:p>
            <a:pPr marL="182563" lvl="1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Druhá úroveň</a:t>
            </a:r>
          </a:p>
          <a:p>
            <a:pPr marL="182563" lvl="2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Třetí úroveň</a:t>
            </a:r>
          </a:p>
          <a:p>
            <a:pPr marL="182563" lvl="3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Čtvrtá úroveň</a:t>
            </a:r>
          </a:p>
          <a:p>
            <a:pPr marL="182563" lvl="4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08000" y="899999"/>
            <a:ext cx="4320000" cy="52560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cs-CZ" smtClean="0"/>
            </a:lvl1pPr>
            <a:lvl2pPr>
              <a:defRPr lang="cs-CZ" smtClean="0"/>
            </a:lvl2pPr>
            <a:lvl3pPr>
              <a:defRPr lang="cs-CZ" smtClean="0"/>
            </a:lvl3pPr>
            <a:lvl4pPr>
              <a:defRPr lang="cs-CZ" smtClean="0"/>
            </a:lvl4pPr>
            <a:lvl5pPr>
              <a:defRPr lang="cs-CZ"/>
            </a:lvl5pPr>
          </a:lstStyle>
          <a:p>
            <a:pPr marL="182563" lvl="0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Po kliknutí můžete upravovat styly textu v předloze.</a:t>
            </a:r>
          </a:p>
          <a:p>
            <a:pPr marL="182563" lvl="1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Druhá úroveň</a:t>
            </a:r>
          </a:p>
          <a:p>
            <a:pPr marL="182563" lvl="2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Třetí úroveň</a:t>
            </a:r>
          </a:p>
          <a:p>
            <a:pPr marL="182563" lvl="3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Čtvrtá úroveň</a:t>
            </a:r>
          </a:p>
          <a:p>
            <a:pPr marL="182563" lvl="4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Pátá úroveň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98" y="5205600"/>
            <a:ext cx="1338302" cy="165618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7938165-5233-367B-4A85-2C51885D9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98" y="5205600"/>
            <a:ext cx="1338302" cy="165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030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98" y="5205600"/>
            <a:ext cx="1338302" cy="165618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AA676B1-53C0-6AA3-4DC8-50EC3326B4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98" y="5205600"/>
            <a:ext cx="1338302" cy="165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281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98" y="5205600"/>
            <a:ext cx="1338302" cy="1656183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4C199017-C043-B498-9477-D558BFBC9C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98" y="5205600"/>
            <a:ext cx="1338302" cy="165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328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98" y="5205600"/>
            <a:ext cx="1338302" cy="165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076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0"/>
            <a:ext cx="3491880" cy="62373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898" y="4623062"/>
            <a:ext cx="1828102" cy="226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049858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898" y="4623062"/>
            <a:ext cx="1828102" cy="226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576453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834457760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256746621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4552-8A5E-4C71-82DC-9004B179B453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6009E-16E2-407E-8715-DC56B94512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1180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6000" y="216000"/>
            <a:ext cx="7560000" cy="540000"/>
          </a:xfrm>
        </p:spPr>
        <p:txBody>
          <a:bodyPr rIns="0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6000" y="899999"/>
            <a:ext cx="8640000" cy="52560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cs-CZ" dirty="0" smtClean="0"/>
            </a:lvl1pPr>
            <a:lvl2pPr>
              <a:defRPr lang="cs-CZ" dirty="0" smtClean="0"/>
            </a:lvl2pPr>
            <a:lvl3pPr>
              <a:defRPr lang="cs-CZ" dirty="0" smtClean="0"/>
            </a:lvl3pPr>
            <a:lvl4pPr>
              <a:defRPr lang="cs-CZ" dirty="0" smtClean="0"/>
            </a:lvl4pPr>
            <a:lvl5pPr>
              <a:defRPr lang="cs-CZ" dirty="0"/>
            </a:lvl5pPr>
          </a:lstStyle>
          <a:p>
            <a:pPr marL="182563" lvl="0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Po kliknutí můžete upravovat styly textu v předloze.</a:t>
            </a:r>
          </a:p>
          <a:p>
            <a:pPr marL="182563" lvl="1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Druhá úroveň</a:t>
            </a:r>
          </a:p>
          <a:p>
            <a:pPr marL="182563" lvl="2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Třetí úroveň</a:t>
            </a:r>
          </a:p>
          <a:p>
            <a:pPr marL="182563" lvl="3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Čtvrtá úroveň</a:t>
            </a:r>
          </a:p>
          <a:p>
            <a:pPr marL="182563" lvl="4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Pátá úroveň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98" y="5205600"/>
            <a:ext cx="1338302" cy="1656183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308304" y="6480000"/>
            <a:ext cx="658416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307889CB-4329-4159-951C-9130128614A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61737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4552-8A5E-4C71-82DC-9004B179B453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6009E-16E2-407E-8715-DC56B94512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30571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4552-8A5E-4C71-82DC-9004B179B453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6009E-16E2-407E-8715-DC56B94512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67546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4552-8A5E-4C71-82DC-9004B179B453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6009E-16E2-407E-8715-DC56B94512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7322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4552-8A5E-4C71-82DC-9004B179B453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6009E-16E2-407E-8715-DC56B94512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83397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4552-8A5E-4C71-82DC-9004B179B453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6009E-16E2-407E-8715-DC56B94512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37300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4552-8A5E-4C71-82DC-9004B179B453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6009E-16E2-407E-8715-DC56B94512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82178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4552-8A5E-4C71-82DC-9004B179B453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6009E-16E2-407E-8715-DC56B94512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86472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4552-8A5E-4C71-82DC-9004B179B453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6009E-16E2-407E-8715-DC56B94512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47234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4552-8A5E-4C71-82DC-9004B179B453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6009E-16E2-407E-8715-DC56B94512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86029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4552-8A5E-4C71-82DC-9004B179B453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6009E-16E2-407E-8715-DC56B94512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1737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98" y="5205600"/>
            <a:ext cx="1338302" cy="1656183"/>
          </a:xfrm>
          <a:prstGeom prst="rect">
            <a:avLst/>
          </a:prstGeom>
        </p:spPr>
      </p:pic>
      <p:sp>
        <p:nvSpPr>
          <p:cNvPr id="5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308304" y="6480000"/>
            <a:ext cx="658416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307889CB-4329-4159-951C-9130128614A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73568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20D6-69BB-4D92-BECB-695A164C9E57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070E5-A10F-495C-9476-D498118364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71700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20D6-69BB-4D92-BECB-695A164C9E57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070E5-A10F-495C-9476-D498118364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29505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20D6-69BB-4D92-BECB-695A164C9E57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070E5-A10F-495C-9476-D498118364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76491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20D6-69BB-4D92-BECB-695A164C9E57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070E5-A10F-495C-9476-D498118364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77641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20D6-69BB-4D92-BECB-695A164C9E57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070E5-A10F-495C-9476-D498118364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44162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20D6-69BB-4D92-BECB-695A164C9E57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070E5-A10F-495C-9476-D498118364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13326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20D6-69BB-4D92-BECB-695A164C9E57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070E5-A10F-495C-9476-D498118364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86825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20D6-69BB-4D92-BECB-695A164C9E57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070E5-A10F-495C-9476-D498118364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29251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20D6-69BB-4D92-BECB-695A164C9E57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070E5-A10F-495C-9476-D498118364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79913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20D6-69BB-4D92-BECB-695A164C9E57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070E5-A10F-495C-9476-D498118364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26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16000" y="899999"/>
            <a:ext cx="4320000" cy="52560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cs-CZ" smtClean="0"/>
            </a:lvl1pPr>
            <a:lvl2pPr>
              <a:defRPr lang="cs-CZ" smtClean="0"/>
            </a:lvl2pPr>
            <a:lvl3pPr>
              <a:defRPr lang="cs-CZ" smtClean="0"/>
            </a:lvl3pPr>
            <a:lvl4pPr>
              <a:defRPr lang="cs-CZ" smtClean="0"/>
            </a:lvl4pPr>
            <a:lvl5pPr>
              <a:defRPr lang="cs-CZ" dirty="0"/>
            </a:lvl5pPr>
          </a:lstStyle>
          <a:p>
            <a:pPr marL="182563" lvl="0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Po kliknutí můžete upravovat styly textu v předloze.</a:t>
            </a:r>
          </a:p>
          <a:p>
            <a:pPr marL="182563" lvl="1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Druhá úroveň</a:t>
            </a:r>
          </a:p>
          <a:p>
            <a:pPr marL="182563" lvl="2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Třetí úroveň</a:t>
            </a:r>
          </a:p>
          <a:p>
            <a:pPr marL="182563" lvl="3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Čtvrtá úroveň</a:t>
            </a:r>
          </a:p>
          <a:p>
            <a:pPr marL="182563" lvl="4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08000" y="899999"/>
            <a:ext cx="4320000" cy="52560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cs-CZ" smtClean="0"/>
            </a:lvl1pPr>
            <a:lvl2pPr>
              <a:defRPr lang="cs-CZ" smtClean="0"/>
            </a:lvl2pPr>
            <a:lvl3pPr>
              <a:defRPr lang="cs-CZ" smtClean="0"/>
            </a:lvl3pPr>
            <a:lvl4pPr>
              <a:defRPr lang="cs-CZ" smtClean="0"/>
            </a:lvl4pPr>
            <a:lvl5pPr>
              <a:defRPr lang="cs-CZ"/>
            </a:lvl5pPr>
          </a:lstStyle>
          <a:p>
            <a:pPr marL="182563" lvl="0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Po kliknutí můžete upravovat styly textu v předloze.</a:t>
            </a:r>
          </a:p>
          <a:p>
            <a:pPr marL="182563" lvl="1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Druhá úroveň</a:t>
            </a:r>
          </a:p>
          <a:p>
            <a:pPr marL="182563" lvl="2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Třetí úroveň</a:t>
            </a:r>
          </a:p>
          <a:p>
            <a:pPr marL="182563" lvl="3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Čtvrtá úroveň</a:t>
            </a:r>
          </a:p>
          <a:p>
            <a:pPr marL="182563" lvl="4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Pátá úroveň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98" y="5205600"/>
            <a:ext cx="1338302" cy="1656183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308304" y="6480000"/>
            <a:ext cx="658416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307889CB-4329-4159-951C-9130128614A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11605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20D6-69BB-4D92-BECB-695A164C9E57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070E5-A10F-495C-9476-D498118364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9067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98" y="5205600"/>
            <a:ext cx="1338302" cy="1656183"/>
          </a:xfrm>
          <a:prstGeom prst="rect">
            <a:avLst/>
          </a:prstGeom>
        </p:spPr>
      </p:pic>
      <p:sp>
        <p:nvSpPr>
          <p:cNvPr id="8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>
            <a:off x="7308304" y="6480000"/>
            <a:ext cx="658416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307889CB-4329-4159-951C-9130128614A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3465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98" y="5205600"/>
            <a:ext cx="1338302" cy="1656183"/>
          </a:xfrm>
          <a:prstGeom prst="rect">
            <a:avLst/>
          </a:prstGeom>
        </p:spPr>
      </p:pic>
      <p:sp>
        <p:nvSpPr>
          <p:cNvPr id="4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308304" y="6480000"/>
            <a:ext cx="658416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307889CB-4329-4159-951C-9130128614A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408058"/>
            <a:ext cx="1979711" cy="244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943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779712" y="1700808"/>
            <a:ext cx="4896544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779712" y="3249324"/>
            <a:ext cx="5896744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3848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6000" y="216000"/>
            <a:ext cx="7560000" cy="540000"/>
          </a:xfrm>
        </p:spPr>
        <p:txBody>
          <a:bodyPr rIns="0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6000" y="899999"/>
            <a:ext cx="8640000" cy="52560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cs-CZ" dirty="0" smtClean="0"/>
            </a:lvl1pPr>
            <a:lvl2pPr>
              <a:defRPr lang="cs-CZ" dirty="0" smtClean="0"/>
            </a:lvl2pPr>
            <a:lvl3pPr>
              <a:defRPr lang="cs-CZ" dirty="0" smtClean="0"/>
            </a:lvl3pPr>
            <a:lvl4pPr>
              <a:defRPr lang="cs-CZ" dirty="0" smtClean="0"/>
            </a:lvl4pPr>
            <a:lvl5pPr>
              <a:defRPr lang="cs-CZ" dirty="0"/>
            </a:lvl5pPr>
          </a:lstStyle>
          <a:p>
            <a:pPr marL="182563" lvl="0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Po kliknutí můžete upravovat styly textu v předloze.</a:t>
            </a:r>
          </a:p>
          <a:p>
            <a:pPr marL="182563" lvl="1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Druhá úroveň</a:t>
            </a:r>
          </a:p>
          <a:p>
            <a:pPr marL="182563" lvl="2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Třetí úroveň</a:t>
            </a:r>
          </a:p>
          <a:p>
            <a:pPr marL="182563" lvl="3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Čtvrtá úroveň</a:t>
            </a:r>
          </a:p>
          <a:p>
            <a:pPr marL="182563" lvl="4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Pátá úroveň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98" y="5205600"/>
            <a:ext cx="1338302" cy="1656183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77A2CA78-5ADC-3EB7-76B1-7141C24BF2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98" y="5205600"/>
            <a:ext cx="1338302" cy="165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020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1" y="6505200"/>
            <a:ext cx="9143999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216000" y="216000"/>
            <a:ext cx="7560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16000" y="900000"/>
            <a:ext cx="8640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2563" lvl="0" indent="-182563">
              <a:spcBef>
                <a:spcPts val="0"/>
              </a:spcBef>
              <a:spcAft>
                <a:spcPts val="400"/>
              </a:spcAft>
            </a:pPr>
            <a:r>
              <a:rPr lang="cs-CZ" dirty="0"/>
              <a:t>Kliknutím lze upravit styly předlohy textu.</a:t>
            </a:r>
          </a:p>
          <a:p>
            <a:pPr marL="357188" lvl="1" indent="-174625">
              <a:spcBef>
                <a:spcPts val="0"/>
              </a:spcBef>
              <a:spcAft>
                <a:spcPts val="400"/>
              </a:spcAft>
            </a:pPr>
            <a:r>
              <a:rPr lang="cs-CZ" dirty="0"/>
              <a:t>Druhá úroveň</a:t>
            </a:r>
          </a:p>
          <a:p>
            <a:pPr marL="539750" lvl="2" indent="-182563">
              <a:spcBef>
                <a:spcPts val="0"/>
              </a:spcBef>
              <a:spcAft>
                <a:spcPts val="400"/>
              </a:spcAft>
            </a:pPr>
            <a:r>
              <a:rPr lang="cs-CZ" dirty="0"/>
              <a:t>Třetí úroveň</a:t>
            </a:r>
          </a:p>
          <a:p>
            <a:pPr marL="712788" lvl="3" indent="-173038">
              <a:spcBef>
                <a:spcPts val="0"/>
              </a:spcBef>
              <a:spcAft>
                <a:spcPts val="400"/>
              </a:spcAft>
            </a:pPr>
            <a:r>
              <a:rPr lang="cs-CZ" dirty="0"/>
              <a:t>Čtvrtá úroveň</a:t>
            </a:r>
          </a:p>
          <a:p>
            <a:pPr marL="895350" lvl="4" indent="-182563">
              <a:spcBef>
                <a:spcPts val="0"/>
              </a:spcBef>
              <a:spcAft>
                <a:spcPts val="400"/>
              </a:spcAft>
            </a:pPr>
            <a:r>
              <a:rPr lang="cs-CZ" dirty="0"/>
              <a:t>Pátá úroveň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475" y="65660"/>
            <a:ext cx="1529525" cy="91506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60000" y="649800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>
                    <a:lumMod val="95000"/>
                  </a:schemeClr>
                </a:solidFill>
              </a:rPr>
              <a:t>© 2021 ACREA CR, spol. s r.o.</a:t>
            </a:r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308304" y="6480000"/>
            <a:ext cx="658416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7889CB-4329-4159-951C-9130128614A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465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cs-CZ" sz="2000" b="1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lang="cs-CZ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cs-CZ" sz="16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lang="cs-CZ" sz="16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lang="cs-CZ" sz="16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1" y="6505200"/>
            <a:ext cx="9143999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216000" y="216000"/>
            <a:ext cx="7560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16000" y="900000"/>
            <a:ext cx="8640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2563" lvl="0" indent="-182563">
              <a:spcBef>
                <a:spcPts val="0"/>
              </a:spcBef>
              <a:spcAft>
                <a:spcPts val="400"/>
              </a:spcAft>
            </a:pPr>
            <a:r>
              <a:rPr lang="cs-CZ" dirty="0"/>
              <a:t>Kliknutím lze upravit styly předlohy textu.</a:t>
            </a:r>
          </a:p>
          <a:p>
            <a:pPr marL="357188" lvl="1" indent="-174625">
              <a:spcBef>
                <a:spcPts val="0"/>
              </a:spcBef>
              <a:spcAft>
                <a:spcPts val="400"/>
              </a:spcAft>
            </a:pPr>
            <a:r>
              <a:rPr lang="cs-CZ" dirty="0"/>
              <a:t>Druhá úroveň</a:t>
            </a:r>
          </a:p>
          <a:p>
            <a:pPr marL="539750" lvl="2" indent="-182563">
              <a:spcBef>
                <a:spcPts val="0"/>
              </a:spcBef>
              <a:spcAft>
                <a:spcPts val="400"/>
              </a:spcAft>
            </a:pPr>
            <a:r>
              <a:rPr lang="cs-CZ" dirty="0"/>
              <a:t>Třetí úroveň</a:t>
            </a:r>
          </a:p>
          <a:p>
            <a:pPr marL="712788" lvl="3" indent="-173038">
              <a:spcBef>
                <a:spcPts val="0"/>
              </a:spcBef>
              <a:spcAft>
                <a:spcPts val="400"/>
              </a:spcAft>
            </a:pPr>
            <a:r>
              <a:rPr lang="cs-CZ" dirty="0"/>
              <a:t>Čtvrtá úroveň</a:t>
            </a:r>
          </a:p>
          <a:p>
            <a:pPr marL="895350" lvl="4" indent="-182563">
              <a:spcBef>
                <a:spcPts val="0"/>
              </a:spcBef>
              <a:spcAft>
                <a:spcPts val="400"/>
              </a:spcAft>
            </a:pPr>
            <a:r>
              <a:rPr lang="cs-CZ" dirty="0"/>
              <a:t>Pátá úroveň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475" y="65660"/>
            <a:ext cx="1529525" cy="91506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60000" y="649800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>
                    <a:lumMod val="95000"/>
                  </a:schemeClr>
                </a:solidFill>
              </a:rPr>
              <a:t>© 2022 ACREA CR, spol. s r.o.</a:t>
            </a:r>
          </a:p>
        </p:txBody>
      </p:sp>
    </p:spTree>
    <p:extLst>
      <p:ext uri="{BB962C8B-B14F-4D97-AF65-F5344CB8AC3E}">
        <p14:creationId xmlns:p14="http://schemas.microsoft.com/office/powerpoint/2010/main" val="185261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cs-CZ" sz="2000" b="1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lang="cs-CZ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cs-CZ" sz="16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lang="cs-CZ" sz="16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lang="cs-CZ" sz="16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84552-8A5E-4C71-82DC-9004B179B453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6009E-16E2-407E-8715-DC56B94512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95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D20D6-69BB-4D92-BECB-695A164C9E57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070E5-A10F-495C-9476-D498118364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8306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7900A9D5-C2C0-439B-9CD2-22CCDB862D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sz="3200" dirty="0"/>
              <a:t>Základy statistiky pro analýzu dat</a:t>
            </a:r>
            <a:endParaRPr lang="cs-CZ" dirty="0"/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E42A0982-E68D-4406-865A-8A52EEF4B5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1719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FADCEB-64D3-49C2-8BD8-F3B5BACC0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Charakteristiky polohy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BC36410E-98D1-4F19-883A-999D5ADD12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cs-CZ" dirty="0">
                    <a:solidFill>
                      <a:schemeClr val="accent6"/>
                    </a:solidFill>
                  </a:rPr>
                  <a:t>Kvantily, kvartily, decily, percentily</a:t>
                </a:r>
              </a:p>
              <a:p>
                <a:pPr marL="0" indent="0">
                  <a:buNone/>
                </a:pPr>
                <a:r>
                  <a:rPr lang="cs-CZ" dirty="0"/>
                  <a:t>Kvantil datového souboru rozděluje soubor na dvě části. V jedné jsou hodnoty souboru, které jsou menší či nejvýše rovny kvantilu a ve druhé jsou hodnoty větší než kvantil. </a:t>
                </a:r>
              </a:p>
              <a:p>
                <a:pPr marL="0" indent="0" algn="ctr">
                  <a:buNone/>
                </a:pPr>
                <a:r>
                  <a:rPr lang="cs-CZ" sz="1800" i="1" dirty="0">
                    <a:solidFill>
                      <a:schemeClr val="accent6"/>
                    </a:solidFill>
                  </a:rPr>
                  <a:t>0&lt;p&lt;1</a:t>
                </a:r>
                <a:r>
                  <a:rPr lang="cs-CZ" sz="1800" dirty="0">
                    <a:solidFill>
                      <a:schemeClr val="accent6"/>
                    </a:solidFill>
                  </a:rPr>
                  <a:t>, </a:t>
                </a:r>
                <a:r>
                  <a:rPr lang="cs-CZ" sz="1800" i="1" dirty="0">
                    <a:solidFill>
                      <a:schemeClr val="accent6"/>
                    </a:solidFill>
                  </a:rPr>
                  <a:t>p</a:t>
                </a:r>
                <a:r>
                  <a:rPr lang="cs-CZ" sz="1800" dirty="0">
                    <a:solidFill>
                      <a:schemeClr val="accent6"/>
                    </a:solidFill>
                  </a:rPr>
                  <a:t>-kvantil resp. </a:t>
                </a:r>
                <a:r>
                  <a:rPr lang="cs-CZ" sz="1800" i="1" dirty="0">
                    <a:solidFill>
                      <a:schemeClr val="accent6"/>
                    </a:solidFill>
                  </a:rPr>
                  <a:t>100*p%</a:t>
                </a:r>
                <a:r>
                  <a:rPr lang="cs-CZ" sz="1800" dirty="0">
                    <a:solidFill>
                      <a:schemeClr val="accent6"/>
                    </a:solidFill>
                  </a:rPr>
                  <a:t> kvantil</a:t>
                </a:r>
              </a:p>
              <a:p>
                <a:pPr marL="0" indent="0" algn="just">
                  <a:buNone/>
                </a:pPr>
                <a:r>
                  <a:rPr lang="cs-CZ" sz="1800" b="0" i="1" u="sng" dirty="0"/>
                  <a:t>Hodnota, pro kterou je </a:t>
                </a:r>
                <a:r>
                  <a:rPr lang="cs-CZ" sz="1800" b="0" i="1" u="sng" dirty="0" err="1"/>
                  <a:t>približne</a:t>
                </a:r>
                <a:r>
                  <a:rPr lang="cs-CZ" sz="1800" b="0" i="1" u="sng" dirty="0"/>
                  <a:t> 100*p% hodnot ze souboru menších a 100*(1-p)% hodnot větších.</a:t>
                </a:r>
              </a:p>
              <a:p>
                <a:pPr marL="0" indent="0" algn="just">
                  <a:buNone/>
                </a:pPr>
                <a:endParaRPr lang="cs-CZ" sz="1800" b="0" i="1" u="sng" dirty="0"/>
              </a:p>
              <a:p>
                <a:pPr marL="0" indent="0" algn="l">
                  <a:buNone/>
                </a:pPr>
                <a:r>
                  <a:rPr lang="cs-CZ" sz="1800" i="0" u="none" strike="noStrike" baseline="0" dirty="0"/>
                  <a:t>Speciální názvy mají kvantily:</a:t>
                </a:r>
              </a:p>
              <a:p>
                <a:pPr marL="0" indent="0" algn="l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 u="none" strike="noStrike" baseline="0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cs-CZ" sz="1800" i="1" u="none" strike="noStrike" baseline="0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800" b="1" i="0" u="none" strike="noStrike" baseline="0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acc>
                      </m:e>
                      <m:sub>
                        <m:r>
                          <a:rPr lang="cs-CZ" sz="1800" b="1" i="0" u="none" strike="noStrike" baseline="0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𝟓𝟎</m:t>
                        </m:r>
                      </m:sub>
                    </m:sSub>
                    <m:r>
                      <a:rPr lang="cs-CZ" sz="1800" b="1" i="0" u="none" strike="noStrike" baseline="0" dirty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cs-CZ" sz="1800" b="0" u="none" strike="noStrike" baseline="0" dirty="0"/>
                  <a:t>je medián (</a:t>
                </a:r>
                <a:r>
                  <a:rPr lang="cs-CZ" sz="1800" b="0" u="none" strike="noStrike" baseline="0" dirty="0" err="1"/>
                  <a:t>median</a:t>
                </a:r>
                <a:r>
                  <a:rPr lang="cs-CZ" sz="1800" b="0" u="none" strike="noStrike" baseline="0" dirty="0"/>
                  <a:t>);</a:t>
                </a:r>
              </a:p>
              <a:p>
                <a:pPr marL="0" indent="0" algn="l">
                  <a:buNone/>
                </a:pPr>
                <a:r>
                  <a:rPr lang="en-US" sz="1800" b="0" u="none" strike="noStrike" baseline="0" dirty="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 u="none" strike="noStrike" baseline="0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cs-CZ" sz="1800" i="1" u="none" strike="noStrike" baseline="0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800" b="1" i="0" u="none" strike="noStrike" baseline="0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acc>
                      </m:e>
                      <m:sub>
                        <m:r>
                          <a:rPr lang="cs-CZ" sz="1800" b="1" i="0" u="none" strike="noStrike" baseline="0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sub>
                    </m:sSub>
                    <m:r>
                      <a:rPr lang="cs-CZ" sz="1800" b="1" i="0" u="none" strike="noStrike" baseline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0" u="none" strike="noStrike" baseline="0" dirty="0" err="1"/>
                  <a:t>dolní</a:t>
                </a:r>
                <a:r>
                  <a:rPr lang="en-US" sz="1800" b="0" u="none" strike="noStrike" baseline="0" dirty="0"/>
                  <a:t> </a:t>
                </a:r>
                <a:r>
                  <a:rPr lang="en-US" sz="1800" b="0" u="none" strike="noStrike" baseline="0" dirty="0" err="1"/>
                  <a:t>kvartil</a:t>
                </a:r>
                <a:r>
                  <a:rPr lang="en-US" sz="1800" b="0" u="none" strike="noStrike" baseline="0" dirty="0"/>
                  <a:t> (lower quartile);</a:t>
                </a:r>
              </a:p>
              <a:p>
                <a:pPr marL="0" indent="0" algn="l">
                  <a:buNone/>
                </a:pPr>
                <a:r>
                  <a:rPr lang="nn-NO" sz="1800" b="0" u="none" strike="noStrike" baseline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 u="none" strike="noStrike" baseline="0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cs-CZ" sz="1800" i="1" u="none" strike="noStrike" baseline="0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800" b="1" i="0" u="none" strike="noStrike" baseline="0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acc>
                      </m:e>
                      <m:sub>
                        <m:r>
                          <a:rPr lang="cs-CZ" sz="1800" b="1" i="0" u="none" strike="noStrike" baseline="0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𝟕𝟓</m:t>
                        </m:r>
                      </m:sub>
                    </m:sSub>
                    <m:r>
                      <a:rPr lang="cs-CZ" sz="1800" b="1" i="0" u="none" strike="noStrike" baseline="0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n-NO" sz="1800" b="0" u="none" strike="noStrike" baseline="0" dirty="0"/>
                  <a:t>horní kvartil (upper quartile).</a:t>
                </a:r>
                <a:endParaRPr lang="cs-CZ" sz="1800" b="0" u="none" strike="noStrike" baseline="0" dirty="0"/>
              </a:p>
              <a:p>
                <a:pPr marL="0" indent="0" algn="l">
                  <a:buNone/>
                </a:pPr>
                <a:endParaRPr lang="cs-CZ" sz="1800" b="0" i="0" u="none" strike="noStrike" baseline="0" dirty="0"/>
              </a:p>
              <a:p>
                <a:pPr marL="0" indent="0">
                  <a:buNone/>
                </a:pPr>
                <a:r>
                  <a:rPr lang="cs-CZ" sz="1800" b="0" i="0" u="none" strike="noStrike" baseline="0" dirty="0"/>
                  <a:t>Jako </a:t>
                </a:r>
                <a:r>
                  <a:rPr lang="cs-CZ" sz="1800" i="1" u="sng" strike="noStrike" baseline="0" dirty="0" err="1">
                    <a:solidFill>
                      <a:schemeClr val="accent6"/>
                    </a:solidFill>
                  </a:rPr>
                  <a:t>mezikvartilové</a:t>
                </a:r>
                <a:r>
                  <a:rPr lang="cs-CZ" sz="1800" i="1" u="sng" strike="noStrike" baseline="0" dirty="0">
                    <a:solidFill>
                      <a:schemeClr val="accent6"/>
                    </a:solidFill>
                  </a:rPr>
                  <a:t> rozpětí IQR </a:t>
                </a:r>
                <a:r>
                  <a:rPr lang="cs-CZ" sz="1800" b="0" i="0" u="none" strike="noStrike" baseline="0" dirty="0"/>
                  <a:t>(</a:t>
                </a:r>
                <a:r>
                  <a:rPr lang="cs-CZ" sz="1800" b="0" i="0" u="none" strike="noStrike" baseline="0" dirty="0" err="1"/>
                  <a:t>interquartile</a:t>
                </a:r>
                <a:r>
                  <a:rPr lang="cs-CZ" sz="1800" b="0" i="0" u="none" strike="noStrike" baseline="0" dirty="0"/>
                  <a:t> </a:t>
                </a:r>
                <a:r>
                  <a:rPr lang="cs-CZ" sz="1800" b="0" i="0" u="none" strike="noStrike" baseline="0" dirty="0" err="1"/>
                  <a:t>range</a:t>
                </a:r>
                <a:r>
                  <a:rPr lang="cs-CZ" sz="1800" b="0" i="0" u="none" strike="noStrike" baseline="0" dirty="0"/>
                  <a:t>) se definuje</a:t>
                </a:r>
                <a:r>
                  <a:rPr lang="cs-CZ" sz="1800" b="0" dirty="0"/>
                  <a:t> </a:t>
                </a:r>
                <a:r>
                  <a:rPr lang="cs-CZ" sz="1800" b="0" i="0" u="none" strike="noStrike" baseline="0" dirty="0"/>
                  <a:t>rozdíl:</a:t>
                </a:r>
                <a14:m>
                  <m:oMath xmlns:m="http://schemas.openxmlformats.org/officeDocument/2006/math">
                    <m:r>
                      <a:rPr lang="cs-CZ" sz="1800" b="1" i="1" u="none" strike="noStrike" baseline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𝑰𝑸𝑹</m:t>
                    </m:r>
                    <m:r>
                      <a:rPr lang="cs-CZ" sz="1800" b="1" i="1" u="none" strike="noStrike" baseline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cs-CZ" sz="1800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cs-CZ" sz="1800" i="1" dirty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800" b="1" i="1" dirty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acc>
                      </m:e>
                      <m:sub>
                        <m:r>
                          <a:rPr lang="cs-CZ" sz="1800" b="1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𝟕𝟓</m:t>
                        </m:r>
                      </m:sub>
                    </m:sSub>
                    <m:r>
                      <a:rPr lang="cs-CZ" sz="1800" b="1" i="0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cs-CZ" sz="1800" dirty="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cs-CZ" sz="1800" i="1" dirty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800" b="1" i="1" dirty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acc>
                      </m:e>
                      <m:sub>
                        <m:r>
                          <a:rPr lang="cs-CZ" sz="1800" b="1" i="0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cs-CZ" sz="1800" b="1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b>
                    </m:sSub>
                  </m:oMath>
                </a14:m>
                <a:endParaRPr lang="cs-CZ" sz="1800" u="sng" dirty="0"/>
              </a:p>
              <a:p>
                <a:pPr marL="0" indent="0">
                  <a:buNone/>
                </a:pPr>
                <a:endParaRPr lang="cs-CZ" sz="1800" b="0" u="sng" dirty="0"/>
              </a:p>
              <a:p>
                <a:pPr marL="0" indent="0">
                  <a:buNone/>
                </a:pPr>
                <a:r>
                  <a:rPr lang="cs-CZ" sz="1800" b="0" dirty="0"/>
                  <a:t>Nejjemnější používané rozdělení souboru je pomocí percentilů </a:t>
                </a:r>
                <a:r>
                  <a:rPr lang="cs-CZ" sz="1800" b="0" dirty="0">
                    <a:latin typeface="+mj-lt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cs-CZ" sz="1800" b="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800" b="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cs-CZ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1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cs-CZ" sz="1800" b="0" dirty="0">
                    <a:solidFill>
                      <a:schemeClr val="tx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cs-CZ" sz="1800" b="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800" b="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cs-CZ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1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cs-CZ" sz="18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cs-CZ" sz="1800" b="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800" b="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cs-CZ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99</m:t>
                        </m:r>
                      </m:sub>
                    </m:sSub>
                  </m:oMath>
                </a14:m>
                <a:r>
                  <a:rPr lang="cs-CZ" sz="1800" b="0" dirty="0">
                    <a:solidFill>
                      <a:schemeClr val="tx1"/>
                    </a:solidFill>
                    <a:latin typeface="+mj-lt"/>
                  </a:rPr>
                  <a:t>).</a:t>
                </a:r>
                <a:endParaRPr lang="cs-CZ" sz="1800" b="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BC36410E-98D1-4F19-883A-999D5ADD12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5" t="-1276" r="-56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E6D3F25-2398-42C6-88EC-BD7A3E15031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486775" y="6480175"/>
            <a:ext cx="657225" cy="360363"/>
          </a:xfrm>
          <a:prstGeom prst="rect">
            <a:avLst/>
          </a:prstGeom>
        </p:spPr>
        <p:txBody>
          <a:bodyPr/>
          <a:lstStyle/>
          <a:p>
            <a:fld id="{307889CB-4329-4159-951C-9130128614A6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068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92F42A-44BA-4631-A6CE-15D979E7D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648"/>
            <a:ext cx="7560000" cy="540000"/>
          </a:xfrm>
        </p:spPr>
        <p:txBody>
          <a:bodyPr/>
          <a:lstStyle/>
          <a:p>
            <a:r>
              <a:rPr lang="cs-CZ" dirty="0"/>
              <a:t>Charakteristiky polohy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7613D2-F0EE-4E9E-BF6F-73E6C4A25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000" y="908720"/>
            <a:ext cx="8640000" cy="5256000"/>
          </a:xfrm>
        </p:spPr>
        <p:txBody>
          <a:bodyPr/>
          <a:lstStyle/>
          <a:p>
            <a:pPr marL="0" indent="0" algn="l">
              <a:buNone/>
            </a:pPr>
            <a:r>
              <a:rPr lang="cs-CZ" sz="2400" dirty="0">
                <a:solidFill>
                  <a:schemeClr val="accent6"/>
                </a:solidFill>
              </a:rPr>
              <a:t>Závěr</a:t>
            </a:r>
          </a:p>
          <a:p>
            <a:pPr marL="0" indent="0" algn="l">
              <a:buNone/>
            </a:pPr>
            <a:r>
              <a:rPr lang="cs-CZ" sz="1800" dirty="0"/>
              <a:t>M</a:t>
            </a:r>
            <a:r>
              <a:rPr lang="cs-CZ" sz="1800" i="0" u="none" strike="noStrike" baseline="0" dirty="0"/>
              <a:t>odus snadno se najde, má ale minimální vypovídací hodnotu.</a:t>
            </a:r>
          </a:p>
          <a:p>
            <a:pPr marL="0" indent="0" algn="l">
              <a:buNone/>
            </a:pPr>
            <a:r>
              <a:rPr lang="cs-CZ" sz="1800" dirty="0"/>
              <a:t>M</a:t>
            </a:r>
            <a:r>
              <a:rPr lang="cs-CZ" sz="1800" i="0" u="none" strike="noStrike" baseline="0" dirty="0"/>
              <a:t>edián určuje střed souboru a je méně citlivý na chyby.</a:t>
            </a:r>
          </a:p>
          <a:p>
            <a:pPr marL="0" indent="0" algn="l">
              <a:buNone/>
            </a:pPr>
            <a:r>
              <a:rPr lang="pl-PL" sz="1800" dirty="0"/>
              <a:t>P</a:t>
            </a:r>
            <a:r>
              <a:rPr lang="pl-PL" sz="1800" i="0" u="none" strike="noStrike" baseline="0" dirty="0"/>
              <a:t>růměr zohledňuje všechny hodnoty, ale je citlivý na chyby.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D522F00-C463-4FBF-A131-B4408A156E1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486775" y="6480175"/>
            <a:ext cx="657225" cy="360363"/>
          </a:xfrm>
          <a:prstGeom prst="rect">
            <a:avLst/>
          </a:prstGeom>
        </p:spPr>
        <p:txBody>
          <a:bodyPr/>
          <a:lstStyle/>
          <a:p>
            <a:fld id="{307889CB-4329-4159-951C-9130128614A6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8980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E9599F-FC8F-42FF-8109-CE9D68F3C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Charakteristiky rozptýlenosti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9FCCBC55-8B7F-43B1-A61A-DB0870D1FE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dirty="0"/>
                  <a:t>Rozpětí datového souboru </a:t>
                </a:r>
                <a:r>
                  <a:rPr lang="cs-CZ" b="0" dirty="0"/>
                  <a:t>(</a:t>
                </a:r>
                <a:r>
                  <a:rPr lang="cs-CZ" b="0" dirty="0" err="1"/>
                  <a:t>range</a:t>
                </a:r>
                <a:r>
                  <a:rPr lang="cs-CZ" b="0" dirty="0"/>
                  <a:t>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𝒎𝒂𝒙</m:t>
                          </m:r>
                        </m:sub>
                      </m:sSub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cs-CZ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𝒎𝒊𝒏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Snadno se spočítá, ale její hodnota je citlivá na zavlečené chyby. Vychází pouze ze dvou hodnot. 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Rozptyl </a:t>
                </a:r>
                <a:r>
                  <a:rPr lang="cs-CZ" b="0" dirty="0"/>
                  <a:t>(</a:t>
                </a:r>
                <a:r>
                  <a:rPr lang="cs-CZ" b="0" dirty="0" err="1"/>
                  <a:t>dispersion,variance</a:t>
                </a:r>
                <a:r>
                  <a:rPr lang="cs-CZ" b="0" dirty="0"/>
                  <a:t>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p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cs-CZ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sSup>
                            <m:sSupPr>
                              <m:ctrlP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1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Směrodatná odchylka </a:t>
                </a:r>
                <a:r>
                  <a:rPr lang="cs-CZ" b="0" dirty="0"/>
                  <a:t>(standard </a:t>
                </a:r>
                <a:r>
                  <a:rPr lang="cs-CZ" b="0" dirty="0" err="1"/>
                  <a:t>deviation</a:t>
                </a:r>
                <a:r>
                  <a:rPr lang="cs-CZ" b="0" dirty="0"/>
                  <a:t>)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cs-CZ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acc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9FCCBC55-8B7F-43B1-A61A-DB0870D1FE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5" t="-69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7B1BCBC-DB1A-4F56-8F92-A503619D2B8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486775" y="6480175"/>
            <a:ext cx="657225" cy="360363"/>
          </a:xfrm>
          <a:prstGeom prst="rect">
            <a:avLst/>
          </a:prstGeom>
        </p:spPr>
        <p:txBody>
          <a:bodyPr/>
          <a:lstStyle/>
          <a:p>
            <a:fld id="{307889CB-4329-4159-951C-9130128614A6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9570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1D8304-C977-4019-AA0E-6C8C50CB2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Jiné charakteristiky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24316B6B-E534-43A9-B7AF-672445CA8A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dirty="0"/>
                  <a:t>Koeficient šikmosti </a:t>
                </a:r>
                <a:r>
                  <a:rPr lang="cs-CZ" b="0" dirty="0"/>
                  <a:t>(</a:t>
                </a:r>
                <a:r>
                  <a:rPr lang="cs-CZ" b="0" dirty="0" err="1"/>
                  <a:t>skewness</a:t>
                </a:r>
                <a:r>
                  <a:rPr lang="cs-CZ" b="0" dirty="0"/>
                  <a:t>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sSup>
                            <m:sSupPr>
                              <m:ctrlP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ctrlPr>
                            <a:rPr lang="cs-CZ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sSup>
                            <m:sSupPr>
                              <m:ctrlP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cs-CZ" dirty="0"/>
              </a:p>
              <a:p>
                <a:pPr marL="0" indent="0" algn="just">
                  <a:buNone/>
                </a:pPr>
                <a:r>
                  <a:rPr lang="cs-CZ" sz="1800" b="0" i="0" u="none" strike="noStrike" baseline="0" dirty="0"/>
                  <a:t>Pro data, která jsou rozložena symetricky kolem průměru je A3 = 0</a:t>
                </a:r>
                <a:r>
                  <a:rPr lang="cs-CZ" sz="1800" b="0" dirty="0"/>
                  <a:t>. </a:t>
                </a:r>
                <a:r>
                  <a:rPr lang="cs-CZ" sz="1800" b="0" i="0" u="none" strike="noStrike" baseline="0" dirty="0"/>
                  <a:t>Hodnoty A3 blízké nule odpovídají rozdělení, které se blíží symetrickému. Je-li A3 &gt; 0</a:t>
                </a:r>
                <a:r>
                  <a:rPr lang="cs-CZ" sz="1800" b="0" dirty="0"/>
                  <a:t>,</a:t>
                </a:r>
                <a:r>
                  <a:rPr lang="cs-CZ" sz="1800" b="0" i="0" u="none" strike="noStrike" baseline="0" dirty="0"/>
                  <a:t> pak je rozložení dat sešikmené vpravo, menší hodnoty než průměr jsou k němu více nahuštěny než hodnoty větší. Pro A3 &lt; 0 je rozdělení sešikmené vlevo, větší hodnoty jsou více nahuštěny k průměru než hodnoty nižší.</a:t>
                </a:r>
              </a:p>
              <a:p>
                <a:pPr marL="0" indent="0">
                  <a:buNone/>
                </a:pPr>
                <a:r>
                  <a:rPr lang="cs-CZ" dirty="0"/>
                  <a:t>Koeficient špičatosti </a:t>
                </a:r>
                <a:r>
                  <a:rPr lang="cs-CZ" b="0" dirty="0"/>
                  <a:t>(</a:t>
                </a:r>
                <a:r>
                  <a:rPr lang="cs-CZ" b="0" dirty="0" err="1"/>
                  <a:t>kurtosis</a:t>
                </a:r>
                <a:r>
                  <a:rPr lang="cs-CZ" b="0" dirty="0"/>
                  <a:t>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sSup>
                            <m:sSupPr>
                              <m:ctrlP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ctrlPr>
                            <a:rPr lang="cs-CZ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sSup>
                            <m:sSupPr>
                              <m:ctrlP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nary>
                    </m:oMath>
                  </m:oMathPara>
                </a14:m>
                <a:endParaRPr lang="cs-CZ" dirty="0"/>
              </a:p>
              <a:p>
                <a:pPr marL="0" indent="0" algn="l">
                  <a:buNone/>
                </a:pPr>
                <a:r>
                  <a:rPr lang="cs-CZ" sz="1800" b="0" i="0" u="none" strike="noStrike" baseline="0" dirty="0"/>
                  <a:t>Je-li A4 blízké nule, </a:t>
                </a:r>
                <a:r>
                  <a:rPr lang="cs-CZ" sz="1800" b="0" dirty="0"/>
                  <a:t>ř</a:t>
                </a:r>
                <a:r>
                  <a:rPr lang="cs-CZ" sz="1800" b="0" i="0" u="none" strike="noStrike" baseline="0" dirty="0"/>
                  <a:t>íkáme, že se jedná o soubor s normální špičatostí.</a:t>
                </a:r>
              </a:p>
              <a:p>
                <a:pPr marL="0" indent="0" algn="l">
                  <a:buNone/>
                </a:pPr>
                <a:r>
                  <a:rPr lang="pt-BR" sz="1800" b="0" i="0" u="none" strike="noStrike" baseline="0" dirty="0"/>
                  <a:t>P</a:t>
                </a:r>
                <a:r>
                  <a:rPr lang="cs-CZ" sz="1800" b="0" i="0" u="none" strike="noStrike" baseline="0" dirty="0"/>
                  <a:t>ř</a:t>
                </a:r>
                <a:r>
                  <a:rPr lang="pt-BR" sz="1800" b="0" i="0" u="none" strike="noStrike" baseline="0" dirty="0"/>
                  <a:t>i A4 &lt; 0 mluvíme o souborech plochých a p</a:t>
                </a:r>
                <a:r>
                  <a:rPr lang="cs-CZ" sz="1800" b="0" i="0" u="none" strike="noStrike" baseline="0" dirty="0"/>
                  <a:t>ř</a:t>
                </a:r>
                <a:r>
                  <a:rPr lang="pt-BR" sz="1800" b="0" i="0" u="none" strike="noStrike" baseline="0" dirty="0"/>
                  <a:t>i A4 &gt; 0 mluvíme </a:t>
                </a:r>
                <a:r>
                  <a:rPr lang="pt-BR" sz="1800" b="0" i="0" u="none" strike="noStrike" baseline="0" dirty="0">
                    <a:latin typeface="csr12"/>
                  </a:rPr>
                  <a:t>o</a:t>
                </a:r>
                <a:r>
                  <a:rPr lang="cs-CZ" sz="1800" b="0" i="0" u="none" strike="noStrike" baseline="0" dirty="0">
                    <a:latin typeface="csr12"/>
                  </a:rPr>
                  <a:t> souborech </a:t>
                </a:r>
                <a:r>
                  <a:rPr lang="cs-CZ" sz="1800" b="0" dirty="0">
                    <a:latin typeface="csr12"/>
                  </a:rPr>
                  <a:t>š</a:t>
                </a:r>
                <a:r>
                  <a:rPr lang="cs-CZ" sz="1800" b="0" i="0" u="none" strike="noStrike" baseline="0" dirty="0">
                    <a:latin typeface="csr12"/>
                  </a:rPr>
                  <a:t>pičatých.</a:t>
                </a:r>
                <a:endParaRPr lang="cs-CZ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24316B6B-E534-43A9-B7AF-672445CA8A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5" t="-696" r="-56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1316DC9-1025-4A6A-8F65-95C57B06E67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486775" y="6480175"/>
            <a:ext cx="657225" cy="360363"/>
          </a:xfrm>
          <a:prstGeom prst="rect">
            <a:avLst/>
          </a:prstGeom>
        </p:spPr>
        <p:txBody>
          <a:bodyPr/>
          <a:lstStyle/>
          <a:p>
            <a:fld id="{307889CB-4329-4159-951C-9130128614A6}" type="slidenum">
              <a:rPr lang="cs-CZ" smtClean="0"/>
              <a:pPr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7589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86758E-CA25-47DD-853C-F14A89BD5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Šikmost a </a:t>
            </a:r>
            <a:r>
              <a:rPr lang="cs-CZ" dirty="0" err="1"/>
              <a:t>špičatosť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D875581-C319-4A3B-BB2B-38DCC612EA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0425" y="1706731"/>
            <a:ext cx="5883150" cy="3444538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7C1CA89-FE44-4675-9CBE-DB7B61D01C7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486775" y="6480175"/>
            <a:ext cx="657225" cy="360363"/>
          </a:xfrm>
          <a:prstGeom prst="rect">
            <a:avLst/>
          </a:prstGeom>
        </p:spPr>
        <p:txBody>
          <a:bodyPr/>
          <a:lstStyle/>
          <a:p>
            <a:fld id="{307889CB-4329-4159-951C-9130128614A6}" type="slidenum">
              <a:rPr lang="cs-CZ" smtClean="0"/>
              <a:pPr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099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13C1F5-3B0C-4710-9656-C26010998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Grafická znázornění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04657B-E586-4315-8B8E-A2C877C43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000" y="899999"/>
            <a:ext cx="8316440" cy="4944544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Krabicový graf (</a:t>
            </a:r>
            <a:r>
              <a:rPr lang="cs-CZ" dirty="0" err="1"/>
              <a:t>boxplot</a:t>
            </a:r>
            <a:r>
              <a:rPr lang="cs-CZ" dirty="0"/>
              <a:t>)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3D2F75B-F561-4D48-BA04-1A1DA685E88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486775" y="6480175"/>
            <a:ext cx="657225" cy="360363"/>
          </a:xfrm>
          <a:prstGeom prst="rect">
            <a:avLst/>
          </a:prstGeom>
        </p:spPr>
        <p:txBody>
          <a:bodyPr/>
          <a:lstStyle/>
          <a:p>
            <a:fld id="{307889CB-4329-4159-951C-9130128614A6}" type="slidenum">
              <a:rPr lang="cs-CZ" smtClean="0"/>
              <a:pPr/>
              <a:t>15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6CCA3FF-ECC5-4CD8-AC35-B3C17980D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448099"/>
            <a:ext cx="4000498" cy="454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77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6E2103-414C-4288-9978-1F4EBAF2B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Grafické znázornění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570D3B-8700-4D8D-A263-6B1184F76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Histogram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AB4F9CE-B13E-4E0F-A9A8-68AD3C6F9E4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486775" y="6480175"/>
            <a:ext cx="657225" cy="360363"/>
          </a:xfrm>
          <a:prstGeom prst="rect">
            <a:avLst/>
          </a:prstGeom>
        </p:spPr>
        <p:txBody>
          <a:bodyPr/>
          <a:lstStyle/>
          <a:p>
            <a:fld id="{307889CB-4329-4159-951C-9130128614A6}" type="slidenum">
              <a:rPr lang="cs-CZ" smtClean="0"/>
              <a:pPr/>
              <a:t>16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C223EB9-9141-468C-B934-C1962A128E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10" r="25105" b="984"/>
          <a:stretch/>
        </p:blipFill>
        <p:spPr>
          <a:xfrm>
            <a:off x="1619672" y="1844824"/>
            <a:ext cx="5034586" cy="383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959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5057D3-A421-4237-AC9B-865AE4F5F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Statistické tabelace a přehledy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5ECFDD-82C6-4C0A-A2D0-E106CAA23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solidFill>
                  <a:schemeClr val="accent6"/>
                </a:solidFill>
              </a:rPr>
              <a:t>Procedury</a:t>
            </a:r>
          </a:p>
          <a:p>
            <a:pPr lvl="1"/>
            <a:r>
              <a:rPr lang="cs-CZ" sz="2000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anose="02010803020104030203" pitchFamily="2" charset="-79"/>
              </a:rPr>
              <a:t>Descriptive</a:t>
            </a:r>
            <a:r>
              <a:rPr lang="cs-CZ" sz="2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anose="02010803020104030203" pitchFamily="2" charset="-79"/>
              </a:rPr>
              <a:t> </a:t>
            </a:r>
            <a:r>
              <a:rPr lang="cs-CZ" sz="2000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anose="02010803020104030203" pitchFamily="2" charset="-79"/>
              </a:rPr>
              <a:t>Statistics</a:t>
            </a:r>
            <a:r>
              <a:rPr lang="cs-CZ" sz="2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anose="02010803020104030203" pitchFamily="2" charset="-79"/>
              </a:rPr>
              <a:t> – </a:t>
            </a:r>
            <a:r>
              <a:rPr lang="cs-CZ" sz="2000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anose="02010803020104030203" pitchFamily="2" charset="-79"/>
              </a:rPr>
              <a:t>Descriptives</a:t>
            </a:r>
            <a:endParaRPr lang="cs-CZ" sz="20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haroni" panose="02010803020104030203" pitchFamily="2" charset="-79"/>
            </a:endParaRPr>
          </a:p>
          <a:p>
            <a:pPr lvl="2"/>
            <a:r>
              <a:rPr lang="cs-CZ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anose="02010803020104030203" pitchFamily="2" charset="-79"/>
              </a:rPr>
              <a:t>Základní popisné statistiky</a:t>
            </a:r>
          </a:p>
          <a:p>
            <a:pPr lvl="2"/>
            <a:endParaRPr lang="cs-CZ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haroni" panose="02010803020104030203" pitchFamily="2" charset="-79"/>
            </a:endParaRPr>
          </a:p>
          <a:p>
            <a:pPr lvl="1"/>
            <a:r>
              <a:rPr lang="cs-CZ" sz="2000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anose="02010803020104030203" pitchFamily="2" charset="-79"/>
              </a:rPr>
              <a:t>Descriptive</a:t>
            </a:r>
            <a:r>
              <a:rPr lang="cs-CZ" sz="2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anose="02010803020104030203" pitchFamily="2" charset="-79"/>
              </a:rPr>
              <a:t> </a:t>
            </a:r>
            <a:r>
              <a:rPr lang="cs-CZ" sz="2000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anose="02010803020104030203" pitchFamily="2" charset="-79"/>
              </a:rPr>
              <a:t>Statistics</a:t>
            </a:r>
            <a:r>
              <a:rPr lang="cs-CZ" sz="2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anose="02010803020104030203" pitchFamily="2" charset="-79"/>
              </a:rPr>
              <a:t> – </a:t>
            </a:r>
            <a:r>
              <a:rPr lang="cs-CZ" sz="2000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anose="02010803020104030203" pitchFamily="2" charset="-79"/>
              </a:rPr>
              <a:t>Frequencies</a:t>
            </a:r>
            <a:endParaRPr lang="cs-CZ" sz="20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haroni" panose="02010803020104030203" pitchFamily="2" charset="-79"/>
            </a:endParaRPr>
          </a:p>
          <a:p>
            <a:pPr lvl="2"/>
            <a:r>
              <a:rPr lang="cs-CZ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anose="02010803020104030203" pitchFamily="2" charset="-79"/>
              </a:rPr>
              <a:t>Tabulky četností pro kategorizované proměnné</a:t>
            </a:r>
          </a:p>
          <a:p>
            <a:pPr lvl="2"/>
            <a:endParaRPr lang="cs-CZ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haroni" panose="02010803020104030203" pitchFamily="2" charset="-79"/>
            </a:endParaRPr>
          </a:p>
          <a:p>
            <a:pPr lvl="1"/>
            <a:r>
              <a:rPr lang="cs-CZ" sz="2000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anose="02010803020104030203" pitchFamily="2" charset="-79"/>
              </a:rPr>
              <a:t>Compare</a:t>
            </a:r>
            <a:r>
              <a:rPr lang="cs-CZ" sz="2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anose="02010803020104030203" pitchFamily="2" charset="-79"/>
              </a:rPr>
              <a:t> </a:t>
            </a:r>
            <a:r>
              <a:rPr lang="cs-CZ" sz="2000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anose="02010803020104030203" pitchFamily="2" charset="-79"/>
              </a:rPr>
              <a:t>Means</a:t>
            </a:r>
            <a:r>
              <a:rPr lang="cs-CZ" sz="2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anose="02010803020104030203" pitchFamily="2" charset="-79"/>
              </a:rPr>
              <a:t> – </a:t>
            </a:r>
            <a:r>
              <a:rPr lang="cs-CZ" sz="2000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anose="02010803020104030203" pitchFamily="2" charset="-79"/>
              </a:rPr>
              <a:t>Means</a:t>
            </a:r>
            <a:r>
              <a:rPr lang="cs-CZ" sz="2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anose="02010803020104030203" pitchFamily="2" charset="-79"/>
              </a:rPr>
              <a:t> </a:t>
            </a:r>
          </a:p>
          <a:p>
            <a:pPr lvl="2"/>
            <a:r>
              <a:rPr lang="cs-CZ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anose="02010803020104030203" pitchFamily="2" charset="-79"/>
              </a:rPr>
              <a:t>Tabulky statistik ve skupinách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0420FE6-54CE-4553-A515-B4F78D91BBA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486775" y="6480175"/>
            <a:ext cx="657225" cy="360363"/>
          </a:xfrm>
          <a:prstGeom prst="rect">
            <a:avLst/>
          </a:prstGeom>
        </p:spPr>
        <p:txBody>
          <a:bodyPr/>
          <a:lstStyle/>
          <a:p>
            <a:fld id="{307889CB-4329-4159-951C-9130128614A6}" type="slidenum">
              <a:rPr lang="cs-CZ" smtClean="0"/>
              <a:pPr/>
              <a:t>17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095D643-4318-4752-BE16-212B22647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14" y="3933056"/>
            <a:ext cx="2880380" cy="173691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82A8A4E-0EB2-49AC-8179-1EFFE4AB9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0450" y="884461"/>
            <a:ext cx="1555707" cy="287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060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Nadpis 2">
            <a:extLst>
              <a:ext uri="{FF2B5EF4-FFF2-40B4-BE49-F238E27FC236}">
                <a16:creationId xmlns:a16="http://schemas.microsoft.com/office/drawing/2014/main" id="{76792DFB-D056-4D9F-91C3-F8B70790B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Výběrová šetření: populace</a:t>
            </a:r>
          </a:p>
        </p:txBody>
      </p:sp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DC122942-7961-4ECA-82F6-CC44F8708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88" y="1125538"/>
            <a:ext cx="8229600" cy="5040312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cs-CZ" dirty="0">
                <a:solidFill>
                  <a:srgbClr val="C00000"/>
                </a:solidFill>
              </a:rPr>
              <a:t>Populace = základní soubor</a:t>
            </a:r>
          </a:p>
          <a:p>
            <a:pPr marL="342000" indent="0">
              <a:buFont typeface="Arial" charset="0"/>
              <a:buNone/>
              <a:defRPr/>
            </a:pPr>
            <a:r>
              <a:rPr lang="cs-CZ" sz="2000" i="1" dirty="0">
                <a:solidFill>
                  <a:srgbClr val="0070C0"/>
                </a:solidFill>
              </a:rPr>
              <a:t>Příklady: osoby nad 18 let žijící v ČR / ženy po porodu / pacienti, kteří se v posledním roce léčili v dané nemocnici / osoby trpící astmatem / děti do 10 let trpící atopickým ekzémem …</a:t>
            </a:r>
          </a:p>
          <a:p>
            <a:pPr>
              <a:spcBef>
                <a:spcPts val="1800"/>
              </a:spcBef>
              <a:buFont typeface="Arial" charset="0"/>
              <a:buChar char="•"/>
              <a:defRPr/>
            </a:pPr>
            <a:r>
              <a:rPr lang="cs-CZ" dirty="0">
                <a:solidFill>
                  <a:srgbClr val="C00000"/>
                </a:solidFill>
              </a:rPr>
              <a:t>určení populace</a:t>
            </a:r>
            <a:endParaRPr lang="cs-CZ" dirty="0">
              <a:solidFill>
                <a:schemeClr val="tx1"/>
              </a:solidFill>
            </a:endParaRPr>
          </a:p>
          <a:p>
            <a:pPr lvl="1">
              <a:buFont typeface="Arial" charset="0"/>
              <a:buChar char="•"/>
              <a:defRPr/>
            </a:pPr>
            <a:r>
              <a:rPr lang="cs-CZ" dirty="0">
                <a:solidFill>
                  <a:schemeClr val="tx1"/>
                </a:solidFill>
              </a:rPr>
              <a:t>výčtem prvků </a:t>
            </a:r>
          </a:p>
          <a:p>
            <a:pPr lvl="1">
              <a:buFont typeface="Arial" charset="0"/>
              <a:buChar char="•"/>
              <a:defRPr/>
            </a:pPr>
            <a:r>
              <a:rPr lang="cs-CZ" dirty="0">
                <a:solidFill>
                  <a:schemeClr val="tx1"/>
                </a:solidFill>
              </a:rPr>
              <a:t>zadáním jejich vlastností</a:t>
            </a:r>
          </a:p>
          <a:p>
            <a:pPr>
              <a:spcBef>
                <a:spcPts val="1800"/>
              </a:spcBef>
              <a:buFont typeface="Arial" charset="0"/>
              <a:buChar char="•"/>
              <a:defRPr/>
            </a:pPr>
            <a:r>
              <a:rPr lang="cs-CZ" dirty="0">
                <a:solidFill>
                  <a:srgbClr val="C00000"/>
                </a:solidFill>
              </a:rPr>
              <a:t>rozsah populace</a:t>
            </a:r>
            <a:r>
              <a:rPr lang="cs-CZ" dirty="0">
                <a:solidFill>
                  <a:schemeClr val="tx1"/>
                </a:solidFill>
              </a:rPr>
              <a:t>: konečný x nekonečný</a:t>
            </a:r>
          </a:p>
          <a:p>
            <a:pPr>
              <a:spcBef>
                <a:spcPts val="1800"/>
              </a:spcBef>
              <a:buFont typeface="Arial" charset="0"/>
              <a:buChar char="•"/>
              <a:defRPr/>
            </a:pPr>
            <a:r>
              <a:rPr lang="cs-CZ" dirty="0">
                <a:solidFill>
                  <a:srgbClr val="C00000"/>
                </a:solidFill>
              </a:rPr>
              <a:t>parametr</a:t>
            </a:r>
            <a:r>
              <a:rPr lang="cs-CZ" dirty="0">
                <a:solidFill>
                  <a:schemeClr val="tx1"/>
                </a:solidFill>
              </a:rPr>
              <a:t>: zvolená číselná charakteristika populace </a:t>
            </a:r>
          </a:p>
          <a:p>
            <a:pPr marL="342000" indent="0">
              <a:buFont typeface="Arial" charset="0"/>
              <a:buNone/>
              <a:defRPr/>
            </a:pPr>
            <a:r>
              <a:rPr lang="cs-CZ" sz="2000" i="1" dirty="0">
                <a:solidFill>
                  <a:srgbClr val="0070C0"/>
                </a:solidFill>
              </a:rPr>
              <a:t>Příklad: průměrný věk, podíl mužů, průměrné hodnocení spokojenosti s</a:t>
            </a:r>
            <a:r>
              <a:rPr lang="cs-CZ" sz="2000" dirty="0"/>
              <a:t> </a:t>
            </a:r>
            <a:r>
              <a:rPr lang="cs-CZ" sz="2000" i="1" dirty="0">
                <a:solidFill>
                  <a:srgbClr val="0070C0"/>
                </a:solidFill>
              </a:rPr>
              <a:t>léčbou …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Nadpis 2">
            <a:extLst>
              <a:ext uri="{FF2B5EF4-FFF2-40B4-BE49-F238E27FC236}">
                <a16:creationId xmlns:a16="http://schemas.microsoft.com/office/drawing/2014/main" id="{EB9152C0-4DCC-482C-8818-6632F7BD6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Výběrová šetření: základní pojmy</a:t>
            </a:r>
          </a:p>
        </p:txBody>
      </p:sp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5FEDE04D-ECDC-4A85-AE8E-542EB56E7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88" y="1125538"/>
            <a:ext cx="8229600" cy="5040312"/>
          </a:xfrm>
        </p:spPr>
        <p:txBody>
          <a:bodyPr/>
          <a:lstStyle/>
          <a:p>
            <a:pPr>
              <a:spcBef>
                <a:spcPts val="1200"/>
              </a:spcBef>
              <a:buFont typeface="Arial" charset="0"/>
              <a:buChar char="•"/>
              <a:defRPr/>
            </a:pPr>
            <a:r>
              <a:rPr lang="cs-CZ" dirty="0">
                <a:solidFill>
                  <a:srgbClr val="C00000"/>
                </a:solidFill>
              </a:rPr>
              <a:t>úplné šetření </a:t>
            </a:r>
            <a:r>
              <a:rPr lang="cs-CZ" dirty="0">
                <a:solidFill>
                  <a:schemeClr val="tx1"/>
                </a:solidFill>
              </a:rPr>
              <a:t>– sledujeme znaky u všech jednotek populace </a:t>
            </a:r>
          </a:p>
          <a:p>
            <a:pPr marL="342000" indent="0">
              <a:spcBef>
                <a:spcPts val="0"/>
              </a:spcBef>
              <a:buFont typeface="Arial" charset="0"/>
              <a:buNone/>
              <a:defRPr/>
            </a:pPr>
            <a:r>
              <a:rPr lang="cs-CZ" sz="2000" i="1" dirty="0">
                <a:solidFill>
                  <a:srgbClr val="0070C0"/>
                </a:solidFill>
              </a:rPr>
              <a:t>(vyskytuje se pouze výjimečně, například sčítání lidu)</a:t>
            </a:r>
          </a:p>
          <a:p>
            <a:pPr>
              <a:spcBef>
                <a:spcPts val="1200"/>
              </a:spcBef>
              <a:buFont typeface="Arial" charset="0"/>
              <a:buChar char="•"/>
              <a:defRPr/>
            </a:pPr>
            <a:r>
              <a:rPr lang="cs-CZ" dirty="0">
                <a:solidFill>
                  <a:srgbClr val="C00000"/>
                </a:solidFill>
              </a:rPr>
              <a:t>výběrové šetření </a:t>
            </a:r>
            <a:r>
              <a:rPr lang="cs-CZ" dirty="0">
                <a:solidFill>
                  <a:schemeClr val="tx1"/>
                </a:solidFill>
              </a:rPr>
              <a:t>– znaky sledujeme pouze u vybraných jednotek</a:t>
            </a:r>
          </a:p>
          <a:p>
            <a:pPr marL="0" indent="0">
              <a:buFont typeface="Arial" charset="0"/>
              <a:buNone/>
              <a:defRPr/>
            </a:pPr>
            <a:r>
              <a:rPr lang="cs-CZ" dirty="0">
                <a:solidFill>
                  <a:schemeClr val="tx1"/>
                </a:solidFill>
              </a:rPr>
              <a:t>	</a:t>
            </a:r>
            <a:r>
              <a:rPr lang="cs-CZ" dirty="0">
                <a:solidFill>
                  <a:schemeClr val="tx1"/>
                </a:solidFill>
                <a:sym typeface="Symbol"/>
              </a:rPr>
              <a:t>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rgbClr val="C00000"/>
                </a:solidFill>
              </a:rPr>
              <a:t>výběr</a:t>
            </a:r>
          </a:p>
          <a:p>
            <a:pPr marL="0" indent="0">
              <a:buFont typeface="Arial" charset="0"/>
              <a:buNone/>
              <a:defRPr/>
            </a:pPr>
            <a:r>
              <a:rPr lang="cs-CZ" dirty="0">
                <a:solidFill>
                  <a:schemeClr val="tx1"/>
                </a:solidFill>
              </a:rPr>
              <a:t>	ekonomicky a časově přijatelnější</a:t>
            </a:r>
          </a:p>
          <a:p>
            <a:pPr marL="342000" indent="0">
              <a:spcBef>
                <a:spcPts val="1200"/>
              </a:spcBef>
              <a:buFont typeface="Arial" charset="0"/>
              <a:buNone/>
              <a:defRPr/>
            </a:pPr>
            <a:r>
              <a:rPr lang="cs-CZ" sz="2000" i="1" dirty="0">
                <a:solidFill>
                  <a:srgbClr val="0070C0"/>
                </a:solidFill>
              </a:rPr>
              <a:t>Příklad: </a:t>
            </a:r>
          </a:p>
          <a:p>
            <a:pPr marL="684900">
              <a:spcBef>
                <a:spcPts val="0"/>
              </a:spcBef>
              <a:buFont typeface="Arial" charset="0"/>
              <a:buChar char="•"/>
              <a:defRPr/>
            </a:pPr>
            <a:r>
              <a:rPr lang="cs-CZ" sz="2000" i="1" dirty="0">
                <a:solidFill>
                  <a:srgbClr val="0070C0"/>
                </a:solidFill>
              </a:rPr>
              <a:t>výzkum zdravotního stavu a životního stylu obyvatel ČR</a:t>
            </a:r>
          </a:p>
          <a:p>
            <a:pPr marL="684900">
              <a:spcBef>
                <a:spcPts val="0"/>
              </a:spcBef>
              <a:buFont typeface="Arial" charset="0"/>
              <a:buChar char="•"/>
              <a:defRPr/>
            </a:pPr>
            <a:r>
              <a:rPr lang="cs-CZ" sz="2000" i="1" dirty="0">
                <a:solidFill>
                  <a:srgbClr val="0070C0"/>
                </a:solidFill>
              </a:rPr>
              <a:t>zjišťování spokojenosti pacientů v nemocnici …</a:t>
            </a:r>
          </a:p>
          <a:p>
            <a:pPr>
              <a:spcBef>
                <a:spcPts val="1200"/>
              </a:spcBef>
              <a:buFont typeface="Arial" charset="0"/>
              <a:buChar char="•"/>
              <a:defRPr/>
            </a:pPr>
            <a:r>
              <a:rPr lang="cs-CZ" dirty="0">
                <a:solidFill>
                  <a:srgbClr val="C00000"/>
                </a:solidFill>
              </a:rPr>
              <a:t>rozsah výběru </a:t>
            </a:r>
            <a:r>
              <a:rPr lang="cs-CZ" dirty="0">
                <a:solidFill>
                  <a:schemeClr val="tx1"/>
                </a:solidFill>
              </a:rPr>
              <a:t>– počet vybraných jednotek</a:t>
            </a:r>
          </a:p>
          <a:p>
            <a:pPr>
              <a:spcBef>
                <a:spcPts val="1200"/>
              </a:spcBef>
              <a:buFont typeface="Arial" charset="0"/>
              <a:buChar char="•"/>
              <a:defRPr/>
            </a:pPr>
            <a:r>
              <a:rPr lang="cs-CZ" dirty="0">
                <a:solidFill>
                  <a:srgbClr val="C00000"/>
                </a:solidFill>
              </a:rPr>
              <a:t>reprezentativní výběr </a:t>
            </a:r>
            <a:r>
              <a:rPr lang="cs-CZ" dirty="0">
                <a:solidFill>
                  <a:schemeClr val="tx1"/>
                </a:solidFill>
              </a:rPr>
              <a:t>– odráží strukturu celého zkoumaného souboru</a:t>
            </a:r>
          </a:p>
          <a:p>
            <a:pPr>
              <a:buFont typeface="Arial" charset="0"/>
              <a:buChar char="•"/>
              <a:defRPr/>
            </a:pPr>
            <a:endParaRPr lang="cs-CZ" dirty="0"/>
          </a:p>
        </p:txBody>
      </p:sp>
      <p:pic>
        <p:nvPicPr>
          <p:cNvPr id="17412" name="Picture 3">
            <a:extLst>
              <a:ext uri="{FF2B5EF4-FFF2-40B4-BE49-F238E27FC236}">
                <a16:creationId xmlns:a16="http://schemas.microsoft.com/office/drawing/2014/main" id="{FC8F1F13-56C3-4EEA-9D19-23A4E48CD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530475"/>
            <a:ext cx="2085975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6A9088-F4CB-4154-ABE3-EB8C51E59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kurzu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F467F2-7C8B-4425-99B2-3CCE07A3D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Den </a:t>
            </a:r>
          </a:p>
          <a:p>
            <a:pPr marL="0" indent="0">
              <a:buNone/>
            </a:pPr>
            <a:r>
              <a:rPr lang="cs-CZ" sz="1800" dirty="0"/>
              <a:t>Dopoledne: Základní pojmy, kategorizovaná data, testování hypotéz</a:t>
            </a:r>
          </a:p>
          <a:p>
            <a:pPr marL="0" indent="0">
              <a:buNone/>
            </a:pPr>
            <a:r>
              <a:rPr lang="cs-CZ" sz="1800" dirty="0"/>
              <a:t>Odpoledne: T-testy, neparametrické testy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Den </a:t>
            </a:r>
          </a:p>
          <a:p>
            <a:pPr marL="0" indent="0">
              <a:buNone/>
            </a:pPr>
            <a:r>
              <a:rPr lang="cs-CZ" sz="1800" dirty="0"/>
              <a:t>Dopoledne: ANOVA, třídění druhého stupně, kontingenční tabulka </a:t>
            </a:r>
          </a:p>
          <a:p>
            <a:pPr marL="0" indent="0">
              <a:buNone/>
            </a:pPr>
            <a:r>
              <a:rPr lang="cs-CZ" sz="1800" dirty="0"/>
              <a:t>Odpoledne: Korelační analýza 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Den </a:t>
            </a:r>
          </a:p>
          <a:p>
            <a:pPr marL="0" indent="0">
              <a:buNone/>
            </a:pPr>
            <a:r>
              <a:rPr lang="cs-CZ" sz="1800" dirty="0"/>
              <a:t>Dopoledne: Regresní analýza</a:t>
            </a:r>
          </a:p>
          <a:p>
            <a:pPr marL="0" indent="0">
              <a:buNone/>
            </a:pPr>
            <a:r>
              <a:rPr lang="cs-CZ" sz="1800" dirty="0"/>
              <a:t>Odpoledne: Regresní analýza a opakování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6FA38A3-C879-4A11-A7AD-8CDA3539926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486775" y="6480175"/>
            <a:ext cx="657225" cy="360363"/>
          </a:xfrm>
          <a:prstGeom prst="rect">
            <a:avLst/>
          </a:prstGeom>
        </p:spPr>
        <p:txBody>
          <a:bodyPr/>
          <a:lstStyle/>
          <a:p>
            <a:fld id="{307889CB-4329-4159-951C-9130128614A6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07040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Nadpis 2">
            <a:extLst>
              <a:ext uri="{FF2B5EF4-FFF2-40B4-BE49-F238E27FC236}">
                <a16:creationId xmlns:a16="http://schemas.microsoft.com/office/drawing/2014/main" id="{D9EBFD04-DA5F-4F68-A45D-0995DF7C4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Výběrová šetření: princip</a:t>
            </a:r>
          </a:p>
        </p:txBody>
      </p:sp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595DBBF6-8989-4305-83D9-B13EF29E2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88" y="1125538"/>
            <a:ext cx="8229600" cy="5040312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cs-CZ" dirty="0">
                <a:solidFill>
                  <a:srgbClr val="C00000"/>
                </a:solidFill>
              </a:rPr>
              <a:t>Princip výběrových šetření</a:t>
            </a:r>
          </a:p>
          <a:p>
            <a:pPr>
              <a:spcBef>
                <a:spcPts val="1200"/>
              </a:spcBef>
              <a:buFont typeface="Arial" charset="0"/>
              <a:buChar char="•"/>
              <a:defRPr/>
            </a:pPr>
            <a:r>
              <a:rPr lang="cs-CZ" dirty="0">
                <a:solidFill>
                  <a:schemeClr val="tx1"/>
                </a:solidFill>
              </a:rPr>
              <a:t>u části populace (výběru) zjišťujeme zvolené charakteristiky</a:t>
            </a:r>
          </a:p>
          <a:p>
            <a:pPr>
              <a:spcBef>
                <a:spcPts val="1200"/>
              </a:spcBef>
              <a:buFont typeface="Arial" charset="0"/>
              <a:buChar char="•"/>
              <a:defRPr/>
            </a:pPr>
            <a:r>
              <a:rPr lang="cs-CZ" dirty="0">
                <a:solidFill>
                  <a:schemeClr val="tx1"/>
                </a:solidFill>
              </a:rPr>
              <a:t>za určitých předpokladů můžeme výsledky zobecnit na celou populaci</a:t>
            </a:r>
          </a:p>
          <a:p>
            <a:pPr>
              <a:spcBef>
                <a:spcPts val="1200"/>
              </a:spcBef>
              <a:buFont typeface="Arial" charset="0"/>
              <a:buChar char="•"/>
              <a:defRPr/>
            </a:pPr>
            <a:r>
              <a:rPr lang="cs-CZ" dirty="0">
                <a:solidFill>
                  <a:schemeClr val="tx1"/>
                </a:solidFill>
              </a:rPr>
              <a:t>závěry jsou vždy provázeny určitou nejistotou</a:t>
            </a:r>
          </a:p>
          <a:p>
            <a:pPr marL="0" indent="0">
              <a:spcBef>
                <a:spcPts val="600"/>
              </a:spcBef>
              <a:buFont typeface="Arial" charset="0"/>
              <a:buNone/>
              <a:defRPr/>
            </a:pPr>
            <a:r>
              <a:rPr lang="cs-CZ" sz="2000" dirty="0">
                <a:solidFill>
                  <a:schemeClr val="accent1"/>
                </a:solidFill>
                <a:sym typeface="Symbol"/>
              </a:rPr>
              <a:t>	</a:t>
            </a:r>
            <a:r>
              <a:rPr lang="cs-CZ" sz="2000" dirty="0">
                <a:solidFill>
                  <a:schemeClr val="accent1"/>
                </a:solidFill>
              </a:rPr>
              <a:t> snaha o vyjádření míry nejistoty pomocí statistických metod</a:t>
            </a:r>
          </a:p>
          <a:p>
            <a:pPr marL="342000" indent="0">
              <a:spcBef>
                <a:spcPts val="1800"/>
              </a:spcBef>
              <a:buFont typeface="Arial" charset="0"/>
              <a:buNone/>
              <a:defRPr/>
            </a:pPr>
            <a:r>
              <a:rPr lang="cs-CZ" sz="2000" i="1" dirty="0">
                <a:solidFill>
                  <a:srgbClr val="0070C0"/>
                </a:solidFill>
              </a:rPr>
              <a:t>Pozn.: Můžeme charakterizovat pouze míru nejistoty, která vyplývá ze způsobu realizace výběru (velikost a metoda výběru). Nezahrnuje nejistoty typu: nekvalitní data, přesnost měření…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2">
            <a:extLst>
              <a:ext uri="{FF2B5EF4-FFF2-40B4-BE49-F238E27FC236}">
                <a16:creationId xmlns:a16="http://schemas.microsoft.com/office/drawing/2014/main" id="{34A10693-D783-4950-BB79-E9915E4EC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Výběrová šetření: schéma</a:t>
            </a:r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id="{90A672F7-A81C-4257-A4F3-0FBA94609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038" y="1384300"/>
            <a:ext cx="7312025" cy="511175"/>
          </a:xfrm>
          <a:prstGeom prst="flowChartAlternateProcess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altLang="cs-C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Reprezentativní výběrový soubor</a:t>
            </a:r>
            <a:endParaRPr lang="en-US" altLang="cs-CZ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E605DA74-8BBB-4E42-9850-469AC241E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2559050"/>
            <a:ext cx="2303463" cy="338455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buClr>
                <a:schemeClr val="accent2"/>
              </a:buClr>
              <a:buFont typeface="Arial" panose="020B0604020202020204" pitchFamily="34" charset="0"/>
              <a:buChar char="•"/>
              <a:defRPr sz="2400" b="1">
                <a:solidFill>
                  <a:srgbClr val="3F3F3F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  <a:defRPr sz="2200" b="1">
                <a:solidFill>
                  <a:srgbClr val="3F3F3F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2000" b="1">
                <a:solidFill>
                  <a:srgbClr val="3F3F3F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b="1">
                <a:solidFill>
                  <a:srgbClr val="3F3F3F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  <a:defRPr sz="1600" b="1">
                <a:solidFill>
                  <a:srgbClr val="3F3F3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  <a:defRPr sz="1600" b="1">
                <a:solidFill>
                  <a:srgbClr val="3F3F3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  <a:defRPr sz="1600" b="1">
                <a:solidFill>
                  <a:srgbClr val="3F3F3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  <a:defRPr sz="1600" b="1">
                <a:solidFill>
                  <a:srgbClr val="3F3F3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  <a:defRPr sz="1600" b="1">
                <a:solidFill>
                  <a:srgbClr val="3F3F3F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cs-CZ" altLang="cs-CZ" sz="1800" b="0">
              <a:solidFill>
                <a:schemeClr val="tx1"/>
              </a:solidFill>
            </a:endParaRPr>
          </a:p>
        </p:txBody>
      </p:sp>
      <p:grpSp>
        <p:nvGrpSpPr>
          <p:cNvPr id="19461" name="Group 5">
            <a:extLst>
              <a:ext uri="{FF2B5EF4-FFF2-40B4-BE49-F238E27FC236}">
                <a16:creationId xmlns:a16="http://schemas.microsoft.com/office/drawing/2014/main" id="{F9374650-38F5-45AF-9723-51DAC24B2CA2}"/>
              </a:ext>
            </a:extLst>
          </p:cNvPr>
          <p:cNvGrpSpPr>
            <a:grpSpLocks/>
          </p:cNvGrpSpPr>
          <p:nvPr/>
        </p:nvGrpSpPr>
        <p:grpSpPr bwMode="auto">
          <a:xfrm>
            <a:off x="1689100" y="2630488"/>
            <a:ext cx="1803400" cy="3170237"/>
            <a:chOff x="1064" y="1657"/>
            <a:chExt cx="1136" cy="1997"/>
          </a:xfrm>
        </p:grpSpPr>
        <p:sp>
          <p:nvSpPr>
            <p:cNvPr id="19486" name="Oval 6">
              <a:extLst>
                <a:ext uri="{FF2B5EF4-FFF2-40B4-BE49-F238E27FC236}">
                  <a16:creationId xmlns:a16="http://schemas.microsoft.com/office/drawing/2014/main" id="{17750854-90BA-4F43-8D9D-F4054882ED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" y="2429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 b="1">
                  <a:solidFill>
                    <a:srgbClr val="3F3F3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buClr>
                  <a:schemeClr val="accent2"/>
                </a:buClr>
                <a:buSzPct val="90000"/>
                <a:buFont typeface="Arial" panose="020B0604020202020204" pitchFamily="34" charset="0"/>
                <a:buChar char="•"/>
                <a:defRPr sz="2200" b="1">
                  <a:solidFill>
                    <a:srgbClr val="3F3F3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•"/>
                <a:defRPr sz="2000" b="1">
                  <a:solidFill>
                    <a:srgbClr val="3F3F3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buClr>
                  <a:schemeClr val="accent2"/>
                </a:buClr>
                <a:buSzPct val="80000"/>
                <a:buFont typeface="Arial" panose="020B0604020202020204" pitchFamily="34" charset="0"/>
                <a:buChar char="•"/>
                <a:defRPr b="1">
                  <a:solidFill>
                    <a:srgbClr val="3F3F3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endParaRPr lang="cs-CZ" altLang="cs-CZ" sz="1800" b="0">
                <a:solidFill>
                  <a:schemeClr val="tx1"/>
                </a:solidFill>
              </a:endParaRPr>
            </a:p>
          </p:txBody>
        </p:sp>
        <p:sp>
          <p:nvSpPr>
            <p:cNvPr id="19487" name="Oval 7">
              <a:extLst>
                <a:ext uri="{FF2B5EF4-FFF2-40B4-BE49-F238E27FC236}">
                  <a16:creationId xmlns:a16="http://schemas.microsoft.com/office/drawing/2014/main" id="{38A82F13-CEFD-4EE1-8CAC-C5B622705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474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 b="1">
                  <a:solidFill>
                    <a:srgbClr val="3F3F3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buClr>
                  <a:schemeClr val="accent2"/>
                </a:buClr>
                <a:buSzPct val="90000"/>
                <a:buFont typeface="Arial" panose="020B0604020202020204" pitchFamily="34" charset="0"/>
                <a:buChar char="•"/>
                <a:defRPr sz="2200" b="1">
                  <a:solidFill>
                    <a:srgbClr val="3F3F3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•"/>
                <a:defRPr sz="2000" b="1">
                  <a:solidFill>
                    <a:srgbClr val="3F3F3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buClr>
                  <a:schemeClr val="accent2"/>
                </a:buClr>
                <a:buSzPct val="80000"/>
                <a:buFont typeface="Arial" panose="020B0604020202020204" pitchFamily="34" charset="0"/>
                <a:buChar char="•"/>
                <a:defRPr b="1">
                  <a:solidFill>
                    <a:srgbClr val="3F3F3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endParaRPr lang="cs-CZ" altLang="cs-CZ" sz="1800" b="0">
                <a:solidFill>
                  <a:schemeClr val="tx1"/>
                </a:solidFill>
              </a:endParaRPr>
            </a:p>
          </p:txBody>
        </p:sp>
        <p:sp>
          <p:nvSpPr>
            <p:cNvPr id="19488" name="Oval 8">
              <a:extLst>
                <a:ext uri="{FF2B5EF4-FFF2-40B4-BE49-F238E27FC236}">
                  <a16:creationId xmlns:a16="http://schemas.microsoft.com/office/drawing/2014/main" id="{16DC4861-10CE-41AF-BC15-5318DD3E6A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0" y="2429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 b="1">
                  <a:solidFill>
                    <a:srgbClr val="3F3F3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buClr>
                  <a:schemeClr val="accent2"/>
                </a:buClr>
                <a:buSzPct val="90000"/>
                <a:buFont typeface="Arial" panose="020B0604020202020204" pitchFamily="34" charset="0"/>
                <a:buChar char="•"/>
                <a:defRPr sz="2200" b="1">
                  <a:solidFill>
                    <a:srgbClr val="3F3F3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•"/>
                <a:defRPr sz="2000" b="1">
                  <a:solidFill>
                    <a:srgbClr val="3F3F3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buClr>
                  <a:schemeClr val="accent2"/>
                </a:buClr>
                <a:buSzPct val="80000"/>
                <a:buFont typeface="Arial" panose="020B0604020202020204" pitchFamily="34" charset="0"/>
                <a:buChar char="•"/>
                <a:defRPr b="1">
                  <a:solidFill>
                    <a:srgbClr val="3F3F3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endParaRPr lang="cs-CZ" altLang="cs-CZ" sz="1800" b="0">
                <a:solidFill>
                  <a:schemeClr val="tx1"/>
                </a:solidFill>
              </a:endParaRPr>
            </a:p>
          </p:txBody>
        </p:sp>
        <p:sp>
          <p:nvSpPr>
            <p:cNvPr id="19489" name="Oval 9">
              <a:extLst>
                <a:ext uri="{FF2B5EF4-FFF2-40B4-BE49-F238E27FC236}">
                  <a16:creationId xmlns:a16="http://schemas.microsoft.com/office/drawing/2014/main" id="{516469F3-66BA-4E57-ACA5-58CA5AB9E0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2611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 b="1">
                  <a:solidFill>
                    <a:srgbClr val="3F3F3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buClr>
                  <a:schemeClr val="accent2"/>
                </a:buClr>
                <a:buSzPct val="90000"/>
                <a:buFont typeface="Arial" panose="020B0604020202020204" pitchFamily="34" charset="0"/>
                <a:buChar char="•"/>
                <a:defRPr sz="2200" b="1">
                  <a:solidFill>
                    <a:srgbClr val="3F3F3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•"/>
                <a:defRPr sz="2000" b="1">
                  <a:solidFill>
                    <a:srgbClr val="3F3F3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buClr>
                  <a:schemeClr val="accent2"/>
                </a:buClr>
                <a:buSzPct val="80000"/>
                <a:buFont typeface="Arial" panose="020B0604020202020204" pitchFamily="34" charset="0"/>
                <a:buChar char="•"/>
                <a:defRPr b="1">
                  <a:solidFill>
                    <a:srgbClr val="3F3F3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endParaRPr lang="cs-CZ" altLang="cs-CZ" sz="1800" b="0">
                <a:solidFill>
                  <a:schemeClr val="tx1"/>
                </a:solidFill>
              </a:endParaRPr>
            </a:p>
          </p:txBody>
        </p:sp>
        <p:sp>
          <p:nvSpPr>
            <p:cNvPr id="19490" name="Oval 10">
              <a:extLst>
                <a:ext uri="{FF2B5EF4-FFF2-40B4-BE49-F238E27FC236}">
                  <a16:creationId xmlns:a16="http://schemas.microsoft.com/office/drawing/2014/main" id="{A56F77FD-C7CB-45CD-99E7-2011F2DDA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2656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 b="1">
                  <a:solidFill>
                    <a:srgbClr val="3F3F3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buClr>
                  <a:schemeClr val="accent2"/>
                </a:buClr>
                <a:buSzPct val="90000"/>
                <a:buFont typeface="Arial" panose="020B0604020202020204" pitchFamily="34" charset="0"/>
                <a:buChar char="•"/>
                <a:defRPr sz="2200" b="1">
                  <a:solidFill>
                    <a:srgbClr val="3F3F3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•"/>
                <a:defRPr sz="2000" b="1">
                  <a:solidFill>
                    <a:srgbClr val="3F3F3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buClr>
                  <a:schemeClr val="accent2"/>
                </a:buClr>
                <a:buSzPct val="80000"/>
                <a:buFont typeface="Arial" panose="020B0604020202020204" pitchFamily="34" charset="0"/>
                <a:buChar char="•"/>
                <a:defRPr b="1">
                  <a:solidFill>
                    <a:srgbClr val="3F3F3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endParaRPr lang="cs-CZ" altLang="cs-CZ" sz="1800" b="0">
                <a:solidFill>
                  <a:schemeClr val="tx1"/>
                </a:solidFill>
              </a:endParaRPr>
            </a:p>
          </p:txBody>
        </p:sp>
        <p:sp>
          <p:nvSpPr>
            <p:cNvPr id="19491" name="Oval 11">
              <a:extLst>
                <a:ext uri="{FF2B5EF4-FFF2-40B4-BE49-F238E27FC236}">
                  <a16:creationId xmlns:a16="http://schemas.microsoft.com/office/drawing/2014/main" id="{718B8AD1-C071-47D7-B0EE-B29380CF1B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" y="2474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 b="1">
                  <a:solidFill>
                    <a:srgbClr val="3F3F3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buClr>
                  <a:schemeClr val="accent2"/>
                </a:buClr>
                <a:buSzPct val="90000"/>
                <a:buFont typeface="Arial" panose="020B0604020202020204" pitchFamily="34" charset="0"/>
                <a:buChar char="•"/>
                <a:defRPr sz="2200" b="1">
                  <a:solidFill>
                    <a:srgbClr val="3F3F3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•"/>
                <a:defRPr sz="2000" b="1">
                  <a:solidFill>
                    <a:srgbClr val="3F3F3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buClr>
                  <a:schemeClr val="accent2"/>
                </a:buClr>
                <a:buSzPct val="80000"/>
                <a:buFont typeface="Arial" panose="020B0604020202020204" pitchFamily="34" charset="0"/>
                <a:buChar char="•"/>
                <a:defRPr b="1">
                  <a:solidFill>
                    <a:srgbClr val="3F3F3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endParaRPr lang="cs-CZ" altLang="cs-CZ" sz="1800" b="0">
                <a:solidFill>
                  <a:schemeClr val="tx1"/>
                </a:solidFill>
              </a:endParaRPr>
            </a:p>
          </p:txBody>
        </p:sp>
        <p:sp>
          <p:nvSpPr>
            <p:cNvPr id="19492" name="Oval 12">
              <a:extLst>
                <a:ext uri="{FF2B5EF4-FFF2-40B4-BE49-F238E27FC236}">
                  <a16:creationId xmlns:a16="http://schemas.microsoft.com/office/drawing/2014/main" id="{73443DAB-45B4-405F-BAA5-A9E73B9EC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" y="2611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 b="1">
                  <a:solidFill>
                    <a:srgbClr val="3F3F3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buClr>
                  <a:schemeClr val="accent2"/>
                </a:buClr>
                <a:buSzPct val="90000"/>
                <a:buFont typeface="Arial" panose="020B0604020202020204" pitchFamily="34" charset="0"/>
                <a:buChar char="•"/>
                <a:defRPr sz="2200" b="1">
                  <a:solidFill>
                    <a:srgbClr val="3F3F3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•"/>
                <a:defRPr sz="2000" b="1">
                  <a:solidFill>
                    <a:srgbClr val="3F3F3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buClr>
                  <a:schemeClr val="accent2"/>
                </a:buClr>
                <a:buSzPct val="80000"/>
                <a:buFont typeface="Arial" panose="020B0604020202020204" pitchFamily="34" charset="0"/>
                <a:buChar char="•"/>
                <a:defRPr b="1">
                  <a:solidFill>
                    <a:srgbClr val="3F3F3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endParaRPr lang="cs-CZ" altLang="cs-CZ" sz="1800" b="0">
                <a:solidFill>
                  <a:schemeClr val="tx1"/>
                </a:solidFill>
              </a:endParaRPr>
            </a:p>
          </p:txBody>
        </p:sp>
        <p:sp>
          <p:nvSpPr>
            <p:cNvPr id="19493" name="Oval 13">
              <a:extLst>
                <a:ext uri="{FF2B5EF4-FFF2-40B4-BE49-F238E27FC236}">
                  <a16:creationId xmlns:a16="http://schemas.microsoft.com/office/drawing/2014/main" id="{53EDC67C-ED7D-4C78-AD19-BCCB7696AC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3" y="2429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 b="1">
                  <a:solidFill>
                    <a:srgbClr val="3F3F3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buClr>
                  <a:schemeClr val="accent2"/>
                </a:buClr>
                <a:buSzPct val="90000"/>
                <a:buFont typeface="Arial" panose="020B0604020202020204" pitchFamily="34" charset="0"/>
                <a:buChar char="•"/>
                <a:defRPr sz="2200" b="1">
                  <a:solidFill>
                    <a:srgbClr val="3F3F3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•"/>
                <a:defRPr sz="2000" b="1">
                  <a:solidFill>
                    <a:srgbClr val="3F3F3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buClr>
                  <a:schemeClr val="accent2"/>
                </a:buClr>
                <a:buSzPct val="80000"/>
                <a:buFont typeface="Arial" panose="020B0604020202020204" pitchFamily="34" charset="0"/>
                <a:buChar char="•"/>
                <a:defRPr b="1">
                  <a:solidFill>
                    <a:srgbClr val="3F3F3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endParaRPr lang="cs-CZ" altLang="cs-CZ" sz="1800" b="0">
                <a:solidFill>
                  <a:schemeClr val="tx1"/>
                </a:solidFill>
              </a:endParaRPr>
            </a:p>
          </p:txBody>
        </p:sp>
        <p:sp>
          <p:nvSpPr>
            <p:cNvPr id="19494" name="Oval 14">
              <a:extLst>
                <a:ext uri="{FF2B5EF4-FFF2-40B4-BE49-F238E27FC236}">
                  <a16:creationId xmlns:a16="http://schemas.microsoft.com/office/drawing/2014/main" id="{E87FD4B2-706F-4CC6-8AAD-CF56AB833E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656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 b="1">
                  <a:solidFill>
                    <a:srgbClr val="3F3F3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buClr>
                  <a:schemeClr val="accent2"/>
                </a:buClr>
                <a:buSzPct val="90000"/>
                <a:buFont typeface="Arial" panose="020B0604020202020204" pitchFamily="34" charset="0"/>
                <a:buChar char="•"/>
                <a:defRPr sz="2200" b="1">
                  <a:solidFill>
                    <a:srgbClr val="3F3F3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•"/>
                <a:defRPr sz="2000" b="1">
                  <a:solidFill>
                    <a:srgbClr val="3F3F3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buClr>
                  <a:schemeClr val="accent2"/>
                </a:buClr>
                <a:buSzPct val="80000"/>
                <a:buFont typeface="Arial" panose="020B0604020202020204" pitchFamily="34" charset="0"/>
                <a:buChar char="•"/>
                <a:defRPr b="1">
                  <a:solidFill>
                    <a:srgbClr val="3F3F3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endParaRPr lang="cs-CZ" altLang="cs-CZ" sz="1800" b="0">
                <a:solidFill>
                  <a:schemeClr val="tx1"/>
                </a:solidFill>
              </a:endParaRPr>
            </a:p>
          </p:txBody>
        </p:sp>
        <p:sp>
          <p:nvSpPr>
            <p:cNvPr id="19495" name="Oval 15">
              <a:extLst>
                <a:ext uri="{FF2B5EF4-FFF2-40B4-BE49-F238E27FC236}">
                  <a16:creationId xmlns:a16="http://schemas.microsoft.com/office/drawing/2014/main" id="{9A6DF4BA-3CCB-4773-A03B-791762A534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3" y="2792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 b="1">
                  <a:solidFill>
                    <a:srgbClr val="3F3F3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buClr>
                  <a:schemeClr val="accent2"/>
                </a:buClr>
                <a:buSzPct val="90000"/>
                <a:buFont typeface="Arial" panose="020B0604020202020204" pitchFamily="34" charset="0"/>
                <a:buChar char="•"/>
                <a:defRPr sz="2200" b="1">
                  <a:solidFill>
                    <a:srgbClr val="3F3F3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•"/>
                <a:defRPr sz="2000" b="1">
                  <a:solidFill>
                    <a:srgbClr val="3F3F3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buClr>
                  <a:schemeClr val="accent2"/>
                </a:buClr>
                <a:buSzPct val="80000"/>
                <a:buFont typeface="Arial" panose="020B0604020202020204" pitchFamily="34" charset="0"/>
                <a:buChar char="•"/>
                <a:defRPr b="1">
                  <a:solidFill>
                    <a:srgbClr val="3F3F3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endParaRPr lang="cs-CZ" altLang="cs-CZ" sz="1800" b="0">
                <a:solidFill>
                  <a:schemeClr val="tx1"/>
                </a:solidFill>
              </a:endParaRPr>
            </a:p>
          </p:txBody>
        </p:sp>
        <p:sp>
          <p:nvSpPr>
            <p:cNvPr id="19496" name="Oval 16">
              <a:extLst>
                <a:ext uri="{FF2B5EF4-FFF2-40B4-BE49-F238E27FC236}">
                  <a16:creationId xmlns:a16="http://schemas.microsoft.com/office/drawing/2014/main" id="{B34C0AA3-70FF-4C6C-8E2E-D07B17DC11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" y="2792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 b="1">
                  <a:solidFill>
                    <a:srgbClr val="3F3F3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buClr>
                  <a:schemeClr val="accent2"/>
                </a:buClr>
                <a:buSzPct val="90000"/>
                <a:buFont typeface="Arial" panose="020B0604020202020204" pitchFamily="34" charset="0"/>
                <a:buChar char="•"/>
                <a:defRPr sz="2200" b="1">
                  <a:solidFill>
                    <a:srgbClr val="3F3F3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•"/>
                <a:defRPr sz="2000" b="1">
                  <a:solidFill>
                    <a:srgbClr val="3F3F3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buClr>
                  <a:schemeClr val="accent2"/>
                </a:buClr>
                <a:buSzPct val="80000"/>
                <a:buFont typeface="Arial" panose="020B0604020202020204" pitchFamily="34" charset="0"/>
                <a:buChar char="•"/>
                <a:defRPr b="1">
                  <a:solidFill>
                    <a:srgbClr val="3F3F3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endParaRPr lang="cs-CZ" altLang="cs-CZ" sz="1800" b="0">
                <a:solidFill>
                  <a:schemeClr val="tx1"/>
                </a:solidFill>
              </a:endParaRPr>
            </a:p>
          </p:txBody>
        </p:sp>
        <p:sp>
          <p:nvSpPr>
            <p:cNvPr id="19497" name="Oval 17">
              <a:extLst>
                <a:ext uri="{FF2B5EF4-FFF2-40B4-BE49-F238E27FC236}">
                  <a16:creationId xmlns:a16="http://schemas.microsoft.com/office/drawing/2014/main" id="{ACCF6B2B-9D48-4024-84E5-1B056E545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" y="2747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 b="1">
                  <a:solidFill>
                    <a:srgbClr val="3F3F3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buClr>
                  <a:schemeClr val="accent2"/>
                </a:buClr>
                <a:buSzPct val="90000"/>
                <a:buFont typeface="Arial" panose="020B0604020202020204" pitchFamily="34" charset="0"/>
                <a:buChar char="•"/>
                <a:defRPr sz="2200" b="1">
                  <a:solidFill>
                    <a:srgbClr val="3F3F3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•"/>
                <a:defRPr sz="2000" b="1">
                  <a:solidFill>
                    <a:srgbClr val="3F3F3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buClr>
                  <a:schemeClr val="accent2"/>
                </a:buClr>
                <a:buSzPct val="80000"/>
                <a:buFont typeface="Arial" panose="020B0604020202020204" pitchFamily="34" charset="0"/>
                <a:buChar char="•"/>
                <a:defRPr b="1">
                  <a:solidFill>
                    <a:srgbClr val="3F3F3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endParaRPr lang="cs-CZ" altLang="cs-CZ" sz="1800" b="0">
                <a:solidFill>
                  <a:schemeClr val="tx1"/>
                </a:solidFill>
              </a:endParaRPr>
            </a:p>
          </p:txBody>
        </p:sp>
        <p:sp>
          <p:nvSpPr>
            <p:cNvPr id="19498" name="Oval 18">
              <a:extLst>
                <a:ext uri="{FF2B5EF4-FFF2-40B4-BE49-F238E27FC236}">
                  <a16:creationId xmlns:a16="http://schemas.microsoft.com/office/drawing/2014/main" id="{6DB942EA-7A7E-438F-A470-9D556014A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" y="2792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 b="1">
                  <a:solidFill>
                    <a:srgbClr val="3F3F3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buClr>
                  <a:schemeClr val="accent2"/>
                </a:buClr>
                <a:buSzPct val="90000"/>
                <a:buFont typeface="Arial" panose="020B0604020202020204" pitchFamily="34" charset="0"/>
                <a:buChar char="•"/>
                <a:defRPr sz="2200" b="1">
                  <a:solidFill>
                    <a:srgbClr val="3F3F3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•"/>
                <a:defRPr sz="2000" b="1">
                  <a:solidFill>
                    <a:srgbClr val="3F3F3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buClr>
                  <a:schemeClr val="accent2"/>
                </a:buClr>
                <a:buSzPct val="80000"/>
                <a:buFont typeface="Arial" panose="020B0604020202020204" pitchFamily="34" charset="0"/>
                <a:buChar char="•"/>
                <a:defRPr b="1">
                  <a:solidFill>
                    <a:srgbClr val="3F3F3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endParaRPr lang="cs-CZ" altLang="cs-CZ" sz="1800" b="0">
                <a:solidFill>
                  <a:schemeClr val="tx1"/>
                </a:solidFill>
              </a:endParaRPr>
            </a:p>
          </p:txBody>
        </p:sp>
        <p:sp>
          <p:nvSpPr>
            <p:cNvPr id="19499" name="Oval 19">
              <a:extLst>
                <a:ext uri="{FF2B5EF4-FFF2-40B4-BE49-F238E27FC236}">
                  <a16:creationId xmlns:a16="http://schemas.microsoft.com/office/drawing/2014/main" id="{6F76BD23-44F8-40C3-B026-FA2150EEE0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7" y="2565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 b="1">
                  <a:solidFill>
                    <a:srgbClr val="3F3F3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buClr>
                  <a:schemeClr val="accent2"/>
                </a:buClr>
                <a:buSzPct val="90000"/>
                <a:buFont typeface="Arial" panose="020B0604020202020204" pitchFamily="34" charset="0"/>
                <a:buChar char="•"/>
                <a:defRPr sz="2200" b="1">
                  <a:solidFill>
                    <a:srgbClr val="3F3F3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•"/>
                <a:defRPr sz="2000" b="1">
                  <a:solidFill>
                    <a:srgbClr val="3F3F3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buClr>
                  <a:schemeClr val="accent2"/>
                </a:buClr>
                <a:buSzPct val="80000"/>
                <a:buFont typeface="Arial" panose="020B0604020202020204" pitchFamily="34" charset="0"/>
                <a:buChar char="•"/>
                <a:defRPr b="1">
                  <a:solidFill>
                    <a:srgbClr val="3F3F3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endParaRPr lang="cs-CZ" altLang="cs-CZ" sz="1800" b="0">
                <a:solidFill>
                  <a:schemeClr val="tx1"/>
                </a:solidFill>
              </a:endParaRPr>
            </a:p>
          </p:txBody>
        </p:sp>
        <p:sp>
          <p:nvSpPr>
            <p:cNvPr id="19500" name="Oval 20">
              <a:extLst>
                <a:ext uri="{FF2B5EF4-FFF2-40B4-BE49-F238E27FC236}">
                  <a16:creationId xmlns:a16="http://schemas.microsoft.com/office/drawing/2014/main" id="{3BB5CD43-3B33-4006-89C7-D14111099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5" y="2610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 b="1">
                  <a:solidFill>
                    <a:srgbClr val="3F3F3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buClr>
                  <a:schemeClr val="accent2"/>
                </a:buClr>
                <a:buSzPct val="90000"/>
                <a:buFont typeface="Arial" panose="020B0604020202020204" pitchFamily="34" charset="0"/>
                <a:buChar char="•"/>
                <a:defRPr sz="2200" b="1">
                  <a:solidFill>
                    <a:srgbClr val="3F3F3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•"/>
                <a:defRPr sz="2000" b="1">
                  <a:solidFill>
                    <a:srgbClr val="3F3F3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buClr>
                  <a:schemeClr val="accent2"/>
                </a:buClr>
                <a:buSzPct val="80000"/>
                <a:buFont typeface="Arial" panose="020B0604020202020204" pitchFamily="34" charset="0"/>
                <a:buChar char="•"/>
                <a:defRPr b="1">
                  <a:solidFill>
                    <a:srgbClr val="3F3F3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endParaRPr lang="cs-CZ" altLang="cs-CZ" sz="1800" b="0">
                <a:solidFill>
                  <a:schemeClr val="tx1"/>
                </a:solidFill>
              </a:endParaRPr>
            </a:p>
          </p:txBody>
        </p:sp>
        <p:sp>
          <p:nvSpPr>
            <p:cNvPr id="19501" name="Oval 21">
              <a:extLst>
                <a:ext uri="{FF2B5EF4-FFF2-40B4-BE49-F238E27FC236}">
                  <a16:creationId xmlns:a16="http://schemas.microsoft.com/office/drawing/2014/main" id="{0BFF6071-BE02-4142-ACE3-2C86FD7D82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4" y="2883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 b="1">
                  <a:solidFill>
                    <a:srgbClr val="3F3F3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buClr>
                  <a:schemeClr val="accent2"/>
                </a:buClr>
                <a:buSzPct val="90000"/>
                <a:buFont typeface="Arial" panose="020B0604020202020204" pitchFamily="34" charset="0"/>
                <a:buChar char="•"/>
                <a:defRPr sz="2200" b="1">
                  <a:solidFill>
                    <a:srgbClr val="3F3F3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•"/>
                <a:defRPr sz="2000" b="1">
                  <a:solidFill>
                    <a:srgbClr val="3F3F3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buClr>
                  <a:schemeClr val="accent2"/>
                </a:buClr>
                <a:buSzPct val="80000"/>
                <a:buFont typeface="Arial" panose="020B0604020202020204" pitchFamily="34" charset="0"/>
                <a:buChar char="•"/>
                <a:defRPr b="1">
                  <a:solidFill>
                    <a:srgbClr val="3F3F3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endParaRPr lang="cs-CZ" altLang="cs-CZ" sz="1800" b="0">
                <a:solidFill>
                  <a:schemeClr val="tx1"/>
                </a:solidFill>
              </a:endParaRPr>
            </a:p>
          </p:txBody>
        </p:sp>
        <p:sp>
          <p:nvSpPr>
            <p:cNvPr id="19502" name="Oval 22">
              <a:extLst>
                <a:ext uri="{FF2B5EF4-FFF2-40B4-BE49-F238E27FC236}">
                  <a16:creationId xmlns:a16="http://schemas.microsoft.com/office/drawing/2014/main" id="{6EC35A5F-2807-4443-9865-FB0AF5817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6" y="2338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 b="1">
                  <a:solidFill>
                    <a:srgbClr val="3F3F3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buClr>
                  <a:schemeClr val="accent2"/>
                </a:buClr>
                <a:buSzPct val="90000"/>
                <a:buFont typeface="Arial" panose="020B0604020202020204" pitchFamily="34" charset="0"/>
                <a:buChar char="•"/>
                <a:defRPr sz="2200" b="1">
                  <a:solidFill>
                    <a:srgbClr val="3F3F3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•"/>
                <a:defRPr sz="2000" b="1">
                  <a:solidFill>
                    <a:srgbClr val="3F3F3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buClr>
                  <a:schemeClr val="accent2"/>
                </a:buClr>
                <a:buSzPct val="80000"/>
                <a:buFont typeface="Arial" panose="020B0604020202020204" pitchFamily="34" charset="0"/>
                <a:buChar char="•"/>
                <a:defRPr b="1">
                  <a:solidFill>
                    <a:srgbClr val="3F3F3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endParaRPr lang="cs-CZ" altLang="cs-CZ" sz="1800" b="0">
                <a:solidFill>
                  <a:schemeClr val="tx1"/>
                </a:solidFill>
              </a:endParaRPr>
            </a:p>
          </p:txBody>
        </p:sp>
        <p:sp>
          <p:nvSpPr>
            <p:cNvPr id="19503" name="Oval 23">
              <a:extLst>
                <a:ext uri="{FF2B5EF4-FFF2-40B4-BE49-F238E27FC236}">
                  <a16:creationId xmlns:a16="http://schemas.microsoft.com/office/drawing/2014/main" id="{1263B4D0-9E36-45E3-8B03-8DCFF02EAE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2883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 b="1">
                  <a:solidFill>
                    <a:srgbClr val="3F3F3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buClr>
                  <a:schemeClr val="accent2"/>
                </a:buClr>
                <a:buSzPct val="90000"/>
                <a:buFont typeface="Arial" panose="020B0604020202020204" pitchFamily="34" charset="0"/>
                <a:buChar char="•"/>
                <a:defRPr sz="2200" b="1">
                  <a:solidFill>
                    <a:srgbClr val="3F3F3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•"/>
                <a:defRPr sz="2000" b="1">
                  <a:solidFill>
                    <a:srgbClr val="3F3F3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buClr>
                  <a:schemeClr val="accent2"/>
                </a:buClr>
                <a:buSzPct val="80000"/>
                <a:buFont typeface="Arial" panose="020B0604020202020204" pitchFamily="34" charset="0"/>
                <a:buChar char="•"/>
                <a:defRPr b="1">
                  <a:solidFill>
                    <a:srgbClr val="3F3F3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endParaRPr lang="cs-CZ" altLang="cs-CZ" sz="1800" b="0">
                <a:solidFill>
                  <a:schemeClr val="tx1"/>
                </a:solidFill>
              </a:endParaRPr>
            </a:p>
          </p:txBody>
        </p:sp>
        <p:sp>
          <p:nvSpPr>
            <p:cNvPr id="19504" name="Oval 24">
              <a:extLst>
                <a:ext uri="{FF2B5EF4-FFF2-40B4-BE49-F238E27FC236}">
                  <a16:creationId xmlns:a16="http://schemas.microsoft.com/office/drawing/2014/main" id="{28B294EC-8F98-4B92-B029-4B3B5B2E40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883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 b="1">
                  <a:solidFill>
                    <a:srgbClr val="3F3F3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buClr>
                  <a:schemeClr val="accent2"/>
                </a:buClr>
                <a:buSzPct val="90000"/>
                <a:buFont typeface="Arial" panose="020B0604020202020204" pitchFamily="34" charset="0"/>
                <a:buChar char="•"/>
                <a:defRPr sz="2200" b="1">
                  <a:solidFill>
                    <a:srgbClr val="3F3F3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•"/>
                <a:defRPr sz="2000" b="1">
                  <a:solidFill>
                    <a:srgbClr val="3F3F3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buClr>
                  <a:schemeClr val="accent2"/>
                </a:buClr>
                <a:buSzPct val="80000"/>
                <a:buFont typeface="Arial" panose="020B0604020202020204" pitchFamily="34" charset="0"/>
                <a:buChar char="•"/>
                <a:defRPr b="1">
                  <a:solidFill>
                    <a:srgbClr val="3F3F3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endParaRPr lang="cs-CZ" altLang="cs-CZ" sz="1800" b="0">
                <a:solidFill>
                  <a:schemeClr val="tx1"/>
                </a:solidFill>
              </a:endParaRPr>
            </a:p>
          </p:txBody>
        </p:sp>
        <p:sp>
          <p:nvSpPr>
            <p:cNvPr id="19505" name="Oval 25">
              <a:extLst>
                <a:ext uri="{FF2B5EF4-FFF2-40B4-BE49-F238E27FC236}">
                  <a16:creationId xmlns:a16="http://schemas.microsoft.com/office/drawing/2014/main" id="{C27BDEAB-F4D7-418D-AE4B-9BC4762E37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" y="2474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 b="1">
                  <a:solidFill>
                    <a:srgbClr val="3F3F3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buClr>
                  <a:schemeClr val="accent2"/>
                </a:buClr>
                <a:buSzPct val="90000"/>
                <a:buFont typeface="Arial" panose="020B0604020202020204" pitchFamily="34" charset="0"/>
                <a:buChar char="•"/>
                <a:defRPr sz="2200" b="1">
                  <a:solidFill>
                    <a:srgbClr val="3F3F3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•"/>
                <a:defRPr sz="2000" b="1">
                  <a:solidFill>
                    <a:srgbClr val="3F3F3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buClr>
                  <a:schemeClr val="accent2"/>
                </a:buClr>
                <a:buSzPct val="80000"/>
                <a:buFont typeface="Arial" panose="020B0604020202020204" pitchFamily="34" charset="0"/>
                <a:buChar char="•"/>
                <a:defRPr b="1">
                  <a:solidFill>
                    <a:srgbClr val="3F3F3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endParaRPr lang="cs-CZ" altLang="cs-CZ" sz="1800" b="0">
                <a:solidFill>
                  <a:schemeClr val="tx1"/>
                </a:solidFill>
              </a:endParaRPr>
            </a:p>
          </p:txBody>
        </p:sp>
        <p:sp>
          <p:nvSpPr>
            <p:cNvPr id="19506" name="Oval 26">
              <a:extLst>
                <a:ext uri="{FF2B5EF4-FFF2-40B4-BE49-F238E27FC236}">
                  <a16:creationId xmlns:a16="http://schemas.microsoft.com/office/drawing/2014/main" id="{B516426F-FAB2-4E2B-909D-CAF5C339AE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" y="2338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 b="1">
                  <a:solidFill>
                    <a:srgbClr val="3F3F3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buClr>
                  <a:schemeClr val="accent2"/>
                </a:buClr>
                <a:buSzPct val="90000"/>
                <a:buFont typeface="Arial" panose="020B0604020202020204" pitchFamily="34" charset="0"/>
                <a:buChar char="•"/>
                <a:defRPr sz="2200" b="1">
                  <a:solidFill>
                    <a:srgbClr val="3F3F3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•"/>
                <a:defRPr sz="2000" b="1">
                  <a:solidFill>
                    <a:srgbClr val="3F3F3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buClr>
                  <a:schemeClr val="accent2"/>
                </a:buClr>
                <a:buSzPct val="80000"/>
                <a:buFont typeface="Arial" panose="020B0604020202020204" pitchFamily="34" charset="0"/>
                <a:buChar char="•"/>
                <a:defRPr b="1">
                  <a:solidFill>
                    <a:srgbClr val="3F3F3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endParaRPr lang="cs-CZ" altLang="cs-CZ" sz="1800" b="0">
                <a:solidFill>
                  <a:schemeClr val="tx1"/>
                </a:solidFill>
              </a:endParaRPr>
            </a:p>
          </p:txBody>
        </p:sp>
        <p:sp>
          <p:nvSpPr>
            <p:cNvPr id="19507" name="Oval 27">
              <a:extLst>
                <a:ext uri="{FF2B5EF4-FFF2-40B4-BE49-F238E27FC236}">
                  <a16:creationId xmlns:a16="http://schemas.microsoft.com/office/drawing/2014/main" id="{D050CE5B-68F4-464F-B62C-87FD8E1528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2" y="2338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 b="1">
                  <a:solidFill>
                    <a:srgbClr val="3F3F3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buClr>
                  <a:schemeClr val="accent2"/>
                </a:buClr>
                <a:buSzPct val="90000"/>
                <a:buFont typeface="Arial" panose="020B0604020202020204" pitchFamily="34" charset="0"/>
                <a:buChar char="•"/>
                <a:defRPr sz="2200" b="1">
                  <a:solidFill>
                    <a:srgbClr val="3F3F3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•"/>
                <a:defRPr sz="2000" b="1">
                  <a:solidFill>
                    <a:srgbClr val="3F3F3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buClr>
                  <a:schemeClr val="accent2"/>
                </a:buClr>
                <a:buSzPct val="80000"/>
                <a:buFont typeface="Arial" panose="020B0604020202020204" pitchFamily="34" charset="0"/>
                <a:buChar char="•"/>
                <a:defRPr b="1">
                  <a:solidFill>
                    <a:srgbClr val="3F3F3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endParaRPr lang="cs-CZ" altLang="cs-CZ" sz="1800" b="0">
                <a:solidFill>
                  <a:schemeClr val="tx1"/>
                </a:solidFill>
              </a:endParaRPr>
            </a:p>
          </p:txBody>
        </p:sp>
        <p:sp>
          <p:nvSpPr>
            <p:cNvPr id="19508" name="Oval 28">
              <a:extLst>
                <a:ext uri="{FF2B5EF4-FFF2-40B4-BE49-F238E27FC236}">
                  <a16:creationId xmlns:a16="http://schemas.microsoft.com/office/drawing/2014/main" id="{9ECA5145-3FAB-4B6B-8440-7D605EBF98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4" y="2338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 b="1">
                  <a:solidFill>
                    <a:srgbClr val="3F3F3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buClr>
                  <a:schemeClr val="accent2"/>
                </a:buClr>
                <a:buSzPct val="90000"/>
                <a:buFont typeface="Arial" panose="020B0604020202020204" pitchFamily="34" charset="0"/>
                <a:buChar char="•"/>
                <a:defRPr sz="2200" b="1">
                  <a:solidFill>
                    <a:srgbClr val="3F3F3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•"/>
                <a:defRPr sz="2000" b="1">
                  <a:solidFill>
                    <a:srgbClr val="3F3F3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buClr>
                  <a:schemeClr val="accent2"/>
                </a:buClr>
                <a:buSzPct val="80000"/>
                <a:buFont typeface="Arial" panose="020B0604020202020204" pitchFamily="34" charset="0"/>
                <a:buChar char="•"/>
                <a:defRPr b="1">
                  <a:solidFill>
                    <a:srgbClr val="3F3F3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endParaRPr lang="cs-CZ" altLang="cs-CZ" sz="1800" b="0">
                <a:solidFill>
                  <a:schemeClr val="tx1"/>
                </a:solidFill>
              </a:endParaRPr>
            </a:p>
          </p:txBody>
        </p:sp>
        <p:sp>
          <p:nvSpPr>
            <p:cNvPr id="19509" name="Oval 29">
              <a:extLst>
                <a:ext uri="{FF2B5EF4-FFF2-40B4-BE49-F238E27FC236}">
                  <a16:creationId xmlns:a16="http://schemas.microsoft.com/office/drawing/2014/main" id="{399661A3-D21E-478A-BA24-AF5B149B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0" y="3109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 b="1">
                  <a:solidFill>
                    <a:srgbClr val="3F3F3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buClr>
                  <a:schemeClr val="accent2"/>
                </a:buClr>
                <a:buSzPct val="90000"/>
                <a:buFont typeface="Arial" panose="020B0604020202020204" pitchFamily="34" charset="0"/>
                <a:buChar char="•"/>
                <a:defRPr sz="2200" b="1">
                  <a:solidFill>
                    <a:srgbClr val="3F3F3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•"/>
                <a:defRPr sz="2000" b="1">
                  <a:solidFill>
                    <a:srgbClr val="3F3F3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buClr>
                  <a:schemeClr val="accent2"/>
                </a:buClr>
                <a:buSzPct val="80000"/>
                <a:buFont typeface="Arial" panose="020B0604020202020204" pitchFamily="34" charset="0"/>
                <a:buChar char="•"/>
                <a:defRPr b="1">
                  <a:solidFill>
                    <a:srgbClr val="3F3F3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endParaRPr lang="cs-CZ" altLang="cs-CZ" sz="1800" b="0">
                <a:solidFill>
                  <a:schemeClr val="tx1"/>
                </a:solidFill>
              </a:endParaRPr>
            </a:p>
          </p:txBody>
        </p:sp>
        <p:sp>
          <p:nvSpPr>
            <p:cNvPr id="19510" name="Oval 30">
              <a:extLst>
                <a:ext uri="{FF2B5EF4-FFF2-40B4-BE49-F238E27FC236}">
                  <a16:creationId xmlns:a16="http://schemas.microsoft.com/office/drawing/2014/main" id="{48EA9441-89FD-4617-9936-588E6B6A3F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7" y="3154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 b="1">
                  <a:solidFill>
                    <a:srgbClr val="3F3F3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buClr>
                  <a:schemeClr val="accent2"/>
                </a:buClr>
                <a:buSzPct val="90000"/>
                <a:buFont typeface="Arial" panose="020B0604020202020204" pitchFamily="34" charset="0"/>
                <a:buChar char="•"/>
                <a:defRPr sz="2200" b="1">
                  <a:solidFill>
                    <a:srgbClr val="3F3F3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•"/>
                <a:defRPr sz="2000" b="1">
                  <a:solidFill>
                    <a:srgbClr val="3F3F3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buClr>
                  <a:schemeClr val="accent2"/>
                </a:buClr>
                <a:buSzPct val="80000"/>
                <a:buFont typeface="Arial" panose="020B0604020202020204" pitchFamily="34" charset="0"/>
                <a:buChar char="•"/>
                <a:defRPr b="1">
                  <a:solidFill>
                    <a:srgbClr val="3F3F3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endParaRPr lang="cs-CZ" altLang="cs-CZ" sz="1800" b="0">
                <a:solidFill>
                  <a:schemeClr val="tx1"/>
                </a:solidFill>
              </a:endParaRPr>
            </a:p>
          </p:txBody>
        </p:sp>
        <p:sp>
          <p:nvSpPr>
            <p:cNvPr id="19511" name="Oval 31">
              <a:extLst>
                <a:ext uri="{FF2B5EF4-FFF2-40B4-BE49-F238E27FC236}">
                  <a16:creationId xmlns:a16="http://schemas.microsoft.com/office/drawing/2014/main" id="{EDBF2190-8FEB-4BEC-B605-A15D779E69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9" y="3109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 b="1">
                  <a:solidFill>
                    <a:srgbClr val="3F3F3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buClr>
                  <a:schemeClr val="accent2"/>
                </a:buClr>
                <a:buSzPct val="90000"/>
                <a:buFont typeface="Arial" panose="020B0604020202020204" pitchFamily="34" charset="0"/>
                <a:buChar char="•"/>
                <a:defRPr sz="2200" b="1">
                  <a:solidFill>
                    <a:srgbClr val="3F3F3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•"/>
                <a:defRPr sz="2000" b="1">
                  <a:solidFill>
                    <a:srgbClr val="3F3F3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buClr>
                  <a:schemeClr val="accent2"/>
                </a:buClr>
                <a:buSzPct val="80000"/>
                <a:buFont typeface="Arial" panose="020B0604020202020204" pitchFamily="34" charset="0"/>
                <a:buChar char="•"/>
                <a:defRPr b="1">
                  <a:solidFill>
                    <a:srgbClr val="3F3F3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endParaRPr lang="cs-CZ" altLang="cs-CZ" sz="1800" b="0">
                <a:solidFill>
                  <a:schemeClr val="tx1"/>
                </a:solidFill>
              </a:endParaRPr>
            </a:p>
          </p:txBody>
        </p:sp>
        <p:sp>
          <p:nvSpPr>
            <p:cNvPr id="19512" name="Oval 32">
              <a:extLst>
                <a:ext uri="{FF2B5EF4-FFF2-40B4-BE49-F238E27FC236}">
                  <a16:creationId xmlns:a16="http://schemas.microsoft.com/office/drawing/2014/main" id="{1DB9B2E5-043F-432D-A1CE-E8B9DB836D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3" y="3291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 b="1">
                  <a:solidFill>
                    <a:srgbClr val="3F3F3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buClr>
                  <a:schemeClr val="accent2"/>
                </a:buClr>
                <a:buSzPct val="90000"/>
                <a:buFont typeface="Arial" panose="020B0604020202020204" pitchFamily="34" charset="0"/>
                <a:buChar char="•"/>
                <a:defRPr sz="2200" b="1">
                  <a:solidFill>
                    <a:srgbClr val="3F3F3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•"/>
                <a:defRPr sz="2000" b="1">
                  <a:solidFill>
                    <a:srgbClr val="3F3F3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buClr>
                  <a:schemeClr val="accent2"/>
                </a:buClr>
                <a:buSzPct val="80000"/>
                <a:buFont typeface="Arial" panose="020B0604020202020204" pitchFamily="34" charset="0"/>
                <a:buChar char="•"/>
                <a:defRPr b="1">
                  <a:solidFill>
                    <a:srgbClr val="3F3F3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endParaRPr lang="cs-CZ" altLang="cs-CZ" sz="1800" b="0">
                <a:solidFill>
                  <a:schemeClr val="tx1"/>
                </a:solidFill>
              </a:endParaRPr>
            </a:p>
          </p:txBody>
        </p:sp>
        <p:sp>
          <p:nvSpPr>
            <p:cNvPr id="19513" name="Oval 33">
              <a:extLst>
                <a:ext uri="{FF2B5EF4-FFF2-40B4-BE49-F238E27FC236}">
                  <a16:creationId xmlns:a16="http://schemas.microsoft.com/office/drawing/2014/main" id="{1E9458AF-DA8F-4E08-9454-A7707446C4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0" y="3336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 b="1">
                  <a:solidFill>
                    <a:srgbClr val="3F3F3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buClr>
                  <a:schemeClr val="accent2"/>
                </a:buClr>
                <a:buSzPct val="90000"/>
                <a:buFont typeface="Arial" panose="020B0604020202020204" pitchFamily="34" charset="0"/>
                <a:buChar char="•"/>
                <a:defRPr sz="2200" b="1">
                  <a:solidFill>
                    <a:srgbClr val="3F3F3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•"/>
                <a:defRPr sz="2000" b="1">
                  <a:solidFill>
                    <a:srgbClr val="3F3F3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buClr>
                  <a:schemeClr val="accent2"/>
                </a:buClr>
                <a:buSzPct val="80000"/>
                <a:buFont typeface="Arial" panose="020B0604020202020204" pitchFamily="34" charset="0"/>
                <a:buChar char="•"/>
                <a:defRPr b="1">
                  <a:solidFill>
                    <a:srgbClr val="3F3F3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endParaRPr lang="cs-CZ" altLang="cs-CZ" sz="1800" b="0">
                <a:solidFill>
                  <a:schemeClr val="tx1"/>
                </a:solidFill>
              </a:endParaRPr>
            </a:p>
          </p:txBody>
        </p:sp>
        <p:sp>
          <p:nvSpPr>
            <p:cNvPr id="19514" name="Oval 34">
              <a:extLst>
                <a:ext uri="{FF2B5EF4-FFF2-40B4-BE49-F238E27FC236}">
                  <a16:creationId xmlns:a16="http://schemas.microsoft.com/office/drawing/2014/main" id="{5FDD0486-5C1E-43F7-8E4B-10A9A63FFE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" y="3154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 b="1">
                  <a:solidFill>
                    <a:srgbClr val="3F3F3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buClr>
                  <a:schemeClr val="accent2"/>
                </a:buClr>
                <a:buSzPct val="90000"/>
                <a:buFont typeface="Arial" panose="020B0604020202020204" pitchFamily="34" charset="0"/>
                <a:buChar char="•"/>
                <a:defRPr sz="2200" b="1">
                  <a:solidFill>
                    <a:srgbClr val="3F3F3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•"/>
                <a:defRPr sz="2000" b="1">
                  <a:solidFill>
                    <a:srgbClr val="3F3F3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buClr>
                  <a:schemeClr val="accent2"/>
                </a:buClr>
                <a:buSzPct val="80000"/>
                <a:buFont typeface="Arial" panose="020B0604020202020204" pitchFamily="34" charset="0"/>
                <a:buChar char="•"/>
                <a:defRPr b="1">
                  <a:solidFill>
                    <a:srgbClr val="3F3F3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endParaRPr lang="cs-CZ" altLang="cs-CZ" sz="1800" b="0">
                <a:solidFill>
                  <a:schemeClr val="tx1"/>
                </a:solidFill>
              </a:endParaRPr>
            </a:p>
          </p:txBody>
        </p:sp>
        <p:sp>
          <p:nvSpPr>
            <p:cNvPr id="19515" name="Oval 35">
              <a:extLst>
                <a:ext uri="{FF2B5EF4-FFF2-40B4-BE49-F238E27FC236}">
                  <a16:creationId xmlns:a16="http://schemas.microsoft.com/office/drawing/2014/main" id="{740C229D-E91B-4FEC-A871-976C14F785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7" y="3291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 b="1">
                  <a:solidFill>
                    <a:srgbClr val="3F3F3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buClr>
                  <a:schemeClr val="accent2"/>
                </a:buClr>
                <a:buSzPct val="90000"/>
                <a:buFont typeface="Arial" panose="020B0604020202020204" pitchFamily="34" charset="0"/>
                <a:buChar char="•"/>
                <a:defRPr sz="2200" b="1">
                  <a:solidFill>
                    <a:srgbClr val="3F3F3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•"/>
                <a:defRPr sz="2000" b="1">
                  <a:solidFill>
                    <a:srgbClr val="3F3F3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buClr>
                  <a:schemeClr val="accent2"/>
                </a:buClr>
                <a:buSzPct val="80000"/>
                <a:buFont typeface="Arial" panose="020B0604020202020204" pitchFamily="34" charset="0"/>
                <a:buChar char="•"/>
                <a:defRPr b="1">
                  <a:solidFill>
                    <a:srgbClr val="3F3F3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endParaRPr lang="cs-CZ" altLang="cs-CZ" sz="1800" b="0">
                <a:solidFill>
                  <a:schemeClr val="tx1"/>
                </a:solidFill>
              </a:endParaRPr>
            </a:p>
          </p:txBody>
        </p:sp>
        <p:sp>
          <p:nvSpPr>
            <p:cNvPr id="19516" name="Oval 36">
              <a:extLst>
                <a:ext uri="{FF2B5EF4-FFF2-40B4-BE49-F238E27FC236}">
                  <a16:creationId xmlns:a16="http://schemas.microsoft.com/office/drawing/2014/main" id="{F3098971-CBD2-4063-B8AF-B528ADE896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2" y="3109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 b="1">
                  <a:solidFill>
                    <a:srgbClr val="3F3F3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buClr>
                  <a:schemeClr val="accent2"/>
                </a:buClr>
                <a:buSzPct val="90000"/>
                <a:buFont typeface="Arial" panose="020B0604020202020204" pitchFamily="34" charset="0"/>
                <a:buChar char="•"/>
                <a:defRPr sz="2200" b="1">
                  <a:solidFill>
                    <a:srgbClr val="3F3F3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•"/>
                <a:defRPr sz="2000" b="1">
                  <a:solidFill>
                    <a:srgbClr val="3F3F3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buClr>
                  <a:schemeClr val="accent2"/>
                </a:buClr>
                <a:buSzPct val="80000"/>
                <a:buFont typeface="Arial" panose="020B0604020202020204" pitchFamily="34" charset="0"/>
                <a:buChar char="•"/>
                <a:defRPr b="1">
                  <a:solidFill>
                    <a:srgbClr val="3F3F3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endParaRPr lang="cs-CZ" altLang="cs-CZ" sz="1800" b="0">
                <a:solidFill>
                  <a:schemeClr val="tx1"/>
                </a:solidFill>
              </a:endParaRPr>
            </a:p>
          </p:txBody>
        </p:sp>
        <p:sp>
          <p:nvSpPr>
            <p:cNvPr id="19517" name="Oval 37">
              <a:extLst>
                <a:ext uri="{FF2B5EF4-FFF2-40B4-BE49-F238E27FC236}">
                  <a16:creationId xmlns:a16="http://schemas.microsoft.com/office/drawing/2014/main" id="{D9C3087B-B525-4007-AF13-A961D8FC9B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3" y="3336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 b="1">
                  <a:solidFill>
                    <a:srgbClr val="3F3F3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buClr>
                  <a:schemeClr val="accent2"/>
                </a:buClr>
                <a:buSzPct val="90000"/>
                <a:buFont typeface="Arial" panose="020B0604020202020204" pitchFamily="34" charset="0"/>
                <a:buChar char="•"/>
                <a:defRPr sz="2200" b="1">
                  <a:solidFill>
                    <a:srgbClr val="3F3F3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•"/>
                <a:defRPr sz="2000" b="1">
                  <a:solidFill>
                    <a:srgbClr val="3F3F3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buClr>
                  <a:schemeClr val="accent2"/>
                </a:buClr>
                <a:buSzPct val="80000"/>
                <a:buFont typeface="Arial" panose="020B0604020202020204" pitchFamily="34" charset="0"/>
                <a:buChar char="•"/>
                <a:defRPr b="1">
                  <a:solidFill>
                    <a:srgbClr val="3F3F3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endParaRPr lang="cs-CZ" altLang="cs-CZ" sz="1800" b="0">
                <a:solidFill>
                  <a:schemeClr val="tx1"/>
                </a:solidFill>
              </a:endParaRPr>
            </a:p>
          </p:txBody>
        </p:sp>
        <p:sp>
          <p:nvSpPr>
            <p:cNvPr id="19518" name="Oval 38">
              <a:extLst>
                <a:ext uri="{FF2B5EF4-FFF2-40B4-BE49-F238E27FC236}">
                  <a16:creationId xmlns:a16="http://schemas.microsoft.com/office/drawing/2014/main" id="{ECFE0E09-296B-4910-B31F-B6C13427F8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" y="3472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 b="1">
                  <a:solidFill>
                    <a:srgbClr val="3F3F3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buClr>
                  <a:schemeClr val="accent2"/>
                </a:buClr>
                <a:buSzPct val="90000"/>
                <a:buFont typeface="Arial" panose="020B0604020202020204" pitchFamily="34" charset="0"/>
                <a:buChar char="•"/>
                <a:defRPr sz="2200" b="1">
                  <a:solidFill>
                    <a:srgbClr val="3F3F3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•"/>
                <a:defRPr sz="2000" b="1">
                  <a:solidFill>
                    <a:srgbClr val="3F3F3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buClr>
                  <a:schemeClr val="accent2"/>
                </a:buClr>
                <a:buSzPct val="80000"/>
                <a:buFont typeface="Arial" panose="020B0604020202020204" pitchFamily="34" charset="0"/>
                <a:buChar char="•"/>
                <a:defRPr b="1">
                  <a:solidFill>
                    <a:srgbClr val="3F3F3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endParaRPr lang="cs-CZ" altLang="cs-CZ" sz="1800" b="0">
                <a:solidFill>
                  <a:schemeClr val="tx1"/>
                </a:solidFill>
              </a:endParaRPr>
            </a:p>
          </p:txBody>
        </p:sp>
        <p:sp>
          <p:nvSpPr>
            <p:cNvPr id="19519" name="Oval 39">
              <a:extLst>
                <a:ext uri="{FF2B5EF4-FFF2-40B4-BE49-F238E27FC236}">
                  <a16:creationId xmlns:a16="http://schemas.microsoft.com/office/drawing/2014/main" id="{1623E281-5836-4004-9291-42C6B3083D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4" y="3472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 b="1">
                  <a:solidFill>
                    <a:srgbClr val="3F3F3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buClr>
                  <a:schemeClr val="accent2"/>
                </a:buClr>
                <a:buSzPct val="90000"/>
                <a:buFont typeface="Arial" panose="020B0604020202020204" pitchFamily="34" charset="0"/>
                <a:buChar char="•"/>
                <a:defRPr sz="2200" b="1">
                  <a:solidFill>
                    <a:srgbClr val="3F3F3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•"/>
                <a:defRPr sz="2000" b="1">
                  <a:solidFill>
                    <a:srgbClr val="3F3F3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buClr>
                  <a:schemeClr val="accent2"/>
                </a:buClr>
                <a:buSzPct val="80000"/>
                <a:buFont typeface="Arial" panose="020B0604020202020204" pitchFamily="34" charset="0"/>
                <a:buChar char="•"/>
                <a:defRPr b="1">
                  <a:solidFill>
                    <a:srgbClr val="3F3F3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endParaRPr lang="cs-CZ" altLang="cs-CZ" sz="1800" b="0">
                <a:solidFill>
                  <a:schemeClr val="tx1"/>
                </a:solidFill>
              </a:endParaRPr>
            </a:p>
          </p:txBody>
        </p:sp>
        <p:sp>
          <p:nvSpPr>
            <p:cNvPr id="19520" name="Oval 40">
              <a:extLst>
                <a:ext uri="{FF2B5EF4-FFF2-40B4-BE49-F238E27FC236}">
                  <a16:creationId xmlns:a16="http://schemas.microsoft.com/office/drawing/2014/main" id="{3BB775F3-7155-446F-99A0-0463DCB0EF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3427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 b="1">
                  <a:solidFill>
                    <a:srgbClr val="3F3F3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buClr>
                  <a:schemeClr val="accent2"/>
                </a:buClr>
                <a:buSzPct val="90000"/>
                <a:buFont typeface="Arial" panose="020B0604020202020204" pitchFamily="34" charset="0"/>
                <a:buChar char="•"/>
                <a:defRPr sz="2200" b="1">
                  <a:solidFill>
                    <a:srgbClr val="3F3F3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•"/>
                <a:defRPr sz="2000" b="1">
                  <a:solidFill>
                    <a:srgbClr val="3F3F3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buClr>
                  <a:schemeClr val="accent2"/>
                </a:buClr>
                <a:buSzPct val="80000"/>
                <a:buFont typeface="Arial" panose="020B0604020202020204" pitchFamily="34" charset="0"/>
                <a:buChar char="•"/>
                <a:defRPr b="1">
                  <a:solidFill>
                    <a:srgbClr val="3F3F3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endParaRPr lang="cs-CZ" altLang="cs-CZ" sz="1800" b="0">
                <a:solidFill>
                  <a:schemeClr val="tx1"/>
                </a:solidFill>
              </a:endParaRPr>
            </a:p>
          </p:txBody>
        </p:sp>
        <p:sp>
          <p:nvSpPr>
            <p:cNvPr id="19521" name="Oval 41">
              <a:extLst>
                <a:ext uri="{FF2B5EF4-FFF2-40B4-BE49-F238E27FC236}">
                  <a16:creationId xmlns:a16="http://schemas.microsoft.com/office/drawing/2014/main" id="{1EEEEE4C-59A7-491D-B4A5-B473F90721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0" y="3472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 b="1">
                  <a:solidFill>
                    <a:srgbClr val="3F3F3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buClr>
                  <a:schemeClr val="accent2"/>
                </a:buClr>
                <a:buSzPct val="90000"/>
                <a:buFont typeface="Arial" panose="020B0604020202020204" pitchFamily="34" charset="0"/>
                <a:buChar char="•"/>
                <a:defRPr sz="2200" b="1">
                  <a:solidFill>
                    <a:srgbClr val="3F3F3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•"/>
                <a:defRPr sz="2000" b="1">
                  <a:solidFill>
                    <a:srgbClr val="3F3F3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buClr>
                  <a:schemeClr val="accent2"/>
                </a:buClr>
                <a:buSzPct val="80000"/>
                <a:buFont typeface="Arial" panose="020B0604020202020204" pitchFamily="34" charset="0"/>
                <a:buChar char="•"/>
                <a:defRPr b="1">
                  <a:solidFill>
                    <a:srgbClr val="3F3F3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endParaRPr lang="cs-CZ" altLang="cs-CZ" sz="1800" b="0">
                <a:solidFill>
                  <a:schemeClr val="tx1"/>
                </a:solidFill>
              </a:endParaRPr>
            </a:p>
          </p:txBody>
        </p:sp>
        <p:sp>
          <p:nvSpPr>
            <p:cNvPr id="19522" name="Oval 42">
              <a:extLst>
                <a:ext uri="{FF2B5EF4-FFF2-40B4-BE49-F238E27FC236}">
                  <a16:creationId xmlns:a16="http://schemas.microsoft.com/office/drawing/2014/main" id="{4FABA315-17CD-409D-8F45-D26D514590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6" y="3245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 b="1">
                  <a:solidFill>
                    <a:srgbClr val="3F3F3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buClr>
                  <a:schemeClr val="accent2"/>
                </a:buClr>
                <a:buSzPct val="90000"/>
                <a:buFont typeface="Arial" panose="020B0604020202020204" pitchFamily="34" charset="0"/>
                <a:buChar char="•"/>
                <a:defRPr sz="2200" b="1">
                  <a:solidFill>
                    <a:srgbClr val="3F3F3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•"/>
                <a:defRPr sz="2000" b="1">
                  <a:solidFill>
                    <a:srgbClr val="3F3F3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buClr>
                  <a:schemeClr val="accent2"/>
                </a:buClr>
                <a:buSzPct val="80000"/>
                <a:buFont typeface="Arial" panose="020B0604020202020204" pitchFamily="34" charset="0"/>
                <a:buChar char="•"/>
                <a:defRPr b="1">
                  <a:solidFill>
                    <a:srgbClr val="3F3F3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endParaRPr lang="cs-CZ" altLang="cs-CZ" sz="1800" b="0">
                <a:solidFill>
                  <a:schemeClr val="tx1"/>
                </a:solidFill>
              </a:endParaRPr>
            </a:p>
          </p:txBody>
        </p:sp>
        <p:sp>
          <p:nvSpPr>
            <p:cNvPr id="19523" name="Oval 43">
              <a:extLst>
                <a:ext uri="{FF2B5EF4-FFF2-40B4-BE49-F238E27FC236}">
                  <a16:creationId xmlns:a16="http://schemas.microsoft.com/office/drawing/2014/main" id="{966D50CF-A8B9-40B7-BA7C-A7946A210A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4" y="3290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 b="1">
                  <a:solidFill>
                    <a:srgbClr val="3F3F3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buClr>
                  <a:schemeClr val="accent2"/>
                </a:buClr>
                <a:buSzPct val="90000"/>
                <a:buFont typeface="Arial" panose="020B0604020202020204" pitchFamily="34" charset="0"/>
                <a:buChar char="•"/>
                <a:defRPr sz="2200" b="1">
                  <a:solidFill>
                    <a:srgbClr val="3F3F3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•"/>
                <a:defRPr sz="2000" b="1">
                  <a:solidFill>
                    <a:srgbClr val="3F3F3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buClr>
                  <a:schemeClr val="accent2"/>
                </a:buClr>
                <a:buSzPct val="80000"/>
                <a:buFont typeface="Arial" panose="020B0604020202020204" pitchFamily="34" charset="0"/>
                <a:buChar char="•"/>
                <a:defRPr b="1">
                  <a:solidFill>
                    <a:srgbClr val="3F3F3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endParaRPr lang="cs-CZ" altLang="cs-CZ" sz="1800" b="0">
                <a:solidFill>
                  <a:schemeClr val="tx1"/>
                </a:solidFill>
              </a:endParaRPr>
            </a:p>
          </p:txBody>
        </p:sp>
        <p:sp>
          <p:nvSpPr>
            <p:cNvPr id="19524" name="Oval 44">
              <a:extLst>
                <a:ext uri="{FF2B5EF4-FFF2-40B4-BE49-F238E27FC236}">
                  <a16:creationId xmlns:a16="http://schemas.microsoft.com/office/drawing/2014/main" id="{442ABD02-460D-45D8-B163-8A9B127E64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3563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 b="1">
                  <a:solidFill>
                    <a:srgbClr val="3F3F3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buClr>
                  <a:schemeClr val="accent2"/>
                </a:buClr>
                <a:buSzPct val="90000"/>
                <a:buFont typeface="Arial" panose="020B0604020202020204" pitchFamily="34" charset="0"/>
                <a:buChar char="•"/>
                <a:defRPr sz="2200" b="1">
                  <a:solidFill>
                    <a:srgbClr val="3F3F3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•"/>
                <a:defRPr sz="2000" b="1">
                  <a:solidFill>
                    <a:srgbClr val="3F3F3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buClr>
                  <a:schemeClr val="accent2"/>
                </a:buClr>
                <a:buSzPct val="80000"/>
                <a:buFont typeface="Arial" panose="020B0604020202020204" pitchFamily="34" charset="0"/>
                <a:buChar char="•"/>
                <a:defRPr b="1">
                  <a:solidFill>
                    <a:srgbClr val="3F3F3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endParaRPr lang="cs-CZ" altLang="cs-CZ" sz="1800" b="0">
                <a:solidFill>
                  <a:schemeClr val="tx1"/>
                </a:solidFill>
              </a:endParaRPr>
            </a:p>
          </p:txBody>
        </p:sp>
        <p:sp>
          <p:nvSpPr>
            <p:cNvPr id="19525" name="Oval 45">
              <a:extLst>
                <a:ext uri="{FF2B5EF4-FFF2-40B4-BE49-F238E27FC236}">
                  <a16:creationId xmlns:a16="http://schemas.microsoft.com/office/drawing/2014/main" id="{6E36F351-C198-40F5-AFF0-2FB206009A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5" y="3018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 b="1">
                  <a:solidFill>
                    <a:srgbClr val="3F3F3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buClr>
                  <a:schemeClr val="accent2"/>
                </a:buClr>
                <a:buSzPct val="90000"/>
                <a:buFont typeface="Arial" panose="020B0604020202020204" pitchFamily="34" charset="0"/>
                <a:buChar char="•"/>
                <a:defRPr sz="2200" b="1">
                  <a:solidFill>
                    <a:srgbClr val="3F3F3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•"/>
                <a:defRPr sz="2000" b="1">
                  <a:solidFill>
                    <a:srgbClr val="3F3F3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buClr>
                  <a:schemeClr val="accent2"/>
                </a:buClr>
                <a:buSzPct val="80000"/>
                <a:buFont typeface="Arial" panose="020B0604020202020204" pitchFamily="34" charset="0"/>
                <a:buChar char="•"/>
                <a:defRPr b="1">
                  <a:solidFill>
                    <a:srgbClr val="3F3F3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endParaRPr lang="cs-CZ" altLang="cs-CZ" sz="1800" b="0">
                <a:solidFill>
                  <a:schemeClr val="tx1"/>
                </a:solidFill>
              </a:endParaRPr>
            </a:p>
          </p:txBody>
        </p:sp>
        <p:sp>
          <p:nvSpPr>
            <p:cNvPr id="19526" name="Oval 46">
              <a:extLst>
                <a:ext uri="{FF2B5EF4-FFF2-40B4-BE49-F238E27FC236}">
                  <a16:creationId xmlns:a16="http://schemas.microsoft.com/office/drawing/2014/main" id="{526A5770-308E-4F8A-BF14-70665046AD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0" y="3563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 b="1">
                  <a:solidFill>
                    <a:srgbClr val="3F3F3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buClr>
                  <a:schemeClr val="accent2"/>
                </a:buClr>
                <a:buSzPct val="90000"/>
                <a:buFont typeface="Arial" panose="020B0604020202020204" pitchFamily="34" charset="0"/>
                <a:buChar char="•"/>
                <a:defRPr sz="2200" b="1">
                  <a:solidFill>
                    <a:srgbClr val="3F3F3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•"/>
                <a:defRPr sz="2000" b="1">
                  <a:solidFill>
                    <a:srgbClr val="3F3F3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buClr>
                  <a:schemeClr val="accent2"/>
                </a:buClr>
                <a:buSzPct val="80000"/>
                <a:buFont typeface="Arial" panose="020B0604020202020204" pitchFamily="34" charset="0"/>
                <a:buChar char="•"/>
                <a:defRPr b="1">
                  <a:solidFill>
                    <a:srgbClr val="3F3F3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endParaRPr lang="cs-CZ" altLang="cs-CZ" sz="1800" b="0">
                <a:solidFill>
                  <a:schemeClr val="tx1"/>
                </a:solidFill>
              </a:endParaRPr>
            </a:p>
          </p:txBody>
        </p:sp>
        <p:sp>
          <p:nvSpPr>
            <p:cNvPr id="19527" name="Oval 47">
              <a:extLst>
                <a:ext uri="{FF2B5EF4-FFF2-40B4-BE49-F238E27FC236}">
                  <a16:creationId xmlns:a16="http://schemas.microsoft.com/office/drawing/2014/main" id="{500CAFB6-21AE-4132-A3E1-0EF506E63D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3" y="3563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 b="1">
                  <a:solidFill>
                    <a:srgbClr val="3F3F3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buClr>
                  <a:schemeClr val="accent2"/>
                </a:buClr>
                <a:buSzPct val="90000"/>
                <a:buFont typeface="Arial" panose="020B0604020202020204" pitchFamily="34" charset="0"/>
                <a:buChar char="•"/>
                <a:defRPr sz="2200" b="1">
                  <a:solidFill>
                    <a:srgbClr val="3F3F3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•"/>
                <a:defRPr sz="2000" b="1">
                  <a:solidFill>
                    <a:srgbClr val="3F3F3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buClr>
                  <a:schemeClr val="accent2"/>
                </a:buClr>
                <a:buSzPct val="80000"/>
                <a:buFont typeface="Arial" panose="020B0604020202020204" pitchFamily="34" charset="0"/>
                <a:buChar char="•"/>
                <a:defRPr b="1">
                  <a:solidFill>
                    <a:srgbClr val="3F3F3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endParaRPr lang="cs-CZ" altLang="cs-CZ" sz="1800" b="0">
                <a:solidFill>
                  <a:schemeClr val="tx1"/>
                </a:solidFill>
              </a:endParaRPr>
            </a:p>
          </p:txBody>
        </p:sp>
        <p:sp>
          <p:nvSpPr>
            <p:cNvPr id="19528" name="Oval 48">
              <a:extLst>
                <a:ext uri="{FF2B5EF4-FFF2-40B4-BE49-F238E27FC236}">
                  <a16:creationId xmlns:a16="http://schemas.microsoft.com/office/drawing/2014/main" id="{4D92ECDC-AFC2-4BE6-BB4C-03524624C6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8" y="3154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 b="1">
                  <a:solidFill>
                    <a:srgbClr val="3F3F3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buClr>
                  <a:schemeClr val="accent2"/>
                </a:buClr>
                <a:buSzPct val="90000"/>
                <a:buFont typeface="Arial" panose="020B0604020202020204" pitchFamily="34" charset="0"/>
                <a:buChar char="•"/>
                <a:defRPr sz="2200" b="1">
                  <a:solidFill>
                    <a:srgbClr val="3F3F3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•"/>
                <a:defRPr sz="2000" b="1">
                  <a:solidFill>
                    <a:srgbClr val="3F3F3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buClr>
                  <a:schemeClr val="accent2"/>
                </a:buClr>
                <a:buSzPct val="80000"/>
                <a:buFont typeface="Arial" panose="020B0604020202020204" pitchFamily="34" charset="0"/>
                <a:buChar char="•"/>
                <a:defRPr b="1">
                  <a:solidFill>
                    <a:srgbClr val="3F3F3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endParaRPr lang="cs-CZ" altLang="cs-CZ" sz="1800" b="0">
                <a:solidFill>
                  <a:schemeClr val="tx1"/>
                </a:solidFill>
              </a:endParaRPr>
            </a:p>
          </p:txBody>
        </p:sp>
        <p:sp>
          <p:nvSpPr>
            <p:cNvPr id="19529" name="Oval 49">
              <a:extLst>
                <a:ext uri="{FF2B5EF4-FFF2-40B4-BE49-F238E27FC236}">
                  <a16:creationId xmlns:a16="http://schemas.microsoft.com/office/drawing/2014/main" id="{27EA28DB-B802-4E1A-B330-4939AF619C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8" y="3018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 b="1">
                  <a:solidFill>
                    <a:srgbClr val="3F3F3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buClr>
                  <a:schemeClr val="accent2"/>
                </a:buClr>
                <a:buSzPct val="90000"/>
                <a:buFont typeface="Arial" panose="020B0604020202020204" pitchFamily="34" charset="0"/>
                <a:buChar char="•"/>
                <a:defRPr sz="2200" b="1">
                  <a:solidFill>
                    <a:srgbClr val="3F3F3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•"/>
                <a:defRPr sz="2000" b="1">
                  <a:solidFill>
                    <a:srgbClr val="3F3F3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buClr>
                  <a:schemeClr val="accent2"/>
                </a:buClr>
                <a:buSzPct val="80000"/>
                <a:buFont typeface="Arial" panose="020B0604020202020204" pitchFamily="34" charset="0"/>
                <a:buChar char="•"/>
                <a:defRPr b="1">
                  <a:solidFill>
                    <a:srgbClr val="3F3F3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endParaRPr lang="cs-CZ" altLang="cs-CZ" sz="1800" b="0">
                <a:solidFill>
                  <a:schemeClr val="tx1"/>
                </a:solidFill>
              </a:endParaRPr>
            </a:p>
          </p:txBody>
        </p:sp>
        <p:sp>
          <p:nvSpPr>
            <p:cNvPr id="19530" name="Oval 50">
              <a:extLst>
                <a:ext uri="{FF2B5EF4-FFF2-40B4-BE49-F238E27FC236}">
                  <a16:creationId xmlns:a16="http://schemas.microsoft.com/office/drawing/2014/main" id="{E588B587-E2EF-4F23-BEC5-F97D8A7D4E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1" y="3018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 b="1">
                  <a:solidFill>
                    <a:srgbClr val="3F3F3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buClr>
                  <a:schemeClr val="accent2"/>
                </a:buClr>
                <a:buSzPct val="90000"/>
                <a:buFont typeface="Arial" panose="020B0604020202020204" pitchFamily="34" charset="0"/>
                <a:buChar char="•"/>
                <a:defRPr sz="2200" b="1">
                  <a:solidFill>
                    <a:srgbClr val="3F3F3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•"/>
                <a:defRPr sz="2000" b="1">
                  <a:solidFill>
                    <a:srgbClr val="3F3F3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buClr>
                  <a:schemeClr val="accent2"/>
                </a:buClr>
                <a:buSzPct val="80000"/>
                <a:buFont typeface="Arial" panose="020B0604020202020204" pitchFamily="34" charset="0"/>
                <a:buChar char="•"/>
                <a:defRPr b="1">
                  <a:solidFill>
                    <a:srgbClr val="3F3F3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endParaRPr lang="cs-CZ" altLang="cs-CZ" sz="1800" b="0">
                <a:solidFill>
                  <a:schemeClr val="tx1"/>
                </a:solidFill>
              </a:endParaRPr>
            </a:p>
          </p:txBody>
        </p:sp>
        <p:sp>
          <p:nvSpPr>
            <p:cNvPr id="19531" name="Oval 51">
              <a:extLst>
                <a:ext uri="{FF2B5EF4-FFF2-40B4-BE49-F238E27FC236}">
                  <a16:creationId xmlns:a16="http://schemas.microsoft.com/office/drawing/2014/main" id="{44C60DB5-9354-4C7E-B92D-B8A4C67FC8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3018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 b="1">
                  <a:solidFill>
                    <a:srgbClr val="3F3F3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buClr>
                  <a:schemeClr val="accent2"/>
                </a:buClr>
                <a:buSzPct val="90000"/>
                <a:buFont typeface="Arial" panose="020B0604020202020204" pitchFamily="34" charset="0"/>
                <a:buChar char="•"/>
                <a:defRPr sz="2200" b="1">
                  <a:solidFill>
                    <a:srgbClr val="3F3F3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•"/>
                <a:defRPr sz="2000" b="1">
                  <a:solidFill>
                    <a:srgbClr val="3F3F3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buClr>
                  <a:schemeClr val="accent2"/>
                </a:buClr>
                <a:buSzPct val="80000"/>
                <a:buFont typeface="Arial" panose="020B0604020202020204" pitchFamily="34" charset="0"/>
                <a:buChar char="•"/>
                <a:defRPr b="1">
                  <a:solidFill>
                    <a:srgbClr val="3F3F3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endParaRPr lang="cs-CZ" altLang="cs-CZ" sz="1800" b="0">
                <a:solidFill>
                  <a:schemeClr val="tx1"/>
                </a:solidFill>
              </a:endParaRPr>
            </a:p>
          </p:txBody>
        </p:sp>
        <p:sp>
          <p:nvSpPr>
            <p:cNvPr id="19532" name="Oval 52">
              <a:extLst>
                <a:ext uri="{FF2B5EF4-FFF2-40B4-BE49-F238E27FC236}">
                  <a16:creationId xmlns:a16="http://schemas.microsoft.com/office/drawing/2014/main" id="{3519290A-100A-4AB3-B75C-286AE5B25B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" y="2973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 b="1">
                  <a:solidFill>
                    <a:srgbClr val="3F3F3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buClr>
                  <a:schemeClr val="accent2"/>
                </a:buClr>
                <a:buSzPct val="90000"/>
                <a:buFont typeface="Arial" panose="020B0604020202020204" pitchFamily="34" charset="0"/>
                <a:buChar char="•"/>
                <a:defRPr sz="2200" b="1">
                  <a:solidFill>
                    <a:srgbClr val="3F3F3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•"/>
                <a:defRPr sz="2000" b="1">
                  <a:solidFill>
                    <a:srgbClr val="3F3F3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buClr>
                  <a:schemeClr val="accent2"/>
                </a:buClr>
                <a:buSzPct val="80000"/>
                <a:buFont typeface="Arial" panose="020B0604020202020204" pitchFamily="34" charset="0"/>
                <a:buChar char="•"/>
                <a:defRPr b="1">
                  <a:solidFill>
                    <a:srgbClr val="3F3F3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endParaRPr lang="cs-CZ" altLang="cs-CZ" sz="1800" b="0">
                <a:solidFill>
                  <a:schemeClr val="tx1"/>
                </a:solidFill>
              </a:endParaRPr>
            </a:p>
          </p:txBody>
        </p:sp>
        <p:sp>
          <p:nvSpPr>
            <p:cNvPr id="19533" name="Oval 53">
              <a:extLst>
                <a:ext uri="{FF2B5EF4-FFF2-40B4-BE49-F238E27FC236}">
                  <a16:creationId xmlns:a16="http://schemas.microsoft.com/office/drawing/2014/main" id="{785039C7-2477-4FC0-A9D8-C0513046A1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" y="2928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 b="1">
                  <a:solidFill>
                    <a:srgbClr val="3F3F3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buClr>
                  <a:schemeClr val="accent2"/>
                </a:buClr>
                <a:buSzPct val="90000"/>
                <a:buFont typeface="Arial" panose="020B0604020202020204" pitchFamily="34" charset="0"/>
                <a:buChar char="•"/>
                <a:defRPr sz="2200" b="1">
                  <a:solidFill>
                    <a:srgbClr val="3F3F3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•"/>
                <a:defRPr sz="2000" b="1">
                  <a:solidFill>
                    <a:srgbClr val="3F3F3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buClr>
                  <a:schemeClr val="accent2"/>
                </a:buClr>
                <a:buSzPct val="80000"/>
                <a:buFont typeface="Arial" panose="020B0604020202020204" pitchFamily="34" charset="0"/>
                <a:buChar char="•"/>
                <a:defRPr b="1">
                  <a:solidFill>
                    <a:srgbClr val="3F3F3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endParaRPr lang="cs-CZ" altLang="cs-CZ" sz="1800" b="0">
                <a:solidFill>
                  <a:schemeClr val="tx1"/>
                </a:solidFill>
              </a:endParaRPr>
            </a:p>
          </p:txBody>
        </p:sp>
        <p:sp>
          <p:nvSpPr>
            <p:cNvPr id="19534" name="Oval 54">
              <a:extLst>
                <a:ext uri="{FF2B5EF4-FFF2-40B4-BE49-F238E27FC236}">
                  <a16:creationId xmlns:a16="http://schemas.microsoft.com/office/drawing/2014/main" id="{B03615EA-6503-483E-9CFE-83BAEE544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5" y="3154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 b="1">
                  <a:solidFill>
                    <a:srgbClr val="3F3F3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buClr>
                  <a:schemeClr val="accent2"/>
                </a:buClr>
                <a:buSzPct val="90000"/>
                <a:buFont typeface="Arial" panose="020B0604020202020204" pitchFamily="34" charset="0"/>
                <a:buChar char="•"/>
                <a:defRPr sz="2200" b="1">
                  <a:solidFill>
                    <a:srgbClr val="3F3F3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•"/>
                <a:defRPr sz="2000" b="1">
                  <a:solidFill>
                    <a:srgbClr val="3F3F3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buClr>
                  <a:schemeClr val="accent2"/>
                </a:buClr>
                <a:buSzPct val="80000"/>
                <a:buFont typeface="Arial" panose="020B0604020202020204" pitchFamily="34" charset="0"/>
                <a:buChar char="•"/>
                <a:defRPr b="1">
                  <a:solidFill>
                    <a:srgbClr val="3F3F3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endParaRPr lang="cs-CZ" altLang="cs-CZ" sz="1800" b="0">
                <a:solidFill>
                  <a:schemeClr val="tx1"/>
                </a:solidFill>
              </a:endParaRPr>
            </a:p>
          </p:txBody>
        </p:sp>
        <p:sp>
          <p:nvSpPr>
            <p:cNvPr id="19535" name="Oval 55">
              <a:extLst>
                <a:ext uri="{FF2B5EF4-FFF2-40B4-BE49-F238E27FC236}">
                  <a16:creationId xmlns:a16="http://schemas.microsoft.com/office/drawing/2014/main" id="{EE0FDDBB-E836-47D7-B60B-400E9D69E2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" y="1748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 b="1">
                  <a:solidFill>
                    <a:srgbClr val="3F3F3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buClr>
                  <a:schemeClr val="accent2"/>
                </a:buClr>
                <a:buSzPct val="90000"/>
                <a:buFont typeface="Arial" panose="020B0604020202020204" pitchFamily="34" charset="0"/>
                <a:buChar char="•"/>
                <a:defRPr sz="2200" b="1">
                  <a:solidFill>
                    <a:srgbClr val="3F3F3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•"/>
                <a:defRPr sz="2000" b="1">
                  <a:solidFill>
                    <a:srgbClr val="3F3F3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buClr>
                  <a:schemeClr val="accent2"/>
                </a:buClr>
                <a:buSzPct val="80000"/>
                <a:buFont typeface="Arial" panose="020B0604020202020204" pitchFamily="34" charset="0"/>
                <a:buChar char="•"/>
                <a:defRPr b="1">
                  <a:solidFill>
                    <a:srgbClr val="3F3F3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endParaRPr lang="cs-CZ" altLang="cs-CZ" sz="1800" b="0">
                <a:solidFill>
                  <a:schemeClr val="tx1"/>
                </a:solidFill>
              </a:endParaRPr>
            </a:p>
          </p:txBody>
        </p:sp>
        <p:sp>
          <p:nvSpPr>
            <p:cNvPr id="19536" name="Oval 56">
              <a:extLst>
                <a:ext uri="{FF2B5EF4-FFF2-40B4-BE49-F238E27FC236}">
                  <a16:creationId xmlns:a16="http://schemas.microsoft.com/office/drawing/2014/main" id="{6E5D024E-26FD-4F8F-B783-8C9BEBE1F2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1793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 b="1">
                  <a:solidFill>
                    <a:srgbClr val="3F3F3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buClr>
                  <a:schemeClr val="accent2"/>
                </a:buClr>
                <a:buSzPct val="90000"/>
                <a:buFont typeface="Arial" panose="020B0604020202020204" pitchFamily="34" charset="0"/>
                <a:buChar char="•"/>
                <a:defRPr sz="2200" b="1">
                  <a:solidFill>
                    <a:srgbClr val="3F3F3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•"/>
                <a:defRPr sz="2000" b="1">
                  <a:solidFill>
                    <a:srgbClr val="3F3F3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buClr>
                  <a:schemeClr val="accent2"/>
                </a:buClr>
                <a:buSzPct val="80000"/>
                <a:buFont typeface="Arial" panose="020B0604020202020204" pitchFamily="34" charset="0"/>
                <a:buChar char="•"/>
                <a:defRPr b="1">
                  <a:solidFill>
                    <a:srgbClr val="3F3F3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endParaRPr lang="cs-CZ" altLang="cs-CZ" sz="1800" b="0">
                <a:solidFill>
                  <a:schemeClr val="tx1"/>
                </a:solidFill>
              </a:endParaRPr>
            </a:p>
          </p:txBody>
        </p:sp>
        <p:sp>
          <p:nvSpPr>
            <p:cNvPr id="19537" name="Oval 57">
              <a:extLst>
                <a:ext uri="{FF2B5EF4-FFF2-40B4-BE49-F238E27FC236}">
                  <a16:creationId xmlns:a16="http://schemas.microsoft.com/office/drawing/2014/main" id="{89F1E447-C750-4BF4-9909-3338E655D0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0" y="1748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 b="1">
                  <a:solidFill>
                    <a:srgbClr val="3F3F3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buClr>
                  <a:schemeClr val="accent2"/>
                </a:buClr>
                <a:buSzPct val="90000"/>
                <a:buFont typeface="Arial" panose="020B0604020202020204" pitchFamily="34" charset="0"/>
                <a:buChar char="•"/>
                <a:defRPr sz="2200" b="1">
                  <a:solidFill>
                    <a:srgbClr val="3F3F3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•"/>
                <a:defRPr sz="2000" b="1">
                  <a:solidFill>
                    <a:srgbClr val="3F3F3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buClr>
                  <a:schemeClr val="accent2"/>
                </a:buClr>
                <a:buSzPct val="80000"/>
                <a:buFont typeface="Arial" panose="020B0604020202020204" pitchFamily="34" charset="0"/>
                <a:buChar char="•"/>
                <a:defRPr b="1">
                  <a:solidFill>
                    <a:srgbClr val="3F3F3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endParaRPr lang="cs-CZ" altLang="cs-CZ" sz="1800" b="0">
                <a:solidFill>
                  <a:schemeClr val="tx1"/>
                </a:solidFill>
              </a:endParaRPr>
            </a:p>
          </p:txBody>
        </p:sp>
        <p:sp>
          <p:nvSpPr>
            <p:cNvPr id="19538" name="Oval 58">
              <a:extLst>
                <a:ext uri="{FF2B5EF4-FFF2-40B4-BE49-F238E27FC236}">
                  <a16:creationId xmlns:a16="http://schemas.microsoft.com/office/drawing/2014/main" id="{9A3F1ACE-7541-4CDB-AAFC-54DE41689E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1930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 b="1">
                  <a:solidFill>
                    <a:srgbClr val="3F3F3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buClr>
                  <a:schemeClr val="accent2"/>
                </a:buClr>
                <a:buSzPct val="90000"/>
                <a:buFont typeface="Arial" panose="020B0604020202020204" pitchFamily="34" charset="0"/>
                <a:buChar char="•"/>
                <a:defRPr sz="2200" b="1">
                  <a:solidFill>
                    <a:srgbClr val="3F3F3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•"/>
                <a:defRPr sz="2000" b="1">
                  <a:solidFill>
                    <a:srgbClr val="3F3F3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buClr>
                  <a:schemeClr val="accent2"/>
                </a:buClr>
                <a:buSzPct val="80000"/>
                <a:buFont typeface="Arial" panose="020B0604020202020204" pitchFamily="34" charset="0"/>
                <a:buChar char="•"/>
                <a:defRPr b="1">
                  <a:solidFill>
                    <a:srgbClr val="3F3F3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endParaRPr lang="cs-CZ" altLang="cs-CZ" sz="1800" b="0">
                <a:solidFill>
                  <a:schemeClr val="tx1"/>
                </a:solidFill>
              </a:endParaRPr>
            </a:p>
          </p:txBody>
        </p:sp>
        <p:sp>
          <p:nvSpPr>
            <p:cNvPr id="19539" name="Oval 59">
              <a:extLst>
                <a:ext uri="{FF2B5EF4-FFF2-40B4-BE49-F238E27FC236}">
                  <a16:creationId xmlns:a16="http://schemas.microsoft.com/office/drawing/2014/main" id="{CDD1835A-FC78-433A-A6B4-100B9153BA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1975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 b="1">
                  <a:solidFill>
                    <a:srgbClr val="3F3F3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buClr>
                  <a:schemeClr val="accent2"/>
                </a:buClr>
                <a:buSzPct val="90000"/>
                <a:buFont typeface="Arial" panose="020B0604020202020204" pitchFamily="34" charset="0"/>
                <a:buChar char="•"/>
                <a:defRPr sz="2200" b="1">
                  <a:solidFill>
                    <a:srgbClr val="3F3F3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•"/>
                <a:defRPr sz="2000" b="1">
                  <a:solidFill>
                    <a:srgbClr val="3F3F3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buClr>
                  <a:schemeClr val="accent2"/>
                </a:buClr>
                <a:buSzPct val="80000"/>
                <a:buFont typeface="Arial" panose="020B0604020202020204" pitchFamily="34" charset="0"/>
                <a:buChar char="•"/>
                <a:defRPr b="1">
                  <a:solidFill>
                    <a:srgbClr val="3F3F3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endParaRPr lang="cs-CZ" altLang="cs-CZ" sz="1800" b="0">
                <a:solidFill>
                  <a:schemeClr val="tx1"/>
                </a:solidFill>
              </a:endParaRPr>
            </a:p>
          </p:txBody>
        </p:sp>
        <p:sp>
          <p:nvSpPr>
            <p:cNvPr id="19540" name="Oval 60">
              <a:extLst>
                <a:ext uri="{FF2B5EF4-FFF2-40B4-BE49-F238E27FC236}">
                  <a16:creationId xmlns:a16="http://schemas.microsoft.com/office/drawing/2014/main" id="{58624FF2-8A53-4FA6-AB99-DFCD106F0E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" y="1793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 b="1">
                  <a:solidFill>
                    <a:srgbClr val="3F3F3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buClr>
                  <a:schemeClr val="accent2"/>
                </a:buClr>
                <a:buSzPct val="90000"/>
                <a:buFont typeface="Arial" panose="020B0604020202020204" pitchFamily="34" charset="0"/>
                <a:buChar char="•"/>
                <a:defRPr sz="2200" b="1">
                  <a:solidFill>
                    <a:srgbClr val="3F3F3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•"/>
                <a:defRPr sz="2000" b="1">
                  <a:solidFill>
                    <a:srgbClr val="3F3F3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buClr>
                  <a:schemeClr val="accent2"/>
                </a:buClr>
                <a:buSzPct val="80000"/>
                <a:buFont typeface="Arial" panose="020B0604020202020204" pitchFamily="34" charset="0"/>
                <a:buChar char="•"/>
                <a:defRPr b="1">
                  <a:solidFill>
                    <a:srgbClr val="3F3F3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endParaRPr lang="cs-CZ" altLang="cs-CZ" sz="1800" b="0">
                <a:solidFill>
                  <a:schemeClr val="tx1"/>
                </a:solidFill>
              </a:endParaRPr>
            </a:p>
          </p:txBody>
        </p:sp>
        <p:sp>
          <p:nvSpPr>
            <p:cNvPr id="19541" name="Oval 61">
              <a:extLst>
                <a:ext uri="{FF2B5EF4-FFF2-40B4-BE49-F238E27FC236}">
                  <a16:creationId xmlns:a16="http://schemas.microsoft.com/office/drawing/2014/main" id="{2A13ACB9-AE50-4D34-95CD-93B9DEF148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" y="1930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 b="1">
                  <a:solidFill>
                    <a:srgbClr val="3F3F3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buClr>
                  <a:schemeClr val="accent2"/>
                </a:buClr>
                <a:buSzPct val="90000"/>
                <a:buFont typeface="Arial" panose="020B0604020202020204" pitchFamily="34" charset="0"/>
                <a:buChar char="•"/>
                <a:defRPr sz="2200" b="1">
                  <a:solidFill>
                    <a:srgbClr val="3F3F3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•"/>
                <a:defRPr sz="2000" b="1">
                  <a:solidFill>
                    <a:srgbClr val="3F3F3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buClr>
                  <a:schemeClr val="accent2"/>
                </a:buClr>
                <a:buSzPct val="80000"/>
                <a:buFont typeface="Arial" panose="020B0604020202020204" pitchFamily="34" charset="0"/>
                <a:buChar char="•"/>
                <a:defRPr b="1">
                  <a:solidFill>
                    <a:srgbClr val="3F3F3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endParaRPr lang="cs-CZ" altLang="cs-CZ" sz="1800" b="0">
                <a:solidFill>
                  <a:schemeClr val="tx1"/>
                </a:solidFill>
              </a:endParaRPr>
            </a:p>
          </p:txBody>
        </p:sp>
        <p:sp>
          <p:nvSpPr>
            <p:cNvPr id="19542" name="Oval 62">
              <a:extLst>
                <a:ext uri="{FF2B5EF4-FFF2-40B4-BE49-F238E27FC236}">
                  <a16:creationId xmlns:a16="http://schemas.microsoft.com/office/drawing/2014/main" id="{5E86D277-5788-43FE-8262-81F2AF280A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3" y="1748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 b="1">
                  <a:solidFill>
                    <a:srgbClr val="3F3F3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buClr>
                  <a:schemeClr val="accent2"/>
                </a:buClr>
                <a:buSzPct val="90000"/>
                <a:buFont typeface="Arial" panose="020B0604020202020204" pitchFamily="34" charset="0"/>
                <a:buChar char="•"/>
                <a:defRPr sz="2200" b="1">
                  <a:solidFill>
                    <a:srgbClr val="3F3F3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•"/>
                <a:defRPr sz="2000" b="1">
                  <a:solidFill>
                    <a:srgbClr val="3F3F3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buClr>
                  <a:schemeClr val="accent2"/>
                </a:buClr>
                <a:buSzPct val="80000"/>
                <a:buFont typeface="Arial" panose="020B0604020202020204" pitchFamily="34" charset="0"/>
                <a:buChar char="•"/>
                <a:defRPr b="1">
                  <a:solidFill>
                    <a:srgbClr val="3F3F3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endParaRPr lang="cs-CZ" altLang="cs-CZ" sz="1800" b="0">
                <a:solidFill>
                  <a:schemeClr val="tx1"/>
                </a:solidFill>
              </a:endParaRPr>
            </a:p>
          </p:txBody>
        </p:sp>
        <p:sp>
          <p:nvSpPr>
            <p:cNvPr id="19543" name="Oval 63">
              <a:extLst>
                <a:ext uri="{FF2B5EF4-FFF2-40B4-BE49-F238E27FC236}">
                  <a16:creationId xmlns:a16="http://schemas.microsoft.com/office/drawing/2014/main" id="{C6355FED-5E56-49C6-9207-A9C386FBE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975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 b="1">
                  <a:solidFill>
                    <a:srgbClr val="3F3F3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buClr>
                  <a:schemeClr val="accent2"/>
                </a:buClr>
                <a:buSzPct val="90000"/>
                <a:buFont typeface="Arial" panose="020B0604020202020204" pitchFamily="34" charset="0"/>
                <a:buChar char="•"/>
                <a:defRPr sz="2200" b="1">
                  <a:solidFill>
                    <a:srgbClr val="3F3F3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•"/>
                <a:defRPr sz="2000" b="1">
                  <a:solidFill>
                    <a:srgbClr val="3F3F3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buClr>
                  <a:schemeClr val="accent2"/>
                </a:buClr>
                <a:buSzPct val="80000"/>
                <a:buFont typeface="Arial" panose="020B0604020202020204" pitchFamily="34" charset="0"/>
                <a:buChar char="•"/>
                <a:defRPr b="1">
                  <a:solidFill>
                    <a:srgbClr val="3F3F3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endParaRPr lang="cs-CZ" altLang="cs-CZ" sz="1800" b="0">
                <a:solidFill>
                  <a:schemeClr val="tx1"/>
                </a:solidFill>
              </a:endParaRPr>
            </a:p>
          </p:txBody>
        </p:sp>
        <p:sp>
          <p:nvSpPr>
            <p:cNvPr id="19544" name="Oval 64">
              <a:extLst>
                <a:ext uri="{FF2B5EF4-FFF2-40B4-BE49-F238E27FC236}">
                  <a16:creationId xmlns:a16="http://schemas.microsoft.com/office/drawing/2014/main" id="{5BD6B019-FBC0-45EC-8EC8-72C9F7CEE0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3" y="2111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 b="1">
                  <a:solidFill>
                    <a:srgbClr val="3F3F3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buClr>
                  <a:schemeClr val="accent2"/>
                </a:buClr>
                <a:buSzPct val="90000"/>
                <a:buFont typeface="Arial" panose="020B0604020202020204" pitchFamily="34" charset="0"/>
                <a:buChar char="•"/>
                <a:defRPr sz="2200" b="1">
                  <a:solidFill>
                    <a:srgbClr val="3F3F3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•"/>
                <a:defRPr sz="2000" b="1">
                  <a:solidFill>
                    <a:srgbClr val="3F3F3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buClr>
                  <a:schemeClr val="accent2"/>
                </a:buClr>
                <a:buSzPct val="80000"/>
                <a:buFont typeface="Arial" panose="020B0604020202020204" pitchFamily="34" charset="0"/>
                <a:buChar char="•"/>
                <a:defRPr b="1">
                  <a:solidFill>
                    <a:srgbClr val="3F3F3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endParaRPr lang="cs-CZ" altLang="cs-CZ" sz="1800" b="0">
                <a:solidFill>
                  <a:schemeClr val="tx1"/>
                </a:solidFill>
              </a:endParaRPr>
            </a:p>
          </p:txBody>
        </p:sp>
        <p:sp>
          <p:nvSpPr>
            <p:cNvPr id="19545" name="Oval 65">
              <a:extLst>
                <a:ext uri="{FF2B5EF4-FFF2-40B4-BE49-F238E27FC236}">
                  <a16:creationId xmlns:a16="http://schemas.microsoft.com/office/drawing/2014/main" id="{CCDC3115-EBDB-48E1-8A77-BA61ED18DB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" y="2111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 b="1">
                  <a:solidFill>
                    <a:srgbClr val="3F3F3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buClr>
                  <a:schemeClr val="accent2"/>
                </a:buClr>
                <a:buSzPct val="90000"/>
                <a:buFont typeface="Arial" panose="020B0604020202020204" pitchFamily="34" charset="0"/>
                <a:buChar char="•"/>
                <a:defRPr sz="2200" b="1">
                  <a:solidFill>
                    <a:srgbClr val="3F3F3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•"/>
                <a:defRPr sz="2000" b="1">
                  <a:solidFill>
                    <a:srgbClr val="3F3F3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buClr>
                  <a:schemeClr val="accent2"/>
                </a:buClr>
                <a:buSzPct val="80000"/>
                <a:buFont typeface="Arial" panose="020B0604020202020204" pitchFamily="34" charset="0"/>
                <a:buChar char="•"/>
                <a:defRPr b="1">
                  <a:solidFill>
                    <a:srgbClr val="3F3F3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endParaRPr lang="cs-CZ" altLang="cs-CZ" sz="1800" b="0">
                <a:solidFill>
                  <a:schemeClr val="tx1"/>
                </a:solidFill>
              </a:endParaRPr>
            </a:p>
          </p:txBody>
        </p:sp>
        <p:sp>
          <p:nvSpPr>
            <p:cNvPr id="19546" name="Oval 66">
              <a:extLst>
                <a:ext uri="{FF2B5EF4-FFF2-40B4-BE49-F238E27FC236}">
                  <a16:creationId xmlns:a16="http://schemas.microsoft.com/office/drawing/2014/main" id="{C6276783-B669-4CFA-B9DA-07FBE9B5DB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" y="2066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 b="1">
                  <a:solidFill>
                    <a:srgbClr val="3F3F3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buClr>
                  <a:schemeClr val="accent2"/>
                </a:buClr>
                <a:buSzPct val="90000"/>
                <a:buFont typeface="Arial" panose="020B0604020202020204" pitchFamily="34" charset="0"/>
                <a:buChar char="•"/>
                <a:defRPr sz="2200" b="1">
                  <a:solidFill>
                    <a:srgbClr val="3F3F3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•"/>
                <a:defRPr sz="2000" b="1">
                  <a:solidFill>
                    <a:srgbClr val="3F3F3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buClr>
                  <a:schemeClr val="accent2"/>
                </a:buClr>
                <a:buSzPct val="80000"/>
                <a:buFont typeface="Arial" panose="020B0604020202020204" pitchFamily="34" charset="0"/>
                <a:buChar char="•"/>
                <a:defRPr b="1">
                  <a:solidFill>
                    <a:srgbClr val="3F3F3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endParaRPr lang="cs-CZ" altLang="cs-CZ" sz="1800" b="0">
                <a:solidFill>
                  <a:schemeClr val="tx1"/>
                </a:solidFill>
              </a:endParaRPr>
            </a:p>
          </p:txBody>
        </p:sp>
        <p:sp>
          <p:nvSpPr>
            <p:cNvPr id="19547" name="Oval 67">
              <a:extLst>
                <a:ext uri="{FF2B5EF4-FFF2-40B4-BE49-F238E27FC236}">
                  <a16:creationId xmlns:a16="http://schemas.microsoft.com/office/drawing/2014/main" id="{FC523285-77E4-47B2-A84E-EB3ECD6879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" y="2111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 b="1">
                  <a:solidFill>
                    <a:srgbClr val="3F3F3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buClr>
                  <a:schemeClr val="accent2"/>
                </a:buClr>
                <a:buSzPct val="90000"/>
                <a:buFont typeface="Arial" panose="020B0604020202020204" pitchFamily="34" charset="0"/>
                <a:buChar char="•"/>
                <a:defRPr sz="2200" b="1">
                  <a:solidFill>
                    <a:srgbClr val="3F3F3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•"/>
                <a:defRPr sz="2000" b="1">
                  <a:solidFill>
                    <a:srgbClr val="3F3F3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buClr>
                  <a:schemeClr val="accent2"/>
                </a:buClr>
                <a:buSzPct val="80000"/>
                <a:buFont typeface="Arial" panose="020B0604020202020204" pitchFamily="34" charset="0"/>
                <a:buChar char="•"/>
                <a:defRPr b="1">
                  <a:solidFill>
                    <a:srgbClr val="3F3F3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endParaRPr lang="cs-CZ" altLang="cs-CZ" sz="1800" b="0">
                <a:solidFill>
                  <a:schemeClr val="tx1"/>
                </a:solidFill>
              </a:endParaRPr>
            </a:p>
          </p:txBody>
        </p:sp>
        <p:sp>
          <p:nvSpPr>
            <p:cNvPr id="19548" name="Oval 68">
              <a:extLst>
                <a:ext uri="{FF2B5EF4-FFF2-40B4-BE49-F238E27FC236}">
                  <a16:creationId xmlns:a16="http://schemas.microsoft.com/office/drawing/2014/main" id="{624BD29D-EB92-4513-9CF7-7F1F90CB94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7" y="1884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 b="1">
                  <a:solidFill>
                    <a:srgbClr val="3F3F3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buClr>
                  <a:schemeClr val="accent2"/>
                </a:buClr>
                <a:buSzPct val="90000"/>
                <a:buFont typeface="Arial" panose="020B0604020202020204" pitchFamily="34" charset="0"/>
                <a:buChar char="•"/>
                <a:defRPr sz="2200" b="1">
                  <a:solidFill>
                    <a:srgbClr val="3F3F3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•"/>
                <a:defRPr sz="2000" b="1">
                  <a:solidFill>
                    <a:srgbClr val="3F3F3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buClr>
                  <a:schemeClr val="accent2"/>
                </a:buClr>
                <a:buSzPct val="80000"/>
                <a:buFont typeface="Arial" panose="020B0604020202020204" pitchFamily="34" charset="0"/>
                <a:buChar char="•"/>
                <a:defRPr b="1">
                  <a:solidFill>
                    <a:srgbClr val="3F3F3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endParaRPr lang="cs-CZ" altLang="cs-CZ" sz="1800" b="0">
                <a:solidFill>
                  <a:schemeClr val="tx1"/>
                </a:solidFill>
              </a:endParaRPr>
            </a:p>
          </p:txBody>
        </p:sp>
        <p:sp>
          <p:nvSpPr>
            <p:cNvPr id="19549" name="Oval 69">
              <a:extLst>
                <a:ext uri="{FF2B5EF4-FFF2-40B4-BE49-F238E27FC236}">
                  <a16:creationId xmlns:a16="http://schemas.microsoft.com/office/drawing/2014/main" id="{91531645-A1AD-4B0C-845F-9D4C83986C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5" y="1929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 b="1">
                  <a:solidFill>
                    <a:srgbClr val="3F3F3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buClr>
                  <a:schemeClr val="accent2"/>
                </a:buClr>
                <a:buSzPct val="90000"/>
                <a:buFont typeface="Arial" panose="020B0604020202020204" pitchFamily="34" charset="0"/>
                <a:buChar char="•"/>
                <a:defRPr sz="2200" b="1">
                  <a:solidFill>
                    <a:srgbClr val="3F3F3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•"/>
                <a:defRPr sz="2000" b="1">
                  <a:solidFill>
                    <a:srgbClr val="3F3F3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buClr>
                  <a:schemeClr val="accent2"/>
                </a:buClr>
                <a:buSzPct val="80000"/>
                <a:buFont typeface="Arial" panose="020B0604020202020204" pitchFamily="34" charset="0"/>
                <a:buChar char="•"/>
                <a:defRPr b="1">
                  <a:solidFill>
                    <a:srgbClr val="3F3F3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endParaRPr lang="cs-CZ" altLang="cs-CZ" sz="1800" b="0">
                <a:solidFill>
                  <a:schemeClr val="tx1"/>
                </a:solidFill>
              </a:endParaRPr>
            </a:p>
          </p:txBody>
        </p:sp>
        <p:sp>
          <p:nvSpPr>
            <p:cNvPr id="19550" name="Oval 70">
              <a:extLst>
                <a:ext uri="{FF2B5EF4-FFF2-40B4-BE49-F238E27FC236}">
                  <a16:creationId xmlns:a16="http://schemas.microsoft.com/office/drawing/2014/main" id="{F88CDA37-EFAC-4022-AB9A-C67860F04D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4" y="2202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 b="1">
                  <a:solidFill>
                    <a:srgbClr val="3F3F3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buClr>
                  <a:schemeClr val="accent2"/>
                </a:buClr>
                <a:buSzPct val="90000"/>
                <a:buFont typeface="Arial" panose="020B0604020202020204" pitchFamily="34" charset="0"/>
                <a:buChar char="•"/>
                <a:defRPr sz="2200" b="1">
                  <a:solidFill>
                    <a:srgbClr val="3F3F3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•"/>
                <a:defRPr sz="2000" b="1">
                  <a:solidFill>
                    <a:srgbClr val="3F3F3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buClr>
                  <a:schemeClr val="accent2"/>
                </a:buClr>
                <a:buSzPct val="80000"/>
                <a:buFont typeface="Arial" panose="020B0604020202020204" pitchFamily="34" charset="0"/>
                <a:buChar char="•"/>
                <a:defRPr b="1">
                  <a:solidFill>
                    <a:srgbClr val="3F3F3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endParaRPr lang="cs-CZ" altLang="cs-CZ" sz="1800" b="0">
                <a:solidFill>
                  <a:schemeClr val="tx1"/>
                </a:solidFill>
              </a:endParaRPr>
            </a:p>
          </p:txBody>
        </p:sp>
        <p:sp>
          <p:nvSpPr>
            <p:cNvPr id="19551" name="Oval 71">
              <a:extLst>
                <a:ext uri="{FF2B5EF4-FFF2-40B4-BE49-F238E27FC236}">
                  <a16:creationId xmlns:a16="http://schemas.microsoft.com/office/drawing/2014/main" id="{ECF300CB-81D6-4B3A-9572-35313D1FD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6" y="1657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 b="1">
                  <a:solidFill>
                    <a:srgbClr val="3F3F3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buClr>
                  <a:schemeClr val="accent2"/>
                </a:buClr>
                <a:buSzPct val="90000"/>
                <a:buFont typeface="Arial" panose="020B0604020202020204" pitchFamily="34" charset="0"/>
                <a:buChar char="•"/>
                <a:defRPr sz="2200" b="1">
                  <a:solidFill>
                    <a:srgbClr val="3F3F3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•"/>
                <a:defRPr sz="2000" b="1">
                  <a:solidFill>
                    <a:srgbClr val="3F3F3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buClr>
                  <a:schemeClr val="accent2"/>
                </a:buClr>
                <a:buSzPct val="80000"/>
                <a:buFont typeface="Arial" panose="020B0604020202020204" pitchFamily="34" charset="0"/>
                <a:buChar char="•"/>
                <a:defRPr b="1">
                  <a:solidFill>
                    <a:srgbClr val="3F3F3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endParaRPr lang="cs-CZ" altLang="cs-CZ" sz="1800" b="0">
                <a:solidFill>
                  <a:schemeClr val="tx1"/>
                </a:solidFill>
              </a:endParaRPr>
            </a:p>
          </p:txBody>
        </p:sp>
        <p:sp>
          <p:nvSpPr>
            <p:cNvPr id="19552" name="Oval 72">
              <a:extLst>
                <a:ext uri="{FF2B5EF4-FFF2-40B4-BE49-F238E27FC236}">
                  <a16:creationId xmlns:a16="http://schemas.microsoft.com/office/drawing/2014/main" id="{2157A3DE-6EAD-479B-AA70-AB880ADC3B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2202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 b="1">
                  <a:solidFill>
                    <a:srgbClr val="3F3F3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buClr>
                  <a:schemeClr val="accent2"/>
                </a:buClr>
                <a:buSzPct val="90000"/>
                <a:buFont typeface="Arial" panose="020B0604020202020204" pitchFamily="34" charset="0"/>
                <a:buChar char="•"/>
                <a:defRPr sz="2200" b="1">
                  <a:solidFill>
                    <a:srgbClr val="3F3F3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•"/>
                <a:defRPr sz="2000" b="1">
                  <a:solidFill>
                    <a:srgbClr val="3F3F3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buClr>
                  <a:schemeClr val="accent2"/>
                </a:buClr>
                <a:buSzPct val="80000"/>
                <a:buFont typeface="Arial" panose="020B0604020202020204" pitchFamily="34" charset="0"/>
                <a:buChar char="•"/>
                <a:defRPr b="1">
                  <a:solidFill>
                    <a:srgbClr val="3F3F3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endParaRPr lang="cs-CZ" altLang="cs-CZ" sz="1800" b="0">
                <a:solidFill>
                  <a:schemeClr val="tx1"/>
                </a:solidFill>
              </a:endParaRPr>
            </a:p>
          </p:txBody>
        </p:sp>
        <p:sp>
          <p:nvSpPr>
            <p:cNvPr id="19553" name="Oval 73">
              <a:extLst>
                <a:ext uri="{FF2B5EF4-FFF2-40B4-BE49-F238E27FC236}">
                  <a16:creationId xmlns:a16="http://schemas.microsoft.com/office/drawing/2014/main" id="{F6D8C939-4ACD-40FA-8D83-72F1363A80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202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 b="1">
                  <a:solidFill>
                    <a:srgbClr val="3F3F3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buClr>
                  <a:schemeClr val="accent2"/>
                </a:buClr>
                <a:buSzPct val="90000"/>
                <a:buFont typeface="Arial" panose="020B0604020202020204" pitchFamily="34" charset="0"/>
                <a:buChar char="•"/>
                <a:defRPr sz="2200" b="1">
                  <a:solidFill>
                    <a:srgbClr val="3F3F3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•"/>
                <a:defRPr sz="2000" b="1">
                  <a:solidFill>
                    <a:srgbClr val="3F3F3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buClr>
                  <a:schemeClr val="accent2"/>
                </a:buClr>
                <a:buSzPct val="80000"/>
                <a:buFont typeface="Arial" panose="020B0604020202020204" pitchFamily="34" charset="0"/>
                <a:buChar char="•"/>
                <a:defRPr b="1">
                  <a:solidFill>
                    <a:srgbClr val="3F3F3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endParaRPr lang="cs-CZ" altLang="cs-CZ" sz="1800" b="0">
                <a:solidFill>
                  <a:schemeClr val="tx1"/>
                </a:solidFill>
              </a:endParaRPr>
            </a:p>
          </p:txBody>
        </p:sp>
        <p:sp>
          <p:nvSpPr>
            <p:cNvPr id="19554" name="Oval 74">
              <a:extLst>
                <a:ext uri="{FF2B5EF4-FFF2-40B4-BE49-F238E27FC236}">
                  <a16:creationId xmlns:a16="http://schemas.microsoft.com/office/drawing/2014/main" id="{10D924DB-4723-4DDA-A14C-36E29ECB7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" y="1793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 b="1">
                  <a:solidFill>
                    <a:srgbClr val="3F3F3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buClr>
                  <a:schemeClr val="accent2"/>
                </a:buClr>
                <a:buSzPct val="90000"/>
                <a:buFont typeface="Arial" panose="020B0604020202020204" pitchFamily="34" charset="0"/>
                <a:buChar char="•"/>
                <a:defRPr sz="2200" b="1">
                  <a:solidFill>
                    <a:srgbClr val="3F3F3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•"/>
                <a:defRPr sz="2000" b="1">
                  <a:solidFill>
                    <a:srgbClr val="3F3F3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buClr>
                  <a:schemeClr val="accent2"/>
                </a:buClr>
                <a:buSzPct val="80000"/>
                <a:buFont typeface="Arial" panose="020B0604020202020204" pitchFamily="34" charset="0"/>
                <a:buChar char="•"/>
                <a:defRPr b="1">
                  <a:solidFill>
                    <a:srgbClr val="3F3F3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endParaRPr lang="cs-CZ" altLang="cs-CZ" sz="1800" b="0">
                <a:solidFill>
                  <a:schemeClr val="tx1"/>
                </a:solidFill>
              </a:endParaRPr>
            </a:p>
          </p:txBody>
        </p:sp>
        <p:sp>
          <p:nvSpPr>
            <p:cNvPr id="19555" name="Oval 75">
              <a:extLst>
                <a:ext uri="{FF2B5EF4-FFF2-40B4-BE49-F238E27FC236}">
                  <a16:creationId xmlns:a16="http://schemas.microsoft.com/office/drawing/2014/main" id="{35ABAF36-CB62-45F3-B135-D289FB345A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" y="1657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 b="1">
                  <a:solidFill>
                    <a:srgbClr val="3F3F3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buClr>
                  <a:schemeClr val="accent2"/>
                </a:buClr>
                <a:buSzPct val="90000"/>
                <a:buFont typeface="Arial" panose="020B0604020202020204" pitchFamily="34" charset="0"/>
                <a:buChar char="•"/>
                <a:defRPr sz="2200" b="1">
                  <a:solidFill>
                    <a:srgbClr val="3F3F3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•"/>
                <a:defRPr sz="2000" b="1">
                  <a:solidFill>
                    <a:srgbClr val="3F3F3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buClr>
                  <a:schemeClr val="accent2"/>
                </a:buClr>
                <a:buSzPct val="80000"/>
                <a:buFont typeface="Arial" panose="020B0604020202020204" pitchFamily="34" charset="0"/>
                <a:buChar char="•"/>
                <a:defRPr b="1">
                  <a:solidFill>
                    <a:srgbClr val="3F3F3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endParaRPr lang="cs-CZ" altLang="cs-CZ" sz="1800" b="0">
                <a:solidFill>
                  <a:schemeClr val="tx1"/>
                </a:solidFill>
              </a:endParaRPr>
            </a:p>
          </p:txBody>
        </p:sp>
        <p:sp>
          <p:nvSpPr>
            <p:cNvPr id="19556" name="Oval 76">
              <a:extLst>
                <a:ext uri="{FF2B5EF4-FFF2-40B4-BE49-F238E27FC236}">
                  <a16:creationId xmlns:a16="http://schemas.microsoft.com/office/drawing/2014/main" id="{C4C0C21F-CD75-47F4-94E0-AC4D6EAAA0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2" y="1657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 b="1">
                  <a:solidFill>
                    <a:srgbClr val="3F3F3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buClr>
                  <a:schemeClr val="accent2"/>
                </a:buClr>
                <a:buSzPct val="90000"/>
                <a:buFont typeface="Arial" panose="020B0604020202020204" pitchFamily="34" charset="0"/>
                <a:buChar char="•"/>
                <a:defRPr sz="2200" b="1">
                  <a:solidFill>
                    <a:srgbClr val="3F3F3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•"/>
                <a:defRPr sz="2000" b="1">
                  <a:solidFill>
                    <a:srgbClr val="3F3F3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buClr>
                  <a:schemeClr val="accent2"/>
                </a:buClr>
                <a:buSzPct val="80000"/>
                <a:buFont typeface="Arial" panose="020B0604020202020204" pitchFamily="34" charset="0"/>
                <a:buChar char="•"/>
                <a:defRPr b="1">
                  <a:solidFill>
                    <a:srgbClr val="3F3F3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endParaRPr lang="cs-CZ" altLang="cs-CZ" sz="1800" b="0">
                <a:solidFill>
                  <a:schemeClr val="tx1"/>
                </a:solidFill>
              </a:endParaRPr>
            </a:p>
          </p:txBody>
        </p:sp>
        <p:sp>
          <p:nvSpPr>
            <p:cNvPr id="19557" name="Oval 77">
              <a:extLst>
                <a:ext uri="{FF2B5EF4-FFF2-40B4-BE49-F238E27FC236}">
                  <a16:creationId xmlns:a16="http://schemas.microsoft.com/office/drawing/2014/main" id="{E4B8C4C8-09C7-4B6E-BED1-930E89B213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4" y="1657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 b="1">
                  <a:solidFill>
                    <a:srgbClr val="3F3F3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buClr>
                  <a:schemeClr val="accent2"/>
                </a:buClr>
                <a:buSzPct val="90000"/>
                <a:buFont typeface="Arial" panose="020B0604020202020204" pitchFamily="34" charset="0"/>
                <a:buChar char="•"/>
                <a:defRPr sz="2200" b="1">
                  <a:solidFill>
                    <a:srgbClr val="3F3F3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•"/>
                <a:defRPr sz="2000" b="1">
                  <a:solidFill>
                    <a:srgbClr val="3F3F3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buClr>
                  <a:schemeClr val="accent2"/>
                </a:buClr>
                <a:buSzPct val="80000"/>
                <a:buFont typeface="Arial" panose="020B0604020202020204" pitchFamily="34" charset="0"/>
                <a:buChar char="•"/>
                <a:defRPr b="1">
                  <a:solidFill>
                    <a:srgbClr val="3F3F3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Arial" panose="020B0604020202020204" pitchFamily="34" charset="0"/>
                <a:buChar char="•"/>
                <a:defRPr sz="1600" b="1">
                  <a:solidFill>
                    <a:srgbClr val="3F3F3F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endParaRPr lang="cs-CZ" altLang="cs-CZ" sz="1800" b="0">
                <a:solidFill>
                  <a:schemeClr val="tx1"/>
                </a:solidFill>
              </a:endParaRPr>
            </a:p>
          </p:txBody>
        </p:sp>
      </p:grpSp>
      <p:sp>
        <p:nvSpPr>
          <p:cNvPr id="79" name="Text Box 78">
            <a:extLst>
              <a:ext uri="{FF2B5EF4-FFF2-40B4-BE49-F238E27FC236}">
                <a16:creationId xmlns:a16="http://schemas.microsoft.com/office/drawing/2014/main" id="{2AF40B46-ECEB-42BA-AC5A-0805F1FD2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212725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altLang="cs-CZ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Populace</a:t>
            </a:r>
            <a:endParaRPr lang="en-US" altLang="cs-CZ" b="1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19463" name="Rectangle 79">
            <a:extLst>
              <a:ext uri="{FF2B5EF4-FFF2-40B4-BE49-F238E27FC236}">
                <a16:creationId xmlns:a16="http://schemas.microsoft.com/office/drawing/2014/main" id="{66AC1188-7463-4769-BB6D-D50CEA331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2559050"/>
            <a:ext cx="2303463" cy="338455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buClr>
                <a:schemeClr val="accent2"/>
              </a:buClr>
              <a:buFont typeface="Arial" panose="020B0604020202020204" pitchFamily="34" charset="0"/>
              <a:buChar char="•"/>
              <a:defRPr sz="2400" b="1">
                <a:solidFill>
                  <a:srgbClr val="3F3F3F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  <a:defRPr sz="2200" b="1">
                <a:solidFill>
                  <a:srgbClr val="3F3F3F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2000" b="1">
                <a:solidFill>
                  <a:srgbClr val="3F3F3F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b="1">
                <a:solidFill>
                  <a:srgbClr val="3F3F3F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  <a:defRPr sz="1600" b="1">
                <a:solidFill>
                  <a:srgbClr val="3F3F3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  <a:defRPr sz="1600" b="1">
                <a:solidFill>
                  <a:srgbClr val="3F3F3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  <a:defRPr sz="1600" b="1">
                <a:solidFill>
                  <a:srgbClr val="3F3F3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  <a:defRPr sz="1600" b="1">
                <a:solidFill>
                  <a:srgbClr val="3F3F3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  <a:defRPr sz="1600" b="1">
                <a:solidFill>
                  <a:srgbClr val="3F3F3F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cs-CZ" altLang="cs-CZ" sz="1800" b="0">
              <a:solidFill>
                <a:schemeClr val="tx1"/>
              </a:solidFill>
            </a:endParaRPr>
          </a:p>
        </p:txBody>
      </p:sp>
      <p:sp>
        <p:nvSpPr>
          <p:cNvPr id="19464" name="Oval 80">
            <a:extLst>
              <a:ext uri="{FF2B5EF4-FFF2-40B4-BE49-F238E27FC236}">
                <a16:creationId xmlns:a16="http://schemas.microsoft.com/office/drawing/2014/main" id="{1A3A9DFF-DB6C-49E3-A36A-753343019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3300" y="4144963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buClr>
                <a:schemeClr val="accent2"/>
              </a:buClr>
              <a:buFont typeface="Arial" panose="020B0604020202020204" pitchFamily="34" charset="0"/>
              <a:buChar char="•"/>
              <a:defRPr sz="2400" b="1">
                <a:solidFill>
                  <a:srgbClr val="3F3F3F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  <a:defRPr sz="2200" b="1">
                <a:solidFill>
                  <a:srgbClr val="3F3F3F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2000" b="1">
                <a:solidFill>
                  <a:srgbClr val="3F3F3F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b="1">
                <a:solidFill>
                  <a:srgbClr val="3F3F3F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  <a:defRPr sz="1600" b="1">
                <a:solidFill>
                  <a:srgbClr val="3F3F3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  <a:defRPr sz="1600" b="1">
                <a:solidFill>
                  <a:srgbClr val="3F3F3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  <a:defRPr sz="1600" b="1">
                <a:solidFill>
                  <a:srgbClr val="3F3F3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  <a:defRPr sz="1600" b="1">
                <a:solidFill>
                  <a:srgbClr val="3F3F3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  <a:defRPr sz="1600" b="1">
                <a:solidFill>
                  <a:srgbClr val="3F3F3F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cs-CZ" altLang="cs-CZ" sz="1800" b="0">
              <a:solidFill>
                <a:schemeClr val="tx1"/>
              </a:solidFill>
            </a:endParaRPr>
          </a:p>
        </p:txBody>
      </p:sp>
      <p:sp>
        <p:nvSpPr>
          <p:cNvPr id="19465" name="Oval 81">
            <a:extLst>
              <a:ext uri="{FF2B5EF4-FFF2-40B4-BE49-F238E27FC236}">
                <a16:creationId xmlns:a16="http://schemas.microsoft.com/office/drawing/2014/main" id="{A03618CA-5D21-4860-BEED-4253DB20E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5463" y="3856038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buClr>
                <a:schemeClr val="accent2"/>
              </a:buClr>
              <a:buFont typeface="Arial" panose="020B0604020202020204" pitchFamily="34" charset="0"/>
              <a:buChar char="•"/>
              <a:defRPr sz="2400" b="1">
                <a:solidFill>
                  <a:srgbClr val="3F3F3F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  <a:defRPr sz="2200" b="1">
                <a:solidFill>
                  <a:srgbClr val="3F3F3F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2000" b="1">
                <a:solidFill>
                  <a:srgbClr val="3F3F3F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b="1">
                <a:solidFill>
                  <a:srgbClr val="3F3F3F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  <a:defRPr sz="1600" b="1">
                <a:solidFill>
                  <a:srgbClr val="3F3F3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  <a:defRPr sz="1600" b="1">
                <a:solidFill>
                  <a:srgbClr val="3F3F3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  <a:defRPr sz="1600" b="1">
                <a:solidFill>
                  <a:srgbClr val="3F3F3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  <a:defRPr sz="1600" b="1">
                <a:solidFill>
                  <a:srgbClr val="3F3F3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  <a:defRPr sz="1600" b="1">
                <a:solidFill>
                  <a:srgbClr val="3F3F3F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cs-CZ" altLang="cs-CZ" sz="1800" b="0">
              <a:solidFill>
                <a:schemeClr val="tx1"/>
              </a:solidFill>
            </a:endParaRPr>
          </a:p>
        </p:txBody>
      </p:sp>
      <p:sp>
        <p:nvSpPr>
          <p:cNvPr id="19466" name="Oval 82">
            <a:extLst>
              <a:ext uri="{FF2B5EF4-FFF2-40B4-BE49-F238E27FC236}">
                <a16:creationId xmlns:a16="http://schemas.microsoft.com/office/drawing/2014/main" id="{4C15E16B-70D6-4073-ABB0-7F241AE53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2938" y="4071938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buClr>
                <a:schemeClr val="accent2"/>
              </a:buClr>
              <a:buFont typeface="Arial" panose="020B0604020202020204" pitchFamily="34" charset="0"/>
              <a:buChar char="•"/>
              <a:defRPr sz="2400" b="1">
                <a:solidFill>
                  <a:srgbClr val="3F3F3F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  <a:defRPr sz="2200" b="1">
                <a:solidFill>
                  <a:srgbClr val="3F3F3F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2000" b="1">
                <a:solidFill>
                  <a:srgbClr val="3F3F3F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b="1">
                <a:solidFill>
                  <a:srgbClr val="3F3F3F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  <a:defRPr sz="1600" b="1">
                <a:solidFill>
                  <a:srgbClr val="3F3F3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  <a:defRPr sz="1600" b="1">
                <a:solidFill>
                  <a:srgbClr val="3F3F3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  <a:defRPr sz="1600" b="1">
                <a:solidFill>
                  <a:srgbClr val="3F3F3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  <a:defRPr sz="1600" b="1">
                <a:solidFill>
                  <a:srgbClr val="3F3F3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  <a:defRPr sz="1600" b="1">
                <a:solidFill>
                  <a:srgbClr val="3F3F3F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cs-CZ" altLang="cs-CZ" sz="1800" b="0">
              <a:solidFill>
                <a:schemeClr val="tx1"/>
              </a:solidFill>
            </a:endParaRPr>
          </a:p>
        </p:txBody>
      </p:sp>
      <p:sp>
        <p:nvSpPr>
          <p:cNvPr id="19467" name="Oval 83">
            <a:extLst>
              <a:ext uri="{FF2B5EF4-FFF2-40B4-BE49-F238E27FC236}">
                <a16:creationId xmlns:a16="http://schemas.microsoft.com/office/drawing/2014/main" id="{3F7699DD-FE9D-4DD3-BED7-2959ED4D3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6538" y="5006975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buClr>
                <a:schemeClr val="accent2"/>
              </a:buClr>
              <a:buFont typeface="Arial" panose="020B0604020202020204" pitchFamily="34" charset="0"/>
              <a:buChar char="•"/>
              <a:defRPr sz="2400" b="1">
                <a:solidFill>
                  <a:srgbClr val="3F3F3F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  <a:defRPr sz="2200" b="1">
                <a:solidFill>
                  <a:srgbClr val="3F3F3F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2000" b="1">
                <a:solidFill>
                  <a:srgbClr val="3F3F3F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b="1">
                <a:solidFill>
                  <a:srgbClr val="3F3F3F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  <a:defRPr sz="1600" b="1">
                <a:solidFill>
                  <a:srgbClr val="3F3F3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  <a:defRPr sz="1600" b="1">
                <a:solidFill>
                  <a:srgbClr val="3F3F3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  <a:defRPr sz="1600" b="1">
                <a:solidFill>
                  <a:srgbClr val="3F3F3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  <a:defRPr sz="1600" b="1">
                <a:solidFill>
                  <a:srgbClr val="3F3F3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  <a:defRPr sz="1600" b="1">
                <a:solidFill>
                  <a:srgbClr val="3F3F3F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cs-CZ" altLang="cs-CZ" sz="1800" b="0">
              <a:solidFill>
                <a:schemeClr val="tx1"/>
              </a:solidFill>
            </a:endParaRPr>
          </a:p>
        </p:txBody>
      </p:sp>
      <p:sp>
        <p:nvSpPr>
          <p:cNvPr id="19468" name="Oval 84">
            <a:extLst>
              <a:ext uri="{FF2B5EF4-FFF2-40B4-BE49-F238E27FC236}">
                <a16:creationId xmlns:a16="http://schemas.microsoft.com/office/drawing/2014/main" id="{10D725B2-CAF4-417E-B9C2-1A4247140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2438" y="5224463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buClr>
                <a:schemeClr val="accent2"/>
              </a:buClr>
              <a:buFont typeface="Arial" panose="020B0604020202020204" pitchFamily="34" charset="0"/>
              <a:buChar char="•"/>
              <a:defRPr sz="2400" b="1">
                <a:solidFill>
                  <a:srgbClr val="3F3F3F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  <a:defRPr sz="2200" b="1">
                <a:solidFill>
                  <a:srgbClr val="3F3F3F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2000" b="1">
                <a:solidFill>
                  <a:srgbClr val="3F3F3F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b="1">
                <a:solidFill>
                  <a:srgbClr val="3F3F3F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  <a:defRPr sz="1600" b="1">
                <a:solidFill>
                  <a:srgbClr val="3F3F3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  <a:defRPr sz="1600" b="1">
                <a:solidFill>
                  <a:srgbClr val="3F3F3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  <a:defRPr sz="1600" b="1">
                <a:solidFill>
                  <a:srgbClr val="3F3F3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  <a:defRPr sz="1600" b="1">
                <a:solidFill>
                  <a:srgbClr val="3F3F3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  <a:defRPr sz="1600" b="1">
                <a:solidFill>
                  <a:srgbClr val="3F3F3F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cs-CZ" altLang="cs-CZ" sz="1800" b="0">
              <a:solidFill>
                <a:schemeClr val="tx1"/>
              </a:solidFill>
            </a:endParaRPr>
          </a:p>
        </p:txBody>
      </p:sp>
      <p:sp>
        <p:nvSpPr>
          <p:cNvPr id="19469" name="Oval 85">
            <a:extLst>
              <a:ext uri="{FF2B5EF4-FFF2-40B4-BE49-F238E27FC236}">
                <a16:creationId xmlns:a16="http://schemas.microsoft.com/office/drawing/2014/main" id="{583E409F-04B0-4041-84F5-CFC64FD67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375" y="5440363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buClr>
                <a:schemeClr val="accent2"/>
              </a:buClr>
              <a:buFont typeface="Arial" panose="020B0604020202020204" pitchFamily="34" charset="0"/>
              <a:buChar char="•"/>
              <a:defRPr sz="2400" b="1">
                <a:solidFill>
                  <a:srgbClr val="3F3F3F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  <a:defRPr sz="2200" b="1">
                <a:solidFill>
                  <a:srgbClr val="3F3F3F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2000" b="1">
                <a:solidFill>
                  <a:srgbClr val="3F3F3F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b="1">
                <a:solidFill>
                  <a:srgbClr val="3F3F3F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  <a:defRPr sz="1600" b="1">
                <a:solidFill>
                  <a:srgbClr val="3F3F3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  <a:defRPr sz="1600" b="1">
                <a:solidFill>
                  <a:srgbClr val="3F3F3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  <a:defRPr sz="1600" b="1">
                <a:solidFill>
                  <a:srgbClr val="3F3F3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  <a:defRPr sz="1600" b="1">
                <a:solidFill>
                  <a:srgbClr val="3F3F3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  <a:defRPr sz="1600" b="1">
                <a:solidFill>
                  <a:srgbClr val="3F3F3F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cs-CZ" altLang="cs-CZ" sz="1800" b="0">
              <a:solidFill>
                <a:schemeClr val="tx1"/>
              </a:solidFill>
            </a:endParaRPr>
          </a:p>
        </p:txBody>
      </p:sp>
      <p:sp>
        <p:nvSpPr>
          <p:cNvPr id="19470" name="Oval 86">
            <a:extLst>
              <a:ext uri="{FF2B5EF4-FFF2-40B4-BE49-F238E27FC236}">
                <a16:creationId xmlns:a16="http://schemas.microsoft.com/office/drawing/2014/main" id="{0D1791DD-5045-46A7-AA06-C91FE4801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0638" y="4791075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buClr>
                <a:schemeClr val="accent2"/>
              </a:buClr>
              <a:buFont typeface="Arial" panose="020B0604020202020204" pitchFamily="34" charset="0"/>
              <a:buChar char="•"/>
              <a:defRPr sz="2400" b="1">
                <a:solidFill>
                  <a:srgbClr val="3F3F3F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  <a:defRPr sz="2200" b="1">
                <a:solidFill>
                  <a:srgbClr val="3F3F3F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2000" b="1">
                <a:solidFill>
                  <a:srgbClr val="3F3F3F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b="1">
                <a:solidFill>
                  <a:srgbClr val="3F3F3F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  <a:defRPr sz="1600" b="1">
                <a:solidFill>
                  <a:srgbClr val="3F3F3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  <a:defRPr sz="1600" b="1">
                <a:solidFill>
                  <a:srgbClr val="3F3F3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  <a:defRPr sz="1600" b="1">
                <a:solidFill>
                  <a:srgbClr val="3F3F3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  <a:defRPr sz="1600" b="1">
                <a:solidFill>
                  <a:srgbClr val="3F3F3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  <a:defRPr sz="1600" b="1">
                <a:solidFill>
                  <a:srgbClr val="3F3F3F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cs-CZ" altLang="cs-CZ" sz="1800" b="0">
              <a:solidFill>
                <a:schemeClr val="tx1"/>
              </a:solidFill>
            </a:endParaRPr>
          </a:p>
        </p:txBody>
      </p:sp>
      <p:sp>
        <p:nvSpPr>
          <p:cNvPr id="19471" name="Oval 87">
            <a:extLst>
              <a:ext uri="{FF2B5EF4-FFF2-40B4-BE49-F238E27FC236}">
                <a16:creationId xmlns:a16="http://schemas.microsoft.com/office/drawing/2014/main" id="{0DD2D5C5-892C-4741-9C0C-440AE1078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2774950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buClr>
                <a:schemeClr val="accent2"/>
              </a:buClr>
              <a:buFont typeface="Arial" panose="020B0604020202020204" pitchFamily="34" charset="0"/>
              <a:buChar char="•"/>
              <a:defRPr sz="2400" b="1">
                <a:solidFill>
                  <a:srgbClr val="3F3F3F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  <a:defRPr sz="2200" b="1">
                <a:solidFill>
                  <a:srgbClr val="3F3F3F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2000" b="1">
                <a:solidFill>
                  <a:srgbClr val="3F3F3F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b="1">
                <a:solidFill>
                  <a:srgbClr val="3F3F3F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  <a:defRPr sz="1600" b="1">
                <a:solidFill>
                  <a:srgbClr val="3F3F3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  <a:defRPr sz="1600" b="1">
                <a:solidFill>
                  <a:srgbClr val="3F3F3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  <a:defRPr sz="1600" b="1">
                <a:solidFill>
                  <a:srgbClr val="3F3F3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  <a:defRPr sz="1600" b="1">
                <a:solidFill>
                  <a:srgbClr val="3F3F3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  <a:defRPr sz="1600" b="1">
                <a:solidFill>
                  <a:srgbClr val="3F3F3F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cs-CZ" altLang="cs-CZ" sz="1800" b="0">
              <a:solidFill>
                <a:schemeClr val="tx1"/>
              </a:solidFill>
            </a:endParaRPr>
          </a:p>
        </p:txBody>
      </p:sp>
      <p:sp>
        <p:nvSpPr>
          <p:cNvPr id="19472" name="Oval 88">
            <a:extLst>
              <a:ext uri="{FF2B5EF4-FFF2-40B4-BE49-F238E27FC236}">
                <a16:creationId xmlns:a16="http://schemas.microsoft.com/office/drawing/2014/main" id="{FDE3BEEB-1D61-4EFD-8642-ADB412293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3063875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buClr>
                <a:schemeClr val="accent2"/>
              </a:buClr>
              <a:buFont typeface="Arial" panose="020B0604020202020204" pitchFamily="34" charset="0"/>
              <a:buChar char="•"/>
              <a:defRPr sz="2400" b="1">
                <a:solidFill>
                  <a:srgbClr val="3F3F3F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  <a:defRPr sz="2200" b="1">
                <a:solidFill>
                  <a:srgbClr val="3F3F3F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2000" b="1">
                <a:solidFill>
                  <a:srgbClr val="3F3F3F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b="1">
                <a:solidFill>
                  <a:srgbClr val="3F3F3F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  <a:defRPr sz="1600" b="1">
                <a:solidFill>
                  <a:srgbClr val="3F3F3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  <a:defRPr sz="1600" b="1">
                <a:solidFill>
                  <a:srgbClr val="3F3F3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  <a:defRPr sz="1600" b="1">
                <a:solidFill>
                  <a:srgbClr val="3F3F3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  <a:defRPr sz="1600" b="1">
                <a:solidFill>
                  <a:srgbClr val="3F3F3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  <a:defRPr sz="1600" b="1">
                <a:solidFill>
                  <a:srgbClr val="3F3F3F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cs-CZ" altLang="cs-CZ" sz="1800" b="0">
              <a:solidFill>
                <a:schemeClr val="tx1"/>
              </a:solidFill>
            </a:endParaRPr>
          </a:p>
        </p:txBody>
      </p:sp>
      <p:sp>
        <p:nvSpPr>
          <p:cNvPr id="19473" name="Oval 89">
            <a:extLst>
              <a:ext uri="{FF2B5EF4-FFF2-40B4-BE49-F238E27FC236}">
                <a16:creationId xmlns:a16="http://schemas.microsoft.com/office/drawing/2014/main" id="{C82FF30A-14AF-4AB3-AF5F-5CEBDE9C9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3495675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buClr>
                <a:schemeClr val="accent2"/>
              </a:buClr>
              <a:buFont typeface="Arial" panose="020B0604020202020204" pitchFamily="34" charset="0"/>
              <a:buChar char="•"/>
              <a:defRPr sz="2400" b="1">
                <a:solidFill>
                  <a:srgbClr val="3F3F3F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  <a:defRPr sz="2200" b="1">
                <a:solidFill>
                  <a:srgbClr val="3F3F3F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2000" b="1">
                <a:solidFill>
                  <a:srgbClr val="3F3F3F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b="1">
                <a:solidFill>
                  <a:srgbClr val="3F3F3F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  <a:defRPr sz="1600" b="1">
                <a:solidFill>
                  <a:srgbClr val="3F3F3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  <a:defRPr sz="1600" b="1">
                <a:solidFill>
                  <a:srgbClr val="3F3F3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  <a:defRPr sz="1600" b="1">
                <a:solidFill>
                  <a:srgbClr val="3F3F3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  <a:defRPr sz="1600" b="1">
                <a:solidFill>
                  <a:srgbClr val="3F3F3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  <a:defRPr sz="1600" b="1">
                <a:solidFill>
                  <a:srgbClr val="3F3F3F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cs-CZ" altLang="cs-CZ" sz="1800" b="0">
              <a:solidFill>
                <a:schemeClr val="tx1"/>
              </a:solidFill>
            </a:endParaRPr>
          </a:p>
        </p:txBody>
      </p:sp>
      <p:cxnSp>
        <p:nvCxnSpPr>
          <p:cNvPr id="19474" name="AutoShape 90">
            <a:extLst>
              <a:ext uri="{FF2B5EF4-FFF2-40B4-BE49-F238E27FC236}">
                <a16:creationId xmlns:a16="http://schemas.microsoft.com/office/drawing/2014/main" id="{5B927775-C477-4B72-B583-9811F93BF7F2}"/>
              </a:ext>
            </a:extLst>
          </p:cNvPr>
          <p:cNvCxnSpPr>
            <a:cxnSpLocks noChangeShapeType="1"/>
            <a:stCxn id="19537" idx="6"/>
            <a:endCxn id="19471" idx="2"/>
          </p:cNvCxnSpPr>
          <p:nvPr/>
        </p:nvCxnSpPr>
        <p:spPr bwMode="auto">
          <a:xfrm>
            <a:off x="2557463" y="2847975"/>
            <a:ext cx="3598862" cy="0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75" name="AutoShape 91">
            <a:extLst>
              <a:ext uri="{FF2B5EF4-FFF2-40B4-BE49-F238E27FC236}">
                <a16:creationId xmlns:a16="http://schemas.microsoft.com/office/drawing/2014/main" id="{560D9723-BAEB-4E22-B0C8-938023A10C73}"/>
              </a:ext>
            </a:extLst>
          </p:cNvPr>
          <p:cNvCxnSpPr>
            <a:cxnSpLocks noChangeShapeType="1"/>
            <a:stCxn id="19541" idx="6"/>
            <a:endCxn id="19472" idx="2"/>
          </p:cNvCxnSpPr>
          <p:nvPr/>
        </p:nvCxnSpPr>
        <p:spPr bwMode="auto">
          <a:xfrm>
            <a:off x="3205163" y="3136900"/>
            <a:ext cx="3598862" cy="0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76" name="AutoShape 92">
            <a:extLst>
              <a:ext uri="{FF2B5EF4-FFF2-40B4-BE49-F238E27FC236}">
                <a16:creationId xmlns:a16="http://schemas.microsoft.com/office/drawing/2014/main" id="{DC6F4186-AFB5-4B0D-B370-CB7807ABE701}"/>
              </a:ext>
            </a:extLst>
          </p:cNvPr>
          <p:cNvCxnSpPr>
            <a:cxnSpLocks noChangeShapeType="1"/>
            <a:stCxn id="19552" idx="6"/>
            <a:endCxn id="19473" idx="2"/>
          </p:cNvCxnSpPr>
          <p:nvPr/>
        </p:nvCxnSpPr>
        <p:spPr bwMode="auto">
          <a:xfrm>
            <a:off x="2844800" y="3568700"/>
            <a:ext cx="3598863" cy="0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77" name="AutoShape 93">
            <a:extLst>
              <a:ext uri="{FF2B5EF4-FFF2-40B4-BE49-F238E27FC236}">
                <a16:creationId xmlns:a16="http://schemas.microsoft.com/office/drawing/2014/main" id="{9F7930BE-2C23-428F-B0C4-CDD31C998BF0}"/>
              </a:ext>
            </a:extLst>
          </p:cNvPr>
          <p:cNvCxnSpPr>
            <a:cxnSpLocks noChangeShapeType="1"/>
            <a:stCxn id="19493" idx="6"/>
            <a:endCxn id="19465" idx="2"/>
          </p:cNvCxnSpPr>
          <p:nvPr/>
        </p:nvCxnSpPr>
        <p:spPr bwMode="auto">
          <a:xfrm>
            <a:off x="3276600" y="3929063"/>
            <a:ext cx="3598863" cy="0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78" name="AutoShape 94">
            <a:extLst>
              <a:ext uri="{FF2B5EF4-FFF2-40B4-BE49-F238E27FC236}">
                <a16:creationId xmlns:a16="http://schemas.microsoft.com/office/drawing/2014/main" id="{E1985173-1110-4D65-9A3C-925B43ABE65A}"/>
              </a:ext>
            </a:extLst>
          </p:cNvPr>
          <p:cNvCxnSpPr>
            <a:cxnSpLocks noChangeShapeType="1"/>
            <a:stCxn id="19499" idx="6"/>
            <a:endCxn id="19466" idx="2"/>
          </p:cNvCxnSpPr>
          <p:nvPr/>
        </p:nvCxnSpPr>
        <p:spPr bwMode="auto">
          <a:xfrm>
            <a:off x="2124075" y="4144963"/>
            <a:ext cx="3598863" cy="0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79" name="AutoShape 95">
            <a:extLst>
              <a:ext uri="{FF2B5EF4-FFF2-40B4-BE49-F238E27FC236}">
                <a16:creationId xmlns:a16="http://schemas.microsoft.com/office/drawing/2014/main" id="{D22924C9-55E0-4F9D-9D8A-5A6521436F12}"/>
              </a:ext>
            </a:extLst>
          </p:cNvPr>
          <p:cNvCxnSpPr>
            <a:cxnSpLocks noChangeShapeType="1"/>
            <a:stCxn id="19489" idx="6"/>
            <a:endCxn id="19464" idx="2"/>
          </p:cNvCxnSpPr>
          <p:nvPr/>
        </p:nvCxnSpPr>
        <p:spPr bwMode="auto">
          <a:xfrm>
            <a:off x="2484438" y="4217988"/>
            <a:ext cx="3598862" cy="0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80" name="AutoShape 96">
            <a:extLst>
              <a:ext uri="{FF2B5EF4-FFF2-40B4-BE49-F238E27FC236}">
                <a16:creationId xmlns:a16="http://schemas.microsoft.com/office/drawing/2014/main" id="{E1497E10-629E-4FC0-A97E-9AFE31648464}"/>
              </a:ext>
            </a:extLst>
          </p:cNvPr>
          <p:cNvCxnSpPr>
            <a:cxnSpLocks noChangeShapeType="1"/>
            <a:stCxn id="19525" idx="6"/>
            <a:endCxn id="19470" idx="2"/>
          </p:cNvCxnSpPr>
          <p:nvPr/>
        </p:nvCxnSpPr>
        <p:spPr bwMode="auto">
          <a:xfrm>
            <a:off x="2771775" y="4864100"/>
            <a:ext cx="3598863" cy="0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81" name="AutoShape 97">
            <a:extLst>
              <a:ext uri="{FF2B5EF4-FFF2-40B4-BE49-F238E27FC236}">
                <a16:creationId xmlns:a16="http://schemas.microsoft.com/office/drawing/2014/main" id="{4EC8759A-21C2-4108-B298-DE00CA442D08}"/>
              </a:ext>
            </a:extLst>
          </p:cNvPr>
          <p:cNvCxnSpPr>
            <a:cxnSpLocks noChangeShapeType="1"/>
            <a:stCxn id="19514" idx="6"/>
            <a:endCxn id="19467" idx="2"/>
          </p:cNvCxnSpPr>
          <p:nvPr/>
        </p:nvCxnSpPr>
        <p:spPr bwMode="auto">
          <a:xfrm>
            <a:off x="2987675" y="5080000"/>
            <a:ext cx="3598863" cy="0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82" name="AutoShape 98">
            <a:extLst>
              <a:ext uri="{FF2B5EF4-FFF2-40B4-BE49-F238E27FC236}">
                <a16:creationId xmlns:a16="http://schemas.microsoft.com/office/drawing/2014/main" id="{C0EAF216-C8D1-4B12-80F6-FAB3DE415C0B}"/>
              </a:ext>
            </a:extLst>
          </p:cNvPr>
          <p:cNvCxnSpPr>
            <a:cxnSpLocks noChangeShapeType="1"/>
            <a:stCxn id="19515" idx="6"/>
            <a:endCxn id="19468" idx="2"/>
          </p:cNvCxnSpPr>
          <p:nvPr/>
        </p:nvCxnSpPr>
        <p:spPr bwMode="auto">
          <a:xfrm>
            <a:off x="3203575" y="5297488"/>
            <a:ext cx="3598863" cy="0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83" name="AutoShape 99">
            <a:extLst>
              <a:ext uri="{FF2B5EF4-FFF2-40B4-BE49-F238E27FC236}">
                <a16:creationId xmlns:a16="http://schemas.microsoft.com/office/drawing/2014/main" id="{897EAA0D-9157-4CE8-A021-D3B0ABA15EA5}"/>
              </a:ext>
            </a:extLst>
          </p:cNvPr>
          <p:cNvCxnSpPr>
            <a:cxnSpLocks noChangeShapeType="1"/>
            <a:stCxn id="19520" idx="6"/>
            <a:endCxn id="19469" idx="2"/>
          </p:cNvCxnSpPr>
          <p:nvPr/>
        </p:nvCxnSpPr>
        <p:spPr bwMode="auto">
          <a:xfrm>
            <a:off x="2195513" y="5513388"/>
            <a:ext cx="3598862" cy="0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1" name="Text Box 100">
            <a:extLst>
              <a:ext uri="{FF2B5EF4-FFF2-40B4-BE49-F238E27FC236}">
                <a16:creationId xmlns:a16="http://schemas.microsoft.com/office/drawing/2014/main" id="{0F672E9C-9197-4EEA-A26F-3A6D248B2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2127250"/>
            <a:ext cx="2232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altLang="cs-CZ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Výběrový soubor</a:t>
            </a:r>
            <a:endParaRPr lang="en-US" altLang="cs-CZ" b="1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19485" name="AutoShape 101">
            <a:extLst>
              <a:ext uri="{FF2B5EF4-FFF2-40B4-BE49-F238E27FC236}">
                <a16:creationId xmlns:a16="http://schemas.microsoft.com/office/drawing/2014/main" id="{EE516D67-4500-4FCF-A3E7-32DD2ECA4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4763" y="3940175"/>
            <a:ext cx="1260475" cy="1039813"/>
          </a:xfrm>
          <a:prstGeom prst="leftArrow">
            <a:avLst>
              <a:gd name="adj1" fmla="val 50000"/>
              <a:gd name="adj2" fmla="val 36366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accent2"/>
              </a:buClr>
              <a:buFont typeface="Arial" panose="020B0604020202020204" pitchFamily="34" charset="0"/>
              <a:buChar char="•"/>
              <a:defRPr sz="2400" b="1">
                <a:solidFill>
                  <a:srgbClr val="3F3F3F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  <a:defRPr sz="2200" b="1">
                <a:solidFill>
                  <a:srgbClr val="3F3F3F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2000" b="1">
                <a:solidFill>
                  <a:srgbClr val="3F3F3F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b="1">
                <a:solidFill>
                  <a:srgbClr val="3F3F3F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  <a:defRPr sz="1600" b="1">
                <a:solidFill>
                  <a:srgbClr val="3F3F3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  <a:defRPr sz="1600" b="1">
                <a:solidFill>
                  <a:srgbClr val="3F3F3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  <a:defRPr sz="1600" b="1">
                <a:solidFill>
                  <a:srgbClr val="3F3F3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  <a:defRPr sz="1600" b="1">
                <a:solidFill>
                  <a:srgbClr val="3F3F3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  <a:defRPr sz="1600" b="1">
                <a:solidFill>
                  <a:srgbClr val="3F3F3F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cs-CZ" sz="1400" b="0">
                <a:solidFill>
                  <a:schemeClr val="bg1"/>
                </a:solidFill>
              </a:rPr>
              <a:t>Infer</a:t>
            </a:r>
            <a:r>
              <a:rPr lang="cs-CZ" altLang="cs-CZ" sz="1400" b="0">
                <a:solidFill>
                  <a:schemeClr val="bg1"/>
                </a:solidFill>
              </a:rPr>
              <a:t>ence</a:t>
            </a:r>
            <a:r>
              <a:rPr lang="en-GB" altLang="cs-CZ" sz="1400" b="0">
                <a:solidFill>
                  <a:schemeClr val="bg1"/>
                </a:solidFill>
              </a:rPr>
              <a:t>/</a:t>
            </a:r>
            <a:br>
              <a:rPr lang="cs-CZ" altLang="cs-CZ" sz="1400" b="0">
                <a:solidFill>
                  <a:schemeClr val="bg1"/>
                </a:solidFill>
              </a:rPr>
            </a:br>
            <a:r>
              <a:rPr lang="en-GB" altLang="cs-CZ" sz="1400" b="0">
                <a:solidFill>
                  <a:schemeClr val="bg1"/>
                </a:solidFill>
              </a:rPr>
              <a:t>predi</a:t>
            </a:r>
            <a:r>
              <a:rPr lang="cs-CZ" altLang="cs-CZ" sz="1400" b="0">
                <a:solidFill>
                  <a:schemeClr val="bg1"/>
                </a:solidFill>
              </a:rPr>
              <a:t>kce</a:t>
            </a:r>
            <a:endParaRPr lang="en-US" altLang="cs-CZ" sz="1400" b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Nadpis 2">
            <a:extLst>
              <a:ext uri="{FF2B5EF4-FFF2-40B4-BE49-F238E27FC236}">
                <a16:creationId xmlns:a16="http://schemas.microsoft.com/office/drawing/2014/main" id="{A0396579-E37D-492F-9667-0FF52BDDE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216000"/>
            <a:ext cx="7560000" cy="1080000"/>
          </a:xfrm>
        </p:spPr>
        <p:txBody>
          <a:bodyPr/>
          <a:lstStyle/>
          <a:p>
            <a:r>
              <a:rPr lang="cs-CZ" altLang="cs-CZ" dirty="0"/>
              <a:t>Výběrová šetření: zajištění reprezentativnosti</a:t>
            </a:r>
          </a:p>
        </p:txBody>
      </p:sp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8826B736-1530-4FB8-B523-9C0ADAB85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88" y="1260000"/>
            <a:ext cx="8229600" cy="5256212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cs-CZ" dirty="0">
                <a:solidFill>
                  <a:schemeClr val="tx1"/>
                </a:solidFill>
              </a:rPr>
              <a:t>Snaha o zajištění reprezentativnosti výběru:</a:t>
            </a:r>
          </a:p>
          <a:p>
            <a:pPr marL="0" indent="0">
              <a:spcBef>
                <a:spcPts val="1200"/>
              </a:spcBef>
              <a:buFont typeface="Arial" charset="0"/>
              <a:buNone/>
              <a:defRPr/>
            </a:pPr>
            <a:r>
              <a:rPr lang="cs-CZ" dirty="0">
                <a:solidFill>
                  <a:srgbClr val="C00000"/>
                </a:solidFill>
              </a:rPr>
              <a:t>kvótní výběr </a:t>
            </a:r>
          </a:p>
          <a:p>
            <a:pPr>
              <a:spcBef>
                <a:spcPts val="300"/>
              </a:spcBef>
              <a:buFont typeface="Arial" charset="0"/>
              <a:buChar char="•"/>
              <a:defRPr/>
            </a:pPr>
            <a:r>
              <a:rPr lang="cs-CZ" sz="2000" dirty="0">
                <a:solidFill>
                  <a:schemeClr val="tx1"/>
                </a:solidFill>
              </a:rPr>
              <a:t>určení kvót: expertní odhady nebo na základě jiného výzkumu</a:t>
            </a:r>
          </a:p>
          <a:p>
            <a:pPr>
              <a:spcBef>
                <a:spcPts val="300"/>
              </a:spcBef>
              <a:buFont typeface="Arial" charset="0"/>
              <a:buChar char="•"/>
              <a:defRPr/>
            </a:pPr>
            <a:r>
              <a:rPr lang="cs-CZ" sz="2000" dirty="0">
                <a:solidFill>
                  <a:schemeClr val="tx1"/>
                </a:solidFill>
              </a:rPr>
              <a:t>vždy pouze pro několik základních znaků</a:t>
            </a:r>
          </a:p>
          <a:p>
            <a:pPr>
              <a:spcBef>
                <a:spcPts val="300"/>
              </a:spcBef>
              <a:buFont typeface="Arial" charset="0"/>
              <a:buChar char="•"/>
              <a:defRPr/>
            </a:pPr>
            <a:r>
              <a:rPr lang="cs-CZ" sz="2000" dirty="0">
                <a:solidFill>
                  <a:schemeClr val="tx1"/>
                </a:solidFill>
              </a:rPr>
              <a:t>problém s vyjádřením přesnosti odhadů a odvozením intervalů spolehlivosti</a:t>
            </a:r>
          </a:p>
          <a:p>
            <a:pPr marL="0" indent="0">
              <a:spcBef>
                <a:spcPts val="1800"/>
              </a:spcBef>
              <a:buFont typeface="Arial" charset="0"/>
              <a:buNone/>
              <a:defRPr/>
            </a:pPr>
            <a:r>
              <a:rPr lang="cs-CZ" dirty="0">
                <a:solidFill>
                  <a:srgbClr val="C00000"/>
                </a:solidFill>
              </a:rPr>
              <a:t>náhodný výběr</a:t>
            </a:r>
          </a:p>
          <a:p>
            <a:pPr>
              <a:spcBef>
                <a:spcPts val="300"/>
              </a:spcBef>
              <a:buFont typeface="Arial" charset="0"/>
              <a:buChar char="•"/>
              <a:defRPr/>
            </a:pPr>
            <a:r>
              <a:rPr lang="cs-CZ" sz="2000" dirty="0">
                <a:solidFill>
                  <a:schemeClr val="tx1"/>
                </a:solidFill>
              </a:rPr>
              <a:t>výběr by měl s velkou pravděpodobností odrážet vlastnosti celé populace</a:t>
            </a:r>
          </a:p>
          <a:p>
            <a:pPr>
              <a:spcBef>
                <a:spcPts val="300"/>
              </a:spcBef>
              <a:buFont typeface="Arial" charset="0"/>
              <a:buChar char="•"/>
              <a:defRPr/>
            </a:pPr>
            <a:r>
              <a:rPr lang="cs-CZ" sz="2000" dirty="0">
                <a:solidFill>
                  <a:schemeClr val="tx1"/>
                </a:solidFill>
              </a:rPr>
              <a:t>nezávislost na subjektivním odhadu</a:t>
            </a:r>
          </a:p>
          <a:p>
            <a:pPr>
              <a:spcBef>
                <a:spcPts val="300"/>
              </a:spcBef>
              <a:buFont typeface="Arial" charset="0"/>
              <a:buChar char="•"/>
              <a:defRPr/>
            </a:pPr>
            <a:r>
              <a:rPr lang="cs-CZ" sz="2000" dirty="0">
                <a:solidFill>
                  <a:schemeClr val="tx1"/>
                </a:solidFill>
              </a:rPr>
              <a:t>míru nejistoty lze vyhodnotit pomocí zákonů statistiky</a:t>
            </a:r>
          </a:p>
          <a:p>
            <a:pPr>
              <a:spcBef>
                <a:spcPts val="300"/>
              </a:spcBef>
              <a:buFont typeface="Arial" charset="0"/>
              <a:buChar char="•"/>
              <a:defRPr/>
            </a:pPr>
            <a:r>
              <a:rPr lang="cs-CZ" sz="2000" dirty="0">
                <a:solidFill>
                  <a:schemeClr val="tx1"/>
                </a:solidFill>
              </a:rPr>
              <a:t>v mezinárodních srovnáních obvykle vyžadovaný standard</a:t>
            </a:r>
          </a:p>
          <a:p>
            <a:pPr>
              <a:spcBef>
                <a:spcPts val="300"/>
              </a:spcBef>
              <a:buFont typeface="Arial" charset="0"/>
              <a:buChar char="•"/>
              <a:defRPr/>
            </a:pPr>
            <a:r>
              <a:rPr lang="cs-CZ" sz="2000" dirty="0">
                <a:solidFill>
                  <a:schemeClr val="tx1"/>
                </a:solidFill>
              </a:rPr>
              <a:t>problém odmítání účasti ve výzkumu (</a:t>
            </a:r>
            <a:r>
              <a:rPr lang="cs-CZ" sz="2000" dirty="0" err="1">
                <a:solidFill>
                  <a:schemeClr val="tx1"/>
                </a:solidFill>
              </a:rPr>
              <a:t>nonresponse</a:t>
            </a:r>
            <a:r>
              <a:rPr lang="cs-CZ" sz="2000" dirty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ts val="300"/>
              </a:spcBef>
              <a:buFont typeface="Arial" charset="0"/>
              <a:buChar char="•"/>
              <a:defRPr/>
            </a:pPr>
            <a:r>
              <a:rPr lang="cs-CZ" sz="2000" dirty="0">
                <a:solidFill>
                  <a:schemeClr val="tx1"/>
                </a:solidFill>
              </a:rPr>
              <a:t>optimální metoda výběru: prostý náhodný výběr (v praxi ale může být obtížně realizovatelný)</a:t>
            </a:r>
          </a:p>
          <a:p>
            <a:pPr>
              <a:spcBef>
                <a:spcPts val="300"/>
              </a:spcBef>
              <a:buFont typeface="Arial" charset="0"/>
              <a:buChar char="•"/>
              <a:defRPr/>
            </a:pPr>
            <a:endParaRPr lang="cs-CZ" sz="2000" dirty="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000" dirty="0"/>
              <a:t>Statistická indukce (statistické usuzování)</a:t>
            </a:r>
          </a:p>
        </p:txBody>
      </p:sp>
      <p:sp>
        <p:nvSpPr>
          <p:cNvPr id="52227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dirty="0">
                <a:solidFill>
                  <a:schemeClr val="tx1"/>
                </a:solidFill>
                <a:cs typeface="Arial" charset="0"/>
              </a:rPr>
              <a:t>souhrn metod pro zkoumání výběrového souboru s využitím aparátu teorie pravděpodobnosti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dirty="0">
                <a:solidFill>
                  <a:schemeClr val="tx1"/>
                </a:solidFill>
                <a:cs typeface="Arial" charset="0"/>
              </a:rPr>
              <a:t>Na základě těchto metod můžeme usuzovat (formulovat závěry) o základním souboru.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cs-CZ" altLang="cs-CZ" sz="2000" dirty="0">
              <a:solidFill>
                <a:schemeClr val="tx1"/>
              </a:solidFill>
              <a:cs typeface="Arial" charset="0"/>
            </a:endParaRPr>
          </a:p>
          <a:p>
            <a:pPr marL="457200" lvl="1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cs-CZ" altLang="cs-CZ" sz="2000" b="1" dirty="0">
                <a:solidFill>
                  <a:schemeClr val="tx1"/>
                </a:solidFill>
                <a:cs typeface="Arial" charset="0"/>
              </a:rPr>
              <a:t>1. Teorie odhadu – odhadování parametrů rozdělení</a:t>
            </a:r>
          </a:p>
          <a:p>
            <a:pPr marL="457200" lvl="1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cs-CZ" altLang="cs-CZ" sz="2000" b="1" dirty="0">
                <a:solidFill>
                  <a:schemeClr val="tx1"/>
                </a:solidFill>
                <a:cs typeface="Arial" charset="0"/>
              </a:rPr>
              <a:t>2. Testování statistických hypotéz – testujeme hypotézy o shodě parametrů rozdělení či shodě rozdělení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dirty="0">
              <a:solidFill>
                <a:schemeClr val="tx1"/>
              </a:solidFill>
              <a:cs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dirty="0">
                <a:solidFill>
                  <a:schemeClr val="tx1"/>
                </a:solidFill>
                <a:cs typeface="Arial" charset="0"/>
              </a:rPr>
              <a:t>pravděpodobnost = míra očekávání výskytu náhodného jevu </a:t>
            </a:r>
          </a:p>
          <a:p>
            <a:pPr>
              <a:defRPr/>
            </a:pPr>
            <a:endParaRPr lang="cs-CZ" altLang="cs-CZ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3032125" y="3690938"/>
            <a:ext cx="14398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cs-CZ">
              <a:latin typeface="+mn-lt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14760" y="2784843"/>
            <a:ext cx="36718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accent2"/>
              </a:buClr>
              <a:buFont typeface="Arial" charset="0"/>
              <a:buChar char="•"/>
              <a:defRPr sz="2400" b="1">
                <a:solidFill>
                  <a:srgbClr val="3F3F3F"/>
                </a:solidFill>
                <a:latin typeface="Calibri" pitchFamily="34" charset="0"/>
              </a:defRPr>
            </a:lvl1pPr>
            <a:lvl2pPr marL="742950" indent="-285750" eaLnBrk="0" hangingPunct="0">
              <a:buClr>
                <a:schemeClr val="accent2"/>
              </a:buClr>
              <a:buSzPct val="90000"/>
              <a:buFont typeface="Arial" charset="0"/>
              <a:buChar char="•"/>
              <a:defRPr sz="2200" b="1">
                <a:solidFill>
                  <a:srgbClr val="3F3F3F"/>
                </a:solidFill>
                <a:latin typeface="Calibri" pitchFamily="34" charset="0"/>
              </a:defRPr>
            </a:lvl2pPr>
            <a:lvl3pPr marL="1143000" indent="-228600" eaLnBrk="0" hangingPunct="0">
              <a:buClr>
                <a:schemeClr val="accent2"/>
              </a:buClr>
              <a:buSzPct val="85000"/>
              <a:buFont typeface="Arial" charset="0"/>
              <a:buChar char="•"/>
              <a:defRPr sz="2000" b="1">
                <a:solidFill>
                  <a:srgbClr val="3F3F3F"/>
                </a:solidFill>
                <a:latin typeface="Calibri" pitchFamily="34" charset="0"/>
              </a:defRPr>
            </a:lvl3pPr>
            <a:lvl4pPr marL="1600200" indent="-228600" eaLnBrk="0" hangingPunct="0">
              <a:buClr>
                <a:schemeClr val="accent2"/>
              </a:buClr>
              <a:buSzPct val="80000"/>
              <a:buFont typeface="Arial" charset="0"/>
              <a:buChar char="•"/>
              <a:defRPr b="1">
                <a:solidFill>
                  <a:srgbClr val="3F3F3F"/>
                </a:solidFill>
                <a:latin typeface="Calibri" pitchFamily="34" charset="0"/>
              </a:defRPr>
            </a:lvl4pPr>
            <a:lvl5pPr marL="2057400" indent="-228600" eaLnBrk="0" hangingPunct="0">
              <a:buClr>
                <a:schemeClr val="accent2"/>
              </a:buClr>
              <a:buSzPct val="75000"/>
              <a:buFont typeface="Arial" charset="0"/>
              <a:buChar char="•"/>
              <a:defRPr sz="1600" b="1">
                <a:solidFill>
                  <a:srgbClr val="3F3F3F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Arial" charset="0"/>
              <a:buChar char="•"/>
              <a:defRPr sz="1600" b="1">
                <a:solidFill>
                  <a:srgbClr val="3F3F3F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Arial" charset="0"/>
              <a:buChar char="•"/>
              <a:defRPr sz="1600" b="1">
                <a:solidFill>
                  <a:srgbClr val="3F3F3F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Arial" charset="0"/>
              <a:buChar char="•"/>
              <a:defRPr sz="1600" b="1">
                <a:solidFill>
                  <a:srgbClr val="3F3F3F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Arial" charset="0"/>
              <a:buChar char="•"/>
              <a:defRPr sz="1600" b="1">
                <a:solidFill>
                  <a:srgbClr val="3F3F3F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  <a:defRPr/>
            </a:pPr>
            <a:r>
              <a:rPr lang="cs-CZ" altLang="cs-CZ" sz="2000" u="sng" dirty="0">
                <a:solidFill>
                  <a:schemeClr val="tx1"/>
                </a:solidFill>
                <a:effectLst/>
                <a:latin typeface="+mn-lt"/>
              </a:rPr>
              <a:t>Statistická hypotéza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275856" y="2784843"/>
            <a:ext cx="5634037" cy="74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accent2"/>
              </a:buClr>
              <a:buFont typeface="Arial" charset="0"/>
              <a:buChar char="•"/>
              <a:defRPr sz="2400" b="1">
                <a:solidFill>
                  <a:srgbClr val="3F3F3F"/>
                </a:solidFill>
                <a:latin typeface="Calibri" pitchFamily="34" charset="0"/>
              </a:defRPr>
            </a:lvl1pPr>
            <a:lvl2pPr marL="742950" indent="-285750" eaLnBrk="0" hangingPunct="0">
              <a:buClr>
                <a:schemeClr val="accent2"/>
              </a:buClr>
              <a:buSzPct val="90000"/>
              <a:buFont typeface="Arial" charset="0"/>
              <a:buChar char="•"/>
              <a:defRPr sz="2200" b="1">
                <a:solidFill>
                  <a:srgbClr val="3F3F3F"/>
                </a:solidFill>
                <a:latin typeface="Calibri" pitchFamily="34" charset="0"/>
              </a:defRPr>
            </a:lvl2pPr>
            <a:lvl3pPr marL="1143000" indent="-228600" eaLnBrk="0" hangingPunct="0">
              <a:buClr>
                <a:schemeClr val="accent2"/>
              </a:buClr>
              <a:buSzPct val="85000"/>
              <a:buFont typeface="Arial" charset="0"/>
              <a:buChar char="•"/>
              <a:defRPr sz="2000" b="1">
                <a:solidFill>
                  <a:srgbClr val="3F3F3F"/>
                </a:solidFill>
                <a:latin typeface="Calibri" pitchFamily="34" charset="0"/>
              </a:defRPr>
            </a:lvl3pPr>
            <a:lvl4pPr marL="1600200" indent="-228600" eaLnBrk="0" hangingPunct="0">
              <a:buClr>
                <a:schemeClr val="accent2"/>
              </a:buClr>
              <a:buSzPct val="80000"/>
              <a:buFont typeface="Arial" charset="0"/>
              <a:buChar char="•"/>
              <a:defRPr b="1">
                <a:solidFill>
                  <a:srgbClr val="3F3F3F"/>
                </a:solidFill>
                <a:latin typeface="Calibri" pitchFamily="34" charset="0"/>
              </a:defRPr>
            </a:lvl4pPr>
            <a:lvl5pPr marL="2057400" indent="-228600" eaLnBrk="0" hangingPunct="0">
              <a:buClr>
                <a:schemeClr val="accent2"/>
              </a:buClr>
              <a:buSzPct val="75000"/>
              <a:buFont typeface="Arial" charset="0"/>
              <a:buChar char="•"/>
              <a:defRPr sz="1600" b="1">
                <a:solidFill>
                  <a:srgbClr val="3F3F3F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Arial" charset="0"/>
              <a:buChar char="•"/>
              <a:defRPr sz="1600" b="1">
                <a:solidFill>
                  <a:srgbClr val="3F3F3F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Arial" charset="0"/>
              <a:buChar char="•"/>
              <a:defRPr sz="1600" b="1">
                <a:solidFill>
                  <a:srgbClr val="3F3F3F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Arial" charset="0"/>
              <a:buChar char="•"/>
              <a:defRPr sz="1600" b="1">
                <a:solidFill>
                  <a:srgbClr val="3F3F3F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Arial" charset="0"/>
              <a:buChar char="•"/>
              <a:defRPr sz="1600" b="1">
                <a:solidFill>
                  <a:srgbClr val="3F3F3F"/>
                </a:solidFill>
                <a:latin typeface="Calibri" pitchFamily="34" charset="0"/>
              </a:defRPr>
            </a:lvl9pPr>
          </a:lstStyle>
          <a:p>
            <a:pPr marL="342900" indent="-342900" eaLnBrk="1" hangingPunct="1">
              <a:spcBef>
                <a:spcPts val="300"/>
              </a:spcBef>
              <a:buClrTx/>
              <a:defRPr/>
            </a:pPr>
            <a:r>
              <a:rPr lang="cs-CZ" altLang="cs-CZ" sz="2000" dirty="0">
                <a:solidFill>
                  <a:schemeClr val="tx1"/>
                </a:solidFill>
                <a:effectLst/>
                <a:latin typeface="+mn-lt"/>
              </a:rPr>
              <a:t>formální výrok</a:t>
            </a:r>
          </a:p>
          <a:p>
            <a:pPr marL="342900" indent="-342900" eaLnBrk="1" hangingPunct="1">
              <a:spcBef>
                <a:spcPts val="300"/>
              </a:spcBef>
              <a:buClrTx/>
              <a:defRPr/>
            </a:pPr>
            <a:r>
              <a:rPr lang="cs-CZ" altLang="cs-CZ" sz="2000" dirty="0">
                <a:solidFill>
                  <a:schemeClr val="tx1"/>
                </a:solidFill>
                <a:effectLst/>
                <a:latin typeface="+mn-lt"/>
              </a:rPr>
              <a:t>tvrzení o parametrech rozdělení nebo jeho tvaru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16000" y="900000"/>
            <a:ext cx="8043862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effectLst/>
                <a:latin typeface="+mn-lt"/>
              </a:rPr>
              <a:t>je rozhodovací postup na základě kterého odmítáme nebo neodmítáme statistickou hypotézu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effectLst/>
                <a:latin typeface="+mn-lt"/>
              </a:rPr>
              <a:t>jeho výsledkem je zamítnutí nebo nezamítnutí zvoleného matematického modelu (statistické hypotézy)</a:t>
            </a:r>
          </a:p>
        </p:txBody>
      </p:sp>
      <p:sp>
        <p:nvSpPr>
          <p:cNvPr id="7" name="Obdélník 6"/>
          <p:cNvSpPr/>
          <p:nvPr/>
        </p:nvSpPr>
        <p:spPr>
          <a:xfrm>
            <a:off x="214760" y="3850676"/>
            <a:ext cx="8010525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altLang="cs-CZ" sz="2000" b="1" dirty="0">
                <a:effectLst/>
                <a:latin typeface="+mn-lt"/>
              </a:rPr>
              <a:t>statistická hypotéza je výrok, který musí splňovat tři podmínky, aby závěry mohly být korektně použity: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cs-CZ" altLang="cs-CZ" sz="2000" b="1" dirty="0">
                <a:effectLst/>
                <a:latin typeface="+mn-lt"/>
              </a:rPr>
              <a:t>je </a:t>
            </a:r>
            <a:r>
              <a:rPr lang="cs-CZ" altLang="cs-CZ" sz="2000" b="1" i="1" dirty="0">
                <a:effectLst/>
                <a:latin typeface="+mn-lt"/>
              </a:rPr>
              <a:t>relevantní</a:t>
            </a:r>
            <a:r>
              <a:rPr lang="cs-CZ" altLang="cs-CZ" sz="2000" b="1" dirty="0">
                <a:effectLst/>
                <a:latin typeface="+mn-lt"/>
              </a:rPr>
              <a:t> vzhledem k analýze dat a interpretaci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cs-CZ" altLang="cs-CZ" sz="2000" b="1" dirty="0">
                <a:effectLst/>
                <a:latin typeface="+mn-lt"/>
              </a:rPr>
              <a:t>je </a:t>
            </a:r>
            <a:r>
              <a:rPr lang="cs-CZ" altLang="cs-CZ" sz="2000" b="1" i="1" dirty="0">
                <a:effectLst/>
                <a:latin typeface="+mn-lt"/>
              </a:rPr>
              <a:t>prověřitelný</a:t>
            </a:r>
            <a:r>
              <a:rPr lang="cs-CZ" altLang="cs-CZ" sz="2000" b="1" dirty="0">
                <a:effectLst/>
                <a:latin typeface="+mn-lt"/>
              </a:rPr>
              <a:t> – existují data a statistické postupy o určení jeho platnosti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cs-CZ" altLang="cs-CZ" sz="2000" b="1" dirty="0">
                <a:effectLst/>
                <a:latin typeface="+mn-lt"/>
              </a:rPr>
              <a:t>je formulován </a:t>
            </a:r>
            <a:r>
              <a:rPr lang="cs-CZ" altLang="cs-CZ" sz="2000" b="1" i="1" dirty="0">
                <a:effectLst/>
                <a:latin typeface="+mn-lt"/>
              </a:rPr>
              <a:t>nezávisle na datech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A204F089-9459-49EC-9208-CB309B0D6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dirty="0"/>
              <a:t>Statistické testování hypotéz</a:t>
            </a:r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F584E8-3A6E-4E09-ADB4-8F257C684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Formulace statistických hypotéz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63D67F-08FB-4735-BAC8-43C2BC8DC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formulujeme 2 hypotézy, které jsou ve vzájemné opozici</a:t>
            </a:r>
          </a:p>
          <a:p>
            <a:r>
              <a:rPr lang="cs-CZ" dirty="0"/>
              <a:t>nulová hypotéza </a:t>
            </a:r>
            <a:r>
              <a:rPr lang="cs-CZ" altLang="cs-CZ" dirty="0">
                <a:solidFill>
                  <a:srgbClr val="0000FF"/>
                </a:solidFill>
              </a:rPr>
              <a:t>H</a:t>
            </a:r>
            <a:r>
              <a:rPr lang="cs-CZ" altLang="cs-CZ" baseline="-25000" dirty="0">
                <a:solidFill>
                  <a:srgbClr val="0000FF"/>
                </a:solidFill>
              </a:rPr>
              <a:t>0</a:t>
            </a:r>
          </a:p>
          <a:p>
            <a:pPr lvl="1"/>
            <a:r>
              <a:rPr lang="cs-CZ" altLang="cs-CZ" dirty="0"/>
              <a:t>je pevně daný formální výrok specifický pro každý test</a:t>
            </a:r>
            <a:endParaRPr lang="cs-CZ" dirty="0"/>
          </a:p>
          <a:p>
            <a:pPr lvl="1"/>
            <a:r>
              <a:rPr lang="cs-CZ" dirty="0"/>
              <a:t>vyjadřuje náš předpoklad, který chceme otestovat, konkrétní hodnota testovaného populačního parametru </a:t>
            </a:r>
            <a:r>
              <a:rPr lang="cs-CZ" altLang="cs-CZ" dirty="0">
                <a:solidFill>
                  <a:srgbClr val="0000FF"/>
                </a:solidFill>
                <a:latin typeface="Symbol" panose="05050102010706020507" pitchFamily="18" charset="2"/>
              </a:rPr>
              <a:t>m</a:t>
            </a:r>
            <a:r>
              <a:rPr lang="cs-CZ" altLang="cs-CZ" baseline="-25000" dirty="0">
                <a:solidFill>
                  <a:srgbClr val="0000FF"/>
                </a:solidFill>
                <a:latin typeface="Symbol" panose="05050102010706020507" pitchFamily="18" charset="2"/>
              </a:rPr>
              <a:t>0</a:t>
            </a:r>
            <a:endParaRPr lang="cs-CZ" dirty="0">
              <a:latin typeface="Symbol" panose="05050102010706020507" pitchFamily="18" charset="2"/>
            </a:endParaRPr>
          </a:p>
          <a:p>
            <a:pPr lvl="1"/>
            <a:r>
              <a:rPr lang="cs-CZ" dirty="0"/>
              <a:t>často znamená hodnotu populačního parametru rovnou 0</a:t>
            </a:r>
          </a:p>
          <a:p>
            <a:r>
              <a:rPr lang="cs-CZ" dirty="0"/>
              <a:t>alternativní hypotéza </a:t>
            </a:r>
            <a:r>
              <a:rPr lang="cs-CZ" altLang="cs-CZ" dirty="0">
                <a:solidFill>
                  <a:srgbClr val="0000FF"/>
                </a:solidFill>
              </a:rPr>
              <a:t>H</a:t>
            </a:r>
            <a:r>
              <a:rPr lang="cs-CZ" altLang="cs-CZ" baseline="-25000" dirty="0">
                <a:solidFill>
                  <a:srgbClr val="0000FF"/>
                </a:solidFill>
              </a:rPr>
              <a:t>A </a:t>
            </a:r>
            <a:r>
              <a:rPr lang="cs-CZ" dirty="0"/>
              <a:t>nebo </a:t>
            </a:r>
            <a:r>
              <a:rPr lang="cs-CZ" altLang="cs-CZ" dirty="0">
                <a:solidFill>
                  <a:srgbClr val="0000FF"/>
                </a:solidFill>
              </a:rPr>
              <a:t>H</a:t>
            </a:r>
            <a:r>
              <a:rPr lang="cs-CZ" altLang="cs-CZ" baseline="-25000" dirty="0">
                <a:solidFill>
                  <a:srgbClr val="0000FF"/>
                </a:solidFill>
              </a:rPr>
              <a:t>1</a:t>
            </a:r>
            <a:endParaRPr lang="cs-CZ" dirty="0"/>
          </a:p>
          <a:p>
            <a:pPr lvl="1"/>
            <a:r>
              <a:rPr lang="cs-CZ" altLang="cs-CZ" dirty="0"/>
              <a:t>obecně jakákoliv jiná hodnota populačního parametru </a:t>
            </a:r>
            <a:r>
              <a:rPr lang="cs-CZ" altLang="cs-CZ" dirty="0">
                <a:solidFill>
                  <a:srgbClr val="0000FF"/>
                </a:solidFill>
                <a:latin typeface="Symbol" panose="05050102010706020507" pitchFamily="18" charset="2"/>
              </a:rPr>
              <a:t>m</a:t>
            </a:r>
            <a:r>
              <a:rPr lang="cs-CZ" altLang="cs-CZ" baseline="-25000" dirty="0">
                <a:solidFill>
                  <a:srgbClr val="0000FF"/>
                </a:solidFill>
                <a:latin typeface="Symbol" panose="05050102010706020507" pitchFamily="18" charset="2"/>
              </a:rPr>
              <a:t>0</a:t>
            </a:r>
            <a:r>
              <a:rPr lang="cs-CZ" altLang="cs-CZ" dirty="0"/>
              <a:t>, než je v </a:t>
            </a:r>
            <a:r>
              <a:rPr lang="cs-CZ" altLang="cs-CZ" dirty="0">
                <a:solidFill>
                  <a:srgbClr val="0000FF"/>
                </a:solidFill>
              </a:rPr>
              <a:t>H</a:t>
            </a:r>
            <a:r>
              <a:rPr lang="cs-CZ" altLang="cs-CZ" baseline="-25000" dirty="0">
                <a:solidFill>
                  <a:srgbClr val="0000FF"/>
                </a:solidFill>
              </a:rPr>
              <a:t>0</a:t>
            </a:r>
            <a:r>
              <a:rPr lang="cs-CZ" altLang="cs-CZ" dirty="0"/>
              <a:t> </a:t>
            </a:r>
          </a:p>
          <a:p>
            <a:pPr lvl="1"/>
            <a:r>
              <a:rPr lang="cs-CZ" altLang="cs-CZ" dirty="0"/>
              <a:t>prakticky volíme interval, který neobsahuje </a:t>
            </a:r>
            <a:r>
              <a:rPr lang="cs-CZ" altLang="cs-CZ" dirty="0">
                <a:solidFill>
                  <a:srgbClr val="0000FF"/>
                </a:solidFill>
                <a:latin typeface="Symbol" panose="05050102010706020507" pitchFamily="18" charset="2"/>
              </a:rPr>
              <a:t>m</a:t>
            </a:r>
            <a:r>
              <a:rPr lang="cs-CZ" altLang="cs-CZ" baseline="-25000" dirty="0">
                <a:solidFill>
                  <a:srgbClr val="0000FF"/>
                </a:solidFill>
                <a:latin typeface="Symbol" panose="05050102010706020507" pitchFamily="18" charset="2"/>
              </a:rPr>
              <a:t>0</a:t>
            </a:r>
            <a:endParaRPr lang="cs-CZ" altLang="cs-CZ" dirty="0"/>
          </a:p>
          <a:p>
            <a:pPr lvl="1"/>
            <a:r>
              <a:rPr lang="cs-CZ" altLang="cs-CZ" dirty="0"/>
              <a:t>3 varianty podle věcné smysluplnosti</a:t>
            </a:r>
          </a:p>
          <a:p>
            <a:pPr lvl="2"/>
            <a:r>
              <a:rPr lang="cs-CZ" altLang="cs-CZ" dirty="0"/>
              <a:t>oboustranný test </a:t>
            </a:r>
            <a:r>
              <a:rPr lang="cs-CZ" altLang="cs-CZ" dirty="0">
                <a:solidFill>
                  <a:srgbClr val="0000FF"/>
                </a:solidFill>
                <a:latin typeface="Symbol" panose="05050102010706020507" pitchFamily="18" charset="2"/>
              </a:rPr>
              <a:t>m</a:t>
            </a:r>
            <a:r>
              <a:rPr lang="cs-CZ" altLang="cs-CZ" dirty="0"/>
              <a:t> </a:t>
            </a:r>
            <a:r>
              <a:rPr lang="cs-CZ" altLang="cs-CZ" dirty="0">
                <a:solidFill>
                  <a:srgbClr val="0000FF"/>
                </a:solidFill>
              </a:rPr>
              <a:t>≠</a:t>
            </a:r>
            <a:r>
              <a:rPr lang="cs-CZ" altLang="cs-CZ" dirty="0">
                <a:solidFill>
                  <a:srgbClr val="0000FF"/>
                </a:solidFill>
                <a:latin typeface="Symbol" panose="05050102010706020507" pitchFamily="18" charset="2"/>
              </a:rPr>
              <a:t> m</a:t>
            </a:r>
            <a:r>
              <a:rPr lang="cs-CZ" altLang="cs-CZ" baseline="-25000" dirty="0">
                <a:solidFill>
                  <a:srgbClr val="0000FF"/>
                </a:solidFill>
                <a:latin typeface="Symbol" panose="05050102010706020507" pitchFamily="18" charset="2"/>
              </a:rPr>
              <a:t>0</a:t>
            </a:r>
          </a:p>
          <a:p>
            <a:pPr lvl="2"/>
            <a:r>
              <a:rPr lang="cs-CZ" altLang="cs-CZ" dirty="0"/>
              <a:t>pravostranný test</a:t>
            </a:r>
            <a:r>
              <a:rPr lang="cs-CZ" altLang="cs-CZ" dirty="0">
                <a:solidFill>
                  <a:srgbClr val="0000FF"/>
                </a:solidFill>
                <a:latin typeface="Symbol" panose="05050102010706020507" pitchFamily="18" charset="2"/>
              </a:rPr>
              <a:t> m</a:t>
            </a:r>
            <a:r>
              <a:rPr lang="cs-CZ" altLang="cs-CZ" dirty="0"/>
              <a:t> </a:t>
            </a:r>
            <a:r>
              <a:rPr lang="cs-CZ" altLang="cs-CZ" dirty="0">
                <a:solidFill>
                  <a:srgbClr val="0000FF"/>
                </a:solidFill>
              </a:rPr>
              <a:t>&gt;</a:t>
            </a:r>
            <a:r>
              <a:rPr lang="cs-CZ" altLang="cs-CZ" dirty="0">
                <a:solidFill>
                  <a:srgbClr val="0000FF"/>
                </a:solidFill>
                <a:latin typeface="Symbol" panose="05050102010706020507" pitchFamily="18" charset="2"/>
              </a:rPr>
              <a:t> m</a:t>
            </a:r>
            <a:r>
              <a:rPr lang="cs-CZ" altLang="cs-CZ" baseline="-25000" dirty="0">
                <a:solidFill>
                  <a:srgbClr val="0000FF"/>
                </a:solidFill>
                <a:latin typeface="Symbol" panose="05050102010706020507" pitchFamily="18" charset="2"/>
              </a:rPr>
              <a:t>0</a:t>
            </a:r>
            <a:endParaRPr lang="cs-CZ" altLang="cs-CZ" dirty="0"/>
          </a:p>
          <a:p>
            <a:pPr lvl="2"/>
            <a:r>
              <a:rPr lang="cs-CZ" altLang="cs-CZ" dirty="0"/>
              <a:t>levostranný test</a:t>
            </a:r>
            <a:r>
              <a:rPr lang="cs-CZ" altLang="cs-CZ" dirty="0">
                <a:solidFill>
                  <a:srgbClr val="0000FF"/>
                </a:solidFill>
                <a:latin typeface="Symbol" panose="05050102010706020507" pitchFamily="18" charset="2"/>
              </a:rPr>
              <a:t> m</a:t>
            </a:r>
            <a:r>
              <a:rPr lang="cs-CZ" altLang="cs-CZ" dirty="0"/>
              <a:t> </a:t>
            </a:r>
            <a:r>
              <a:rPr lang="cs-CZ" altLang="cs-CZ" dirty="0">
                <a:solidFill>
                  <a:srgbClr val="0000FF"/>
                </a:solidFill>
              </a:rPr>
              <a:t>&lt;</a:t>
            </a:r>
            <a:r>
              <a:rPr lang="cs-CZ" altLang="cs-CZ" dirty="0">
                <a:solidFill>
                  <a:srgbClr val="0000FF"/>
                </a:solidFill>
                <a:latin typeface="Symbol" panose="05050102010706020507" pitchFamily="18" charset="2"/>
              </a:rPr>
              <a:t> m</a:t>
            </a:r>
            <a:r>
              <a:rPr lang="cs-CZ" altLang="cs-CZ" baseline="-25000" dirty="0">
                <a:solidFill>
                  <a:srgbClr val="0000FF"/>
                </a:solidFill>
                <a:latin typeface="Symbol" panose="05050102010706020507" pitchFamily="18" charset="2"/>
              </a:rPr>
              <a:t>0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290255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99F4F72C-28C8-4BF4-9928-6C6A9900D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Rozhodovací chyby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cs-CZ" altLang="cs-CZ" sz="2400" dirty="0"/>
              <a:t>rozhodnutí </a:t>
            </a:r>
            <a:r>
              <a:rPr lang="cs-CZ" altLang="cs-CZ" sz="2400" dirty="0">
                <a:solidFill>
                  <a:srgbClr val="0000FF"/>
                </a:solidFill>
              </a:rPr>
              <a:t>H</a:t>
            </a:r>
            <a:r>
              <a:rPr lang="cs-CZ" altLang="cs-CZ" sz="2400" baseline="-25000" dirty="0">
                <a:solidFill>
                  <a:srgbClr val="0000FF"/>
                </a:solidFill>
              </a:rPr>
              <a:t>0</a:t>
            </a:r>
            <a:r>
              <a:rPr lang="cs-CZ" altLang="cs-CZ" sz="2400" dirty="0"/>
              <a:t> </a:t>
            </a:r>
            <a:r>
              <a:rPr lang="cs-CZ" altLang="cs-CZ" sz="2400" dirty="0" err="1"/>
              <a:t>vs</a:t>
            </a:r>
            <a:r>
              <a:rPr lang="cs-CZ" altLang="cs-CZ" sz="2400" dirty="0"/>
              <a:t> </a:t>
            </a:r>
            <a:r>
              <a:rPr lang="cs-CZ" altLang="cs-CZ" sz="2400" dirty="0">
                <a:solidFill>
                  <a:srgbClr val="0000FF"/>
                </a:solidFill>
              </a:rPr>
              <a:t>H</a:t>
            </a:r>
            <a:r>
              <a:rPr lang="cs-CZ" altLang="cs-CZ" sz="2400" baseline="-25000" dirty="0">
                <a:solidFill>
                  <a:srgbClr val="0000FF"/>
                </a:solidFill>
              </a:rPr>
              <a:t>A</a:t>
            </a:r>
            <a:endParaRPr lang="cs-CZ" altLang="cs-CZ" sz="2400" dirty="0">
              <a:solidFill>
                <a:srgbClr val="0000FF"/>
              </a:solidFill>
            </a:endParaRPr>
          </a:p>
          <a:p>
            <a:pPr>
              <a:buFont typeface="Arial" charset="0"/>
              <a:buNone/>
            </a:pPr>
            <a:r>
              <a:rPr lang="cs-CZ" altLang="cs-CZ" sz="2400" dirty="0"/>
              <a:t>situace rozhodování:</a:t>
            </a:r>
          </a:p>
          <a:p>
            <a:pPr>
              <a:buFont typeface="Arial" charset="0"/>
              <a:buNone/>
            </a:pPr>
            <a:endParaRPr lang="cs-CZ" altLang="cs-CZ" sz="2400" dirty="0"/>
          </a:p>
          <a:p>
            <a:pPr>
              <a:buFont typeface="Arial" charset="0"/>
              <a:buNone/>
            </a:pPr>
            <a:endParaRPr lang="cs-CZ" altLang="cs-CZ" sz="2400" dirty="0"/>
          </a:p>
          <a:p>
            <a:pPr>
              <a:buFont typeface="Arial" charset="0"/>
              <a:buNone/>
            </a:pPr>
            <a:endParaRPr lang="cs-CZ" altLang="cs-CZ" sz="2400" dirty="0"/>
          </a:p>
          <a:p>
            <a:pPr>
              <a:buFont typeface="Arial" charset="0"/>
              <a:buNone/>
            </a:pPr>
            <a:endParaRPr lang="cs-CZ" altLang="cs-CZ" sz="2400" dirty="0"/>
          </a:p>
          <a:p>
            <a:pPr>
              <a:buFont typeface="Arial" charset="0"/>
              <a:buNone/>
            </a:pPr>
            <a:endParaRPr lang="cs-CZ" altLang="cs-CZ" sz="2400" dirty="0"/>
          </a:p>
          <a:p>
            <a:pPr>
              <a:buFont typeface="Arial" charset="0"/>
              <a:buNone/>
            </a:pPr>
            <a:r>
              <a:rPr lang="cs-CZ" altLang="cs-CZ" sz="2400" dirty="0"/>
              <a:t>princip:</a:t>
            </a:r>
          </a:p>
          <a:p>
            <a:pPr>
              <a:buNone/>
            </a:pPr>
            <a:r>
              <a:rPr lang="cs-CZ" altLang="cs-CZ" sz="2400" dirty="0"/>
              <a:t>	 a) stanovíme </a:t>
            </a:r>
            <a:r>
              <a:rPr lang="cs-CZ" altLang="cs-CZ" sz="2400" i="1" dirty="0">
                <a:solidFill>
                  <a:schemeClr val="tx1"/>
                </a:solidFill>
              </a:rPr>
              <a:t>maximální přípustnou pravděpodobnost chyby </a:t>
            </a:r>
            <a:r>
              <a:rPr lang="cs-CZ" altLang="cs-CZ" sz="2400" i="1" dirty="0" err="1">
                <a:solidFill>
                  <a:schemeClr val="tx1"/>
                </a:solidFill>
              </a:rPr>
              <a:t>I.druhu</a:t>
            </a:r>
            <a:r>
              <a:rPr lang="cs-CZ" altLang="cs-CZ" sz="2400" i="1" dirty="0">
                <a:solidFill>
                  <a:schemeClr val="tx1"/>
                </a:solidFill>
              </a:rPr>
              <a:t> </a:t>
            </a:r>
            <a:r>
              <a:rPr lang="cs-CZ" altLang="cs-CZ" sz="2400" dirty="0">
                <a:solidFill>
                  <a:schemeClr val="tx1"/>
                </a:solidFill>
              </a:rPr>
              <a:t>=</a:t>
            </a:r>
            <a:r>
              <a:rPr lang="cs-CZ" altLang="cs-CZ" sz="2400" i="1" dirty="0">
                <a:solidFill>
                  <a:schemeClr val="tx1"/>
                </a:solidFill>
              </a:rPr>
              <a:t> </a:t>
            </a:r>
            <a:r>
              <a:rPr lang="cs-CZ" altLang="cs-CZ" sz="2400" dirty="0">
                <a:solidFill>
                  <a:srgbClr val="0000FF"/>
                </a:solidFill>
                <a:latin typeface="Symbol" panose="05050102010706020507" pitchFamily="18" charset="2"/>
                <a:sym typeface="Symbol" pitchFamily="18" charset="2"/>
              </a:rPr>
              <a:t></a:t>
            </a:r>
            <a:endParaRPr lang="cs-CZ" altLang="cs-CZ" sz="2400" i="1" dirty="0">
              <a:solidFill>
                <a:srgbClr val="0000FF"/>
              </a:solidFill>
              <a:latin typeface="Symbol" panose="05050102010706020507" pitchFamily="18" charset="2"/>
            </a:endParaRPr>
          </a:p>
          <a:p>
            <a:pPr>
              <a:buFont typeface="Arial" charset="0"/>
              <a:buNone/>
            </a:pPr>
            <a:r>
              <a:rPr lang="cs-CZ" altLang="cs-CZ" sz="2400" dirty="0">
                <a:solidFill>
                  <a:schemeClr val="tx1"/>
                </a:solidFill>
              </a:rPr>
              <a:t>	b) volíme testovou statistiku (a případně design sběru dat) tak, aby </a:t>
            </a:r>
            <a:r>
              <a:rPr lang="cs-CZ" altLang="cs-CZ" sz="2400" i="1" dirty="0">
                <a:solidFill>
                  <a:schemeClr val="tx1"/>
                </a:solidFill>
              </a:rPr>
              <a:t>minimalizovala pravděpodobnost chyby </a:t>
            </a:r>
            <a:r>
              <a:rPr lang="cs-CZ" altLang="cs-CZ" sz="2400" i="1" dirty="0" err="1">
                <a:solidFill>
                  <a:schemeClr val="tx1"/>
                </a:solidFill>
              </a:rPr>
              <a:t>II.druhu</a:t>
            </a:r>
            <a:r>
              <a:rPr lang="cs-CZ" altLang="cs-CZ" sz="2400" i="1" dirty="0">
                <a:solidFill>
                  <a:schemeClr val="tx1"/>
                </a:solidFill>
              </a:rPr>
              <a:t> </a:t>
            </a:r>
            <a:r>
              <a:rPr lang="cs-CZ" altLang="cs-CZ" sz="2400" dirty="0">
                <a:solidFill>
                  <a:schemeClr val="tx1"/>
                </a:solidFill>
              </a:rPr>
              <a:t>= </a:t>
            </a:r>
            <a:r>
              <a:rPr lang="cs-CZ" altLang="cs-CZ" sz="2400" dirty="0">
                <a:solidFill>
                  <a:srgbClr val="0000FF"/>
                </a:solidFill>
                <a:latin typeface="Symbol" panose="05050102010706020507" pitchFamily="18" charset="2"/>
                <a:sym typeface="Symbol" pitchFamily="18" charset="2"/>
              </a:rPr>
              <a:t>b</a:t>
            </a:r>
            <a:endParaRPr lang="cs-CZ" altLang="cs-CZ" sz="2400" i="1" dirty="0">
              <a:solidFill>
                <a:schemeClr val="tx1"/>
              </a:solidFill>
            </a:endParaRPr>
          </a:p>
          <a:p>
            <a:pPr>
              <a:buFont typeface="Arial" charset="0"/>
              <a:buNone/>
            </a:pPr>
            <a:endParaRPr lang="en-GB" altLang="cs-CZ" sz="2400" dirty="0"/>
          </a:p>
        </p:txBody>
      </p:sp>
      <p:graphicFrame>
        <p:nvGraphicFramePr>
          <p:cNvPr id="29721" name="Group 25"/>
          <p:cNvGraphicFramePr>
            <a:graphicFrameLocks noGrp="1"/>
          </p:cNvGraphicFramePr>
          <p:nvPr/>
        </p:nvGraphicFramePr>
        <p:xfrm>
          <a:off x="1547813" y="2060575"/>
          <a:ext cx="5832474" cy="2163830"/>
        </p:xfrm>
        <a:graphic>
          <a:graphicData uri="http://schemas.openxmlformats.org/drawingml/2006/table">
            <a:tbl>
              <a:tblPr/>
              <a:tblGrid>
                <a:gridCol w="1944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1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08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821A08"/>
                        </a:buClr>
                        <a:buFont typeface="Arial" charset="0"/>
                        <a:defRPr sz="2800" b="1">
                          <a:solidFill>
                            <a:srgbClr val="3C3C3C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7" marR="91437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821A08"/>
                        </a:buClr>
                        <a:buFont typeface="Arial" charset="0"/>
                        <a:defRPr sz="2800" b="1">
                          <a:solidFill>
                            <a:srgbClr val="3C3C3C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přijímáme H</a:t>
                      </a:r>
                      <a:r>
                        <a:rPr kumimoji="0" lang="cs-CZ" altLang="cs-CZ" sz="20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7" marR="91437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821A08"/>
                        </a:buClr>
                        <a:buFont typeface="Arial" charset="0"/>
                        <a:defRPr sz="2800" b="1">
                          <a:solidFill>
                            <a:srgbClr val="3C3C3C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přijímáme H</a:t>
                      </a:r>
                      <a:r>
                        <a:rPr kumimoji="0" lang="cs-CZ" altLang="cs-CZ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7" marR="91437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1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821A08"/>
                        </a:buClr>
                        <a:buFont typeface="Arial" charset="0"/>
                        <a:defRPr sz="2800" b="1">
                          <a:solidFill>
                            <a:srgbClr val="3C3C3C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platí H</a:t>
                      </a:r>
                      <a:r>
                        <a:rPr kumimoji="0" lang="cs-CZ" altLang="cs-CZ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7" marR="91437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821A08"/>
                        </a:buClr>
                        <a:buFont typeface="Arial" charset="0"/>
                        <a:defRPr sz="2800" b="1">
                          <a:solidFill>
                            <a:srgbClr val="3C3C3C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OK</a:t>
                      </a:r>
                    </a:p>
                  </a:txBody>
                  <a:tcPr marL="91437" marR="91437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821A08"/>
                        </a:buClr>
                        <a:buFont typeface="Arial" charset="0"/>
                        <a:defRPr sz="2800" b="1">
                          <a:solidFill>
                            <a:srgbClr val="3C3C3C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chyba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I. druhu</a:t>
                      </a:r>
                    </a:p>
                  </a:txBody>
                  <a:tcPr marL="91437" marR="91437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09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821A08"/>
                        </a:buClr>
                        <a:buFont typeface="Arial" charset="0"/>
                        <a:defRPr sz="2800" b="1">
                          <a:solidFill>
                            <a:srgbClr val="3C3C3C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platí H</a:t>
                      </a:r>
                      <a:r>
                        <a:rPr kumimoji="0" lang="cs-CZ" altLang="cs-CZ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7" marR="91437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821A08"/>
                        </a:buClr>
                        <a:buFont typeface="Arial" charset="0"/>
                        <a:defRPr sz="2800" b="1">
                          <a:solidFill>
                            <a:srgbClr val="3C3C3C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chyba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II. druhu</a:t>
                      </a:r>
                      <a:endParaRPr lang="cs-CZ" altLang="cs-CZ" sz="2000" i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821A08"/>
                        </a:buClr>
                        <a:buFont typeface="Arial" charset="0"/>
                        <a:defRPr sz="2800" b="1">
                          <a:solidFill>
                            <a:srgbClr val="3C3C3C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OK</a:t>
                      </a:r>
                    </a:p>
                  </a:txBody>
                  <a:tcPr marL="91437" marR="91437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000" dirty="0"/>
              <a:t>Testové kritérium (testová statistika)</a:t>
            </a:r>
          </a:p>
        </p:txBody>
      </p:sp>
      <p:sp>
        <p:nvSpPr>
          <p:cNvPr id="12291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dirty="0"/>
              <a:t>shrnutí informace z náhodného výběru pomocí vhodné funkce výběrových hodnot</a:t>
            </a:r>
          </a:p>
          <a:p>
            <a:r>
              <a:rPr lang="cs-CZ" altLang="cs-CZ" dirty="0"/>
              <a:t>testové kritérium je funkce specifická pro každý test</a:t>
            </a:r>
          </a:p>
          <a:p>
            <a:r>
              <a:rPr lang="cs-CZ" altLang="cs-CZ" dirty="0"/>
              <a:t>samotný odhad parametru nestačí – vliv na testování mají i jiné vlastnosti dat než jen testovaný parametr</a:t>
            </a:r>
          </a:p>
          <a:p>
            <a:pPr>
              <a:buFont typeface="Arial" charset="0"/>
              <a:buNone/>
            </a:pPr>
            <a:endParaRPr lang="cs-CZ" altLang="cs-CZ" dirty="0"/>
          </a:p>
          <a:p>
            <a:pPr>
              <a:buFont typeface="Arial" charset="0"/>
              <a:buNone/>
            </a:pPr>
            <a:r>
              <a:rPr lang="cs-CZ" altLang="cs-CZ" dirty="0"/>
              <a:t>princip: </a:t>
            </a:r>
          </a:p>
          <a:p>
            <a:pPr>
              <a:buFont typeface="Arial" charset="0"/>
              <a:buNone/>
            </a:pPr>
            <a:r>
              <a:rPr lang="cs-CZ" altLang="cs-CZ" dirty="0">
                <a:solidFill>
                  <a:srgbClr val="008000"/>
                </a:solidFill>
              </a:rPr>
              <a:t>	</a:t>
            </a:r>
            <a:r>
              <a:rPr lang="cs-CZ" altLang="cs-CZ" dirty="0">
                <a:solidFill>
                  <a:schemeClr val="tx1"/>
                </a:solidFill>
              </a:rPr>
              <a:t>Statistická funkce dat</a:t>
            </a:r>
            <a:r>
              <a:rPr lang="cs-CZ" altLang="cs-CZ" dirty="0">
                <a:solidFill>
                  <a:srgbClr val="0000FF"/>
                </a:solidFill>
              </a:rPr>
              <a:t> </a:t>
            </a:r>
            <a:r>
              <a:rPr lang="cs-CZ" altLang="cs-CZ" dirty="0"/>
              <a:t>(tzv. </a:t>
            </a:r>
            <a:r>
              <a:rPr lang="cs-CZ" altLang="cs-CZ" i="1" dirty="0">
                <a:solidFill>
                  <a:srgbClr val="0000FF"/>
                </a:solidFill>
              </a:rPr>
              <a:t>testová statistika</a:t>
            </a:r>
            <a:r>
              <a:rPr lang="cs-CZ" altLang="cs-CZ" dirty="0"/>
              <a:t>)  </a:t>
            </a:r>
            <a:r>
              <a:rPr lang="cs-CZ" altLang="cs-CZ" dirty="0">
                <a:solidFill>
                  <a:srgbClr val="0000FF"/>
                </a:solidFill>
              </a:rPr>
              <a:t>T</a:t>
            </a:r>
            <a:r>
              <a:rPr lang="cs-CZ" altLang="cs-CZ" dirty="0"/>
              <a:t> je konstruována tak, aby vyjadřovala </a:t>
            </a:r>
            <a:r>
              <a:rPr lang="cs-CZ" altLang="cs-CZ" i="1" dirty="0">
                <a:solidFill>
                  <a:srgbClr val="0000FF"/>
                </a:solidFill>
              </a:rPr>
              <a:t>míru neshody dat s nulovou hypotézou</a:t>
            </a:r>
            <a:r>
              <a:rPr lang="cs-CZ" altLang="cs-CZ" dirty="0"/>
              <a:t>, neshody odhadu a zvolené testované hodnoty. Čím vyšší je hodnota testové statistiky, tím je platnost nulové hypotézy méně pravděpodobná, </a:t>
            </a:r>
            <a:r>
              <a:rPr lang="cs-CZ" altLang="cs-CZ" i="1" dirty="0">
                <a:solidFill>
                  <a:srgbClr val="0000FF"/>
                </a:solidFill>
              </a:rPr>
              <a:t>data hypotézu nepotvrzují, ale vyvracejí ji</a:t>
            </a:r>
            <a:r>
              <a:rPr lang="cs-CZ" altLang="cs-CZ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46469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000" dirty="0"/>
              <a:t>Testování</a:t>
            </a:r>
          </a:p>
        </p:txBody>
      </p:sp>
      <p:sp>
        <p:nvSpPr>
          <p:cNvPr id="12291" name="Rectangle 3"/>
          <p:cNvSpPr>
            <a:spLocks noGrp="1"/>
          </p:cNvSpPr>
          <p:nvPr>
            <p:ph idx="1"/>
          </p:nvPr>
        </p:nvSpPr>
        <p:spPr>
          <a:xfrm>
            <a:off x="216000" y="899999"/>
            <a:ext cx="8640000" cy="5036663"/>
          </a:xfrm>
        </p:spPr>
        <p:txBody>
          <a:bodyPr>
            <a:normAutofit/>
          </a:bodyPr>
          <a:lstStyle/>
          <a:p>
            <a:r>
              <a:rPr lang="cs-CZ" altLang="cs-CZ" dirty="0"/>
              <a:t>stanovili jsme statistickou hypotézu</a:t>
            </a:r>
          </a:p>
          <a:p>
            <a:r>
              <a:rPr lang="cs-CZ" altLang="cs-CZ" dirty="0"/>
              <a:t>vybrali test</a:t>
            </a:r>
          </a:p>
          <a:p>
            <a:r>
              <a:rPr lang="cs-CZ" altLang="cs-CZ" dirty="0"/>
              <a:t>určili nulovou hypotézu konkrétnímu test</a:t>
            </a:r>
          </a:p>
          <a:p>
            <a:r>
              <a:rPr lang="cs-CZ" altLang="cs-CZ" dirty="0"/>
              <a:t>určili jsme testovou statistiku </a:t>
            </a:r>
          </a:p>
          <a:p>
            <a:r>
              <a:rPr lang="cs-CZ" altLang="cs-CZ" dirty="0"/>
              <a:t>vypočítali jsme testovou statistiku</a:t>
            </a:r>
          </a:p>
          <a:p>
            <a:endParaRPr lang="cs-CZ" altLang="cs-CZ" dirty="0"/>
          </a:p>
          <a:p>
            <a:pPr marL="0" indent="0">
              <a:buNone/>
            </a:pPr>
            <a:r>
              <a:rPr lang="cs-CZ" altLang="cs-CZ" dirty="0"/>
              <a:t>A co teď?</a:t>
            </a:r>
          </a:p>
          <a:p>
            <a:r>
              <a:rPr lang="cs-CZ" altLang="cs-CZ" dirty="0"/>
              <a:t>porovnáme hodnotu testové statistiky s </a:t>
            </a:r>
            <a:r>
              <a:rPr lang="cs-CZ" altLang="cs-CZ" i="1" dirty="0">
                <a:solidFill>
                  <a:srgbClr val="0000FF"/>
                </a:solidFill>
              </a:rPr>
              <a:t>kritickou hodnotou</a:t>
            </a:r>
            <a:endParaRPr lang="cs-CZ" altLang="cs-CZ" dirty="0">
              <a:solidFill>
                <a:srgbClr val="0000FF"/>
              </a:solidFill>
            </a:endParaRPr>
          </a:p>
          <a:p>
            <a:r>
              <a:rPr lang="cs-CZ" altLang="cs-CZ" i="1" dirty="0"/>
              <a:t>kritická hodnota </a:t>
            </a:r>
            <a:r>
              <a:rPr lang="cs-CZ" altLang="cs-CZ" dirty="0"/>
              <a:t>odděluje </a:t>
            </a:r>
            <a:r>
              <a:rPr lang="cs-CZ" altLang="cs-CZ" i="1" dirty="0">
                <a:solidFill>
                  <a:srgbClr val="0000FF"/>
                </a:solidFill>
              </a:rPr>
              <a:t>kritický</a:t>
            </a:r>
            <a:r>
              <a:rPr lang="cs-CZ" altLang="cs-CZ" dirty="0"/>
              <a:t> obor </a:t>
            </a:r>
            <a:r>
              <a:rPr lang="cs-CZ" altLang="cs-CZ" i="1" dirty="0">
                <a:solidFill>
                  <a:srgbClr val="0000FF"/>
                </a:solidFill>
              </a:rPr>
              <a:t>W</a:t>
            </a:r>
            <a:r>
              <a:rPr lang="cs-CZ" altLang="cs-CZ" dirty="0"/>
              <a:t> (obor </a:t>
            </a:r>
            <a:r>
              <a:rPr lang="cs-CZ" altLang="cs-CZ" i="1" dirty="0">
                <a:solidFill>
                  <a:srgbClr val="0000FF"/>
                </a:solidFill>
              </a:rPr>
              <a:t>zamítnutí</a:t>
            </a:r>
            <a:r>
              <a:rPr lang="cs-CZ" altLang="cs-CZ" i="1" dirty="0">
                <a:solidFill>
                  <a:schemeClr val="accent2"/>
                </a:solidFill>
              </a:rPr>
              <a:t> </a:t>
            </a:r>
            <a:r>
              <a:rPr lang="cs-CZ" altLang="cs-CZ" dirty="0"/>
              <a:t>nulové hypotézy) od oboru „</a:t>
            </a:r>
            <a:r>
              <a:rPr lang="cs-CZ" altLang="cs-CZ" i="1" dirty="0">
                <a:solidFill>
                  <a:srgbClr val="0000FF"/>
                </a:solidFill>
              </a:rPr>
              <a:t>přijetí“</a:t>
            </a:r>
            <a:r>
              <a:rPr lang="cs-CZ" altLang="cs-CZ" dirty="0"/>
              <a:t> (obor </a:t>
            </a:r>
            <a:r>
              <a:rPr lang="cs-CZ" altLang="cs-CZ" i="1" dirty="0">
                <a:solidFill>
                  <a:srgbClr val="0000FF"/>
                </a:solidFill>
              </a:rPr>
              <a:t>nezamítnut</a:t>
            </a:r>
            <a:r>
              <a:rPr lang="cs-CZ" altLang="cs-CZ" dirty="0">
                <a:solidFill>
                  <a:srgbClr val="0000FF"/>
                </a:solidFill>
              </a:rPr>
              <a:t>í</a:t>
            </a:r>
            <a:r>
              <a:rPr lang="cs-CZ" altLang="cs-CZ" dirty="0"/>
              <a:t> nulové hypotézy)</a:t>
            </a:r>
          </a:p>
          <a:p>
            <a:r>
              <a:rPr lang="cs-CZ" altLang="cs-CZ" dirty="0"/>
              <a:t>pokud testová statistika patří do kritického oboru = </a:t>
            </a:r>
            <a:r>
              <a:rPr lang="cs-CZ" altLang="cs-CZ" dirty="0">
                <a:solidFill>
                  <a:srgbClr val="0000FF"/>
                </a:solidFill>
              </a:rPr>
              <a:t>zamítáme</a:t>
            </a:r>
            <a:r>
              <a:rPr lang="cs-CZ" altLang="cs-CZ" dirty="0">
                <a:solidFill>
                  <a:srgbClr val="20A03E"/>
                </a:solidFill>
              </a:rPr>
              <a:t> </a:t>
            </a:r>
            <a:r>
              <a:rPr lang="cs-CZ" altLang="cs-CZ" dirty="0"/>
              <a:t>H</a:t>
            </a:r>
            <a:r>
              <a:rPr lang="cs-CZ" altLang="cs-CZ" baseline="-25000" dirty="0"/>
              <a:t>0</a:t>
            </a:r>
            <a:endParaRPr lang="cs-CZ" altLang="cs-CZ" dirty="0"/>
          </a:p>
          <a:p>
            <a:r>
              <a:rPr lang="cs-CZ" altLang="cs-CZ" dirty="0"/>
              <a:t>pokud testová statistika patři do oboru přijetí = </a:t>
            </a:r>
            <a:r>
              <a:rPr lang="cs-CZ" altLang="cs-CZ" dirty="0">
                <a:solidFill>
                  <a:srgbClr val="0000FF"/>
                </a:solidFill>
              </a:rPr>
              <a:t>nezamítáme</a:t>
            </a:r>
            <a:r>
              <a:rPr lang="cs-CZ" altLang="cs-CZ" dirty="0"/>
              <a:t> H</a:t>
            </a:r>
            <a:r>
              <a:rPr lang="cs-CZ" altLang="cs-CZ" baseline="-25000" dirty="0"/>
              <a:t>0</a:t>
            </a:r>
            <a:endParaRPr lang="cs-CZ" alt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686C3D0-C172-4725-8DA7-D77A4FC58755}"/>
              </a:ext>
            </a:extLst>
          </p:cNvPr>
          <p:cNvSpPr txBox="1"/>
          <p:nvPr/>
        </p:nvSpPr>
        <p:spPr>
          <a:xfrm>
            <a:off x="1583764" y="5474997"/>
            <a:ext cx="4824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i="1" dirty="0">
                <a:solidFill>
                  <a:srgbClr val="0000FF"/>
                </a:solidFill>
              </a:rPr>
              <a:t>Jak stanovit kritickou hodnotu?</a:t>
            </a:r>
          </a:p>
        </p:txBody>
      </p:sp>
    </p:spTree>
    <p:extLst>
      <p:ext uri="{BB962C8B-B14F-4D97-AF65-F5344CB8AC3E}">
        <p14:creationId xmlns:p14="http://schemas.microsoft.com/office/powerpoint/2010/main" val="7908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3ECDE8-9B73-4F33-AB14-801A7A201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Kritická hodnota a kritický obor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03A1C5-D721-44D5-AE1C-D2DFC9718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000" y="899999"/>
            <a:ext cx="8640000" cy="4329201"/>
          </a:xfrm>
        </p:spPr>
        <p:txBody>
          <a:bodyPr/>
          <a:lstStyle/>
          <a:p>
            <a:r>
              <a:rPr lang="cs-CZ" dirty="0"/>
              <a:t>při platnosti  známe rozdělení testové statistiky </a:t>
            </a:r>
            <a:r>
              <a:rPr lang="cs-CZ" dirty="0">
                <a:solidFill>
                  <a:srgbClr val="0000FF"/>
                </a:solidFill>
              </a:rPr>
              <a:t>T</a:t>
            </a:r>
          </a:p>
          <a:p>
            <a:pPr lvl="1"/>
            <a:r>
              <a:rPr lang="cs-CZ" dirty="0"/>
              <a:t>víme, jakých hodnot s jakou pravděpodobností T nabývá</a:t>
            </a:r>
          </a:p>
          <a:p>
            <a:r>
              <a:rPr lang="cs-CZ" dirty="0"/>
              <a:t>lze spočítat kritickou hodnotu </a:t>
            </a:r>
            <a:r>
              <a:rPr lang="cs-CZ" dirty="0">
                <a:solidFill>
                  <a:srgbClr val="0000FF"/>
                </a:solidFill>
              </a:rPr>
              <a:t>T</a:t>
            </a:r>
            <a:r>
              <a:rPr lang="cs-CZ" baseline="-25000" dirty="0">
                <a:solidFill>
                  <a:srgbClr val="0000FF"/>
                </a:solidFill>
                <a:latin typeface="Symbol" panose="05050102010706020507" pitchFamily="18" charset="2"/>
              </a:rPr>
              <a:t>a</a:t>
            </a:r>
            <a:r>
              <a:rPr lang="cs-CZ" dirty="0"/>
              <a:t> v závislosti na zvoleném </a:t>
            </a:r>
            <a:r>
              <a:rPr lang="cs-CZ" dirty="0">
                <a:solidFill>
                  <a:srgbClr val="0000FF"/>
                </a:solidFill>
                <a:latin typeface="Symbol" panose="05050102010706020507" pitchFamily="18" charset="2"/>
              </a:rPr>
              <a:t>a</a:t>
            </a:r>
          </a:p>
          <a:p>
            <a:r>
              <a:rPr lang="cs-CZ" dirty="0"/>
              <a:t>volí se taková , aby pravděpodobnost, že </a:t>
            </a:r>
            <a:r>
              <a:rPr lang="cs-CZ" dirty="0">
                <a:solidFill>
                  <a:srgbClr val="0000FF"/>
                </a:solidFill>
              </a:rPr>
              <a:t>T</a:t>
            </a:r>
            <a:r>
              <a:rPr lang="cs-CZ" dirty="0"/>
              <a:t> bude v kritickém oboru byla rovna </a:t>
            </a:r>
            <a:r>
              <a:rPr lang="cs-CZ" dirty="0">
                <a:solidFill>
                  <a:srgbClr val="0000FF"/>
                </a:solidFill>
                <a:latin typeface="Symbol" panose="05050102010706020507" pitchFamily="18" charset="2"/>
              </a:rPr>
              <a:t>a</a:t>
            </a:r>
          </a:p>
          <a:p>
            <a:pPr lvl="1"/>
            <a:r>
              <a:rPr lang="cs-CZ" dirty="0"/>
              <a:t>lze splnit nekonečně mnoho způsoby</a:t>
            </a:r>
          </a:p>
          <a:p>
            <a:pPr lvl="1"/>
            <a:r>
              <a:rPr lang="cs-CZ" dirty="0"/>
              <a:t>jen jeden ale má nejmenší pravděpodobnost chyby druhého druhu </a:t>
            </a:r>
            <a:r>
              <a:rPr lang="cs-CZ" sz="2000" b="1" dirty="0">
                <a:solidFill>
                  <a:srgbClr val="0000FF"/>
                </a:solidFill>
                <a:latin typeface="Symbol" panose="05050102010706020507" pitchFamily="18" charset="2"/>
              </a:rPr>
              <a:t>b</a:t>
            </a:r>
            <a:r>
              <a:rPr lang="cs-CZ" dirty="0"/>
              <a:t>, tzv. stejnoměrně nejsilnější kritický obor</a:t>
            </a:r>
          </a:p>
          <a:p>
            <a:pPr lvl="1"/>
            <a:r>
              <a:rPr lang="cs-CZ" dirty="0"/>
              <a:t>zvolený kritický obor má charakter intervalu definovaný </a:t>
            </a:r>
            <a:r>
              <a:rPr lang="cs-CZ" dirty="0">
                <a:solidFill>
                  <a:srgbClr val="0000FF"/>
                </a:solidFill>
              </a:rPr>
              <a:t>T</a:t>
            </a:r>
            <a:r>
              <a:rPr lang="cs-CZ" baseline="-25000" dirty="0">
                <a:solidFill>
                  <a:srgbClr val="0000FF"/>
                </a:solidFill>
                <a:latin typeface="Symbol" panose="05050102010706020507" pitchFamily="18" charset="2"/>
              </a:rPr>
              <a:t>a</a:t>
            </a:r>
            <a:endParaRPr lang="cs-CZ" dirty="0"/>
          </a:p>
          <a:p>
            <a:r>
              <a:rPr lang="cs-CZ" dirty="0"/>
              <a:t>oboustranný kritický obor </a:t>
            </a:r>
            <a:r>
              <a:rPr lang="cs-CZ" dirty="0">
                <a:solidFill>
                  <a:srgbClr val="0000FF"/>
                </a:solidFill>
              </a:rPr>
              <a:t>P(|T|&gt; T</a:t>
            </a:r>
            <a:r>
              <a:rPr lang="cs-CZ" baseline="-25000" dirty="0">
                <a:solidFill>
                  <a:srgbClr val="0000FF"/>
                </a:solidFill>
                <a:latin typeface="Symbol" panose="05050102010706020507" pitchFamily="18" charset="2"/>
              </a:rPr>
              <a:t>a</a:t>
            </a:r>
            <a:r>
              <a:rPr lang="cs-CZ" dirty="0">
                <a:solidFill>
                  <a:srgbClr val="0000FF"/>
                </a:solidFill>
                <a:latin typeface="Symbol" panose="05050102010706020507" pitchFamily="18" charset="2"/>
              </a:rPr>
              <a:t>) = a</a:t>
            </a:r>
            <a:endParaRPr lang="cs-CZ" dirty="0">
              <a:solidFill>
                <a:srgbClr val="0000FF"/>
              </a:solidFill>
            </a:endParaRPr>
          </a:p>
          <a:p>
            <a:r>
              <a:rPr lang="cs-CZ" dirty="0"/>
              <a:t>pravostranný kritický obor </a:t>
            </a:r>
            <a:r>
              <a:rPr lang="cs-CZ" dirty="0">
                <a:solidFill>
                  <a:srgbClr val="0000FF"/>
                </a:solidFill>
              </a:rPr>
              <a:t>P(T &gt; T</a:t>
            </a:r>
            <a:r>
              <a:rPr lang="cs-CZ" baseline="-25000" dirty="0">
                <a:solidFill>
                  <a:srgbClr val="0000FF"/>
                </a:solidFill>
                <a:latin typeface="Symbol" panose="05050102010706020507" pitchFamily="18" charset="2"/>
              </a:rPr>
              <a:t>a</a:t>
            </a:r>
            <a:r>
              <a:rPr lang="cs-CZ" dirty="0">
                <a:solidFill>
                  <a:srgbClr val="0000FF"/>
                </a:solidFill>
                <a:latin typeface="Symbol" panose="05050102010706020507" pitchFamily="18" charset="2"/>
              </a:rPr>
              <a:t>) = a</a:t>
            </a:r>
            <a:endParaRPr lang="cs-CZ" dirty="0"/>
          </a:p>
          <a:p>
            <a:r>
              <a:rPr lang="cs-CZ" dirty="0"/>
              <a:t>levostranný  kritický obor </a:t>
            </a:r>
            <a:r>
              <a:rPr lang="cs-CZ" dirty="0">
                <a:solidFill>
                  <a:srgbClr val="0000FF"/>
                </a:solidFill>
              </a:rPr>
              <a:t>P(T &lt; -T</a:t>
            </a:r>
            <a:r>
              <a:rPr lang="cs-CZ" baseline="-25000" dirty="0">
                <a:solidFill>
                  <a:srgbClr val="0000FF"/>
                </a:solidFill>
                <a:latin typeface="Symbol" panose="05050102010706020507" pitchFamily="18" charset="2"/>
              </a:rPr>
              <a:t>a</a:t>
            </a:r>
            <a:r>
              <a:rPr lang="cs-CZ" dirty="0">
                <a:solidFill>
                  <a:srgbClr val="0000FF"/>
                </a:solidFill>
                <a:latin typeface="Symbol" panose="05050102010706020507" pitchFamily="18" charset="2"/>
              </a:rPr>
              <a:t>) = a</a:t>
            </a:r>
            <a:endParaRPr lang="cs-CZ" dirty="0"/>
          </a:p>
        </p:txBody>
      </p:sp>
      <p:grpSp>
        <p:nvGrpSpPr>
          <p:cNvPr id="56" name="Skupina 55">
            <a:extLst>
              <a:ext uri="{FF2B5EF4-FFF2-40B4-BE49-F238E27FC236}">
                <a16:creationId xmlns:a16="http://schemas.microsoft.com/office/drawing/2014/main" id="{C6292EDA-8E4A-4E36-AD93-C7AD37A938FD}"/>
              </a:ext>
            </a:extLst>
          </p:cNvPr>
          <p:cNvGrpSpPr/>
          <p:nvPr/>
        </p:nvGrpSpPr>
        <p:grpSpPr>
          <a:xfrm>
            <a:off x="454581" y="5028908"/>
            <a:ext cx="8162128" cy="1465460"/>
            <a:chOff x="454581" y="5028908"/>
            <a:chExt cx="8162128" cy="1465460"/>
          </a:xfrm>
        </p:grpSpPr>
        <p:cxnSp>
          <p:nvCxnSpPr>
            <p:cNvPr id="43" name="Přímá spojnice 42">
              <a:extLst>
                <a:ext uri="{FF2B5EF4-FFF2-40B4-BE49-F238E27FC236}">
                  <a16:creationId xmlns:a16="http://schemas.microsoft.com/office/drawing/2014/main" id="{15B16B21-4E54-4BF4-9F99-FB31C547A3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8673" y="5958001"/>
              <a:ext cx="7946653" cy="1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4" name="Přímá spojnice 43">
              <a:extLst>
                <a:ext uri="{FF2B5EF4-FFF2-40B4-BE49-F238E27FC236}">
                  <a16:creationId xmlns:a16="http://schemas.microsoft.com/office/drawing/2014/main" id="{001FD98A-E233-4532-BD9E-70651E7D408E}"/>
                </a:ext>
              </a:extLst>
            </p:cNvPr>
            <p:cNvCxnSpPr>
              <a:cxnSpLocks/>
            </p:cNvCxnSpPr>
            <p:nvPr/>
          </p:nvCxnSpPr>
          <p:spPr>
            <a:xfrm>
              <a:off x="1675294" y="5833874"/>
              <a:ext cx="4627" cy="24825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ovéPole 44">
              <a:extLst>
                <a:ext uri="{FF2B5EF4-FFF2-40B4-BE49-F238E27FC236}">
                  <a16:creationId xmlns:a16="http://schemas.microsoft.com/office/drawing/2014/main" id="{6930555E-EF38-4737-B700-0BBF8273031E}"/>
                </a:ext>
              </a:extLst>
            </p:cNvPr>
            <p:cNvSpPr txBox="1"/>
            <p:nvPr/>
          </p:nvSpPr>
          <p:spPr>
            <a:xfrm>
              <a:off x="7077590" y="6098201"/>
              <a:ext cx="5592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>
                  <a:effectLst/>
                </a:rPr>
                <a:t>T</a:t>
              </a:r>
              <a:r>
                <a:rPr lang="cs-CZ" b="1" baseline="-25000" dirty="0">
                  <a:effectLst/>
                  <a:latin typeface="Symbol" panose="05050102010706020507" pitchFamily="18" charset="2"/>
                </a:rPr>
                <a:t>a</a:t>
              </a:r>
              <a:endParaRPr lang="cs-CZ" b="1" dirty="0">
                <a:effectLst/>
                <a:latin typeface="Symbol" panose="05050102010706020507" pitchFamily="18" charset="2"/>
              </a:endParaRPr>
            </a:p>
          </p:txBody>
        </p:sp>
        <p:sp>
          <p:nvSpPr>
            <p:cNvPr id="46" name="TextovéPole 45">
              <a:extLst>
                <a:ext uri="{FF2B5EF4-FFF2-40B4-BE49-F238E27FC236}">
                  <a16:creationId xmlns:a16="http://schemas.microsoft.com/office/drawing/2014/main" id="{E07ECCEB-F083-4258-A018-A0C61D551320}"/>
                </a:ext>
              </a:extLst>
            </p:cNvPr>
            <p:cNvSpPr txBox="1"/>
            <p:nvPr/>
          </p:nvSpPr>
          <p:spPr>
            <a:xfrm>
              <a:off x="1387584" y="6121475"/>
              <a:ext cx="5754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>
                  <a:effectLst/>
                </a:rPr>
                <a:t>-T</a:t>
              </a:r>
              <a:r>
                <a:rPr lang="cs-CZ" b="1" baseline="-25000" dirty="0">
                  <a:effectLst/>
                  <a:latin typeface="Symbol" panose="05050102010706020507" pitchFamily="18" charset="2"/>
                </a:rPr>
                <a:t>a</a:t>
              </a:r>
              <a:endParaRPr lang="cs-CZ" b="1" dirty="0">
                <a:effectLst/>
                <a:latin typeface="Symbol" panose="05050102010706020507" pitchFamily="18" charset="2"/>
              </a:endParaRPr>
            </a:p>
          </p:txBody>
        </p:sp>
        <p:sp>
          <p:nvSpPr>
            <p:cNvPr id="47" name="Pravá složená závorka 46">
              <a:extLst>
                <a:ext uri="{FF2B5EF4-FFF2-40B4-BE49-F238E27FC236}">
                  <a16:creationId xmlns:a16="http://schemas.microsoft.com/office/drawing/2014/main" id="{BC8E30DD-3B75-440F-98BA-1C4EC3127386}"/>
                </a:ext>
              </a:extLst>
            </p:cNvPr>
            <p:cNvSpPr/>
            <p:nvPr/>
          </p:nvSpPr>
          <p:spPr>
            <a:xfrm rot="16200000">
              <a:off x="4304283" y="2754539"/>
              <a:ext cx="432049" cy="5683026"/>
            </a:xfrm>
            <a:prstGeom prst="rightBrace">
              <a:avLst/>
            </a:prstGeom>
            <a:ln w="28575">
              <a:solidFill>
                <a:srgbClr val="0070C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8" name="TextovéPole 47">
              <a:extLst>
                <a:ext uri="{FF2B5EF4-FFF2-40B4-BE49-F238E27FC236}">
                  <a16:creationId xmlns:a16="http://schemas.microsoft.com/office/drawing/2014/main" id="{AC0512CE-0A91-4752-BB5D-0AE99ADB7BC5}"/>
                </a:ext>
              </a:extLst>
            </p:cNvPr>
            <p:cNvSpPr txBox="1"/>
            <p:nvPr/>
          </p:nvSpPr>
          <p:spPr>
            <a:xfrm>
              <a:off x="3437582" y="5033147"/>
              <a:ext cx="21602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b="1" dirty="0">
                  <a:effectLst/>
                </a:rPr>
                <a:t>Obor </a:t>
              </a:r>
              <a:r>
                <a:rPr lang="cs-CZ" sz="1400" b="1" dirty="0" err="1">
                  <a:effectLst/>
                </a:rPr>
                <a:t>nezamítutí</a:t>
              </a:r>
              <a:endParaRPr lang="cs-CZ" sz="1400" b="1" dirty="0">
                <a:effectLst/>
              </a:endParaRPr>
            </a:p>
          </p:txBody>
        </p:sp>
        <p:sp>
          <p:nvSpPr>
            <p:cNvPr id="49" name="Pravá složená závorka 48">
              <a:extLst>
                <a:ext uri="{FF2B5EF4-FFF2-40B4-BE49-F238E27FC236}">
                  <a16:creationId xmlns:a16="http://schemas.microsoft.com/office/drawing/2014/main" id="{968055FA-6638-49C5-80D2-30CEB18EC440}"/>
                </a:ext>
              </a:extLst>
            </p:cNvPr>
            <p:cNvSpPr/>
            <p:nvPr/>
          </p:nvSpPr>
          <p:spPr>
            <a:xfrm rot="16200000">
              <a:off x="7752831" y="5010022"/>
              <a:ext cx="392231" cy="1183505"/>
            </a:xfrm>
            <a:prstGeom prst="rightBrac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0" name="Pravá složená závorka 49">
              <a:extLst>
                <a:ext uri="{FF2B5EF4-FFF2-40B4-BE49-F238E27FC236}">
                  <a16:creationId xmlns:a16="http://schemas.microsoft.com/office/drawing/2014/main" id="{BBDD7D3C-B762-4AAC-94B6-2ACE70F7841F}"/>
                </a:ext>
              </a:extLst>
            </p:cNvPr>
            <p:cNvSpPr/>
            <p:nvPr/>
          </p:nvSpPr>
          <p:spPr>
            <a:xfrm rot="16200000">
              <a:off x="926236" y="5041910"/>
              <a:ext cx="392218" cy="1105896"/>
            </a:xfrm>
            <a:prstGeom prst="rightBrac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1" name="TextovéPole 50">
              <a:extLst>
                <a:ext uri="{FF2B5EF4-FFF2-40B4-BE49-F238E27FC236}">
                  <a16:creationId xmlns:a16="http://schemas.microsoft.com/office/drawing/2014/main" id="{A5259A52-D2D6-40FB-BDDC-EECA6F530D11}"/>
                </a:ext>
              </a:extLst>
            </p:cNvPr>
            <p:cNvSpPr txBox="1"/>
            <p:nvPr/>
          </p:nvSpPr>
          <p:spPr>
            <a:xfrm>
              <a:off x="7281183" y="5033147"/>
              <a:ext cx="13355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b="1" dirty="0">
                  <a:effectLst/>
                </a:rPr>
                <a:t>Kritický obor</a:t>
              </a:r>
            </a:p>
          </p:txBody>
        </p:sp>
        <p:sp>
          <p:nvSpPr>
            <p:cNvPr id="52" name="TextovéPole 51">
              <a:extLst>
                <a:ext uri="{FF2B5EF4-FFF2-40B4-BE49-F238E27FC236}">
                  <a16:creationId xmlns:a16="http://schemas.microsoft.com/office/drawing/2014/main" id="{8B5A60E6-778B-48BD-A51B-30CAB1919236}"/>
                </a:ext>
              </a:extLst>
            </p:cNvPr>
            <p:cNvSpPr txBox="1"/>
            <p:nvPr/>
          </p:nvSpPr>
          <p:spPr>
            <a:xfrm>
              <a:off x="454581" y="5028908"/>
              <a:ext cx="13355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b="1" dirty="0">
                  <a:effectLst/>
                </a:rPr>
                <a:t>Kritický obor</a:t>
              </a:r>
            </a:p>
          </p:txBody>
        </p:sp>
        <p:sp>
          <p:nvSpPr>
            <p:cNvPr id="53" name="TextovéPole 52">
              <a:extLst>
                <a:ext uri="{FF2B5EF4-FFF2-40B4-BE49-F238E27FC236}">
                  <a16:creationId xmlns:a16="http://schemas.microsoft.com/office/drawing/2014/main" id="{0AE8A316-1545-416D-B744-0E2DA353A008}"/>
                </a:ext>
              </a:extLst>
            </p:cNvPr>
            <p:cNvSpPr txBox="1"/>
            <p:nvPr/>
          </p:nvSpPr>
          <p:spPr>
            <a:xfrm>
              <a:off x="4274484" y="6125036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>
                  <a:effectLst/>
                </a:rPr>
                <a:t>0</a:t>
              </a:r>
            </a:p>
          </p:txBody>
        </p:sp>
        <p:cxnSp>
          <p:nvCxnSpPr>
            <p:cNvPr id="54" name="Přímá spojnice 53">
              <a:extLst>
                <a:ext uri="{FF2B5EF4-FFF2-40B4-BE49-F238E27FC236}">
                  <a16:creationId xmlns:a16="http://schemas.microsoft.com/office/drawing/2014/main" id="{225DF35B-BB9C-47A8-8B86-26963EA8771B}"/>
                </a:ext>
              </a:extLst>
            </p:cNvPr>
            <p:cNvCxnSpPr>
              <a:cxnSpLocks/>
            </p:cNvCxnSpPr>
            <p:nvPr/>
          </p:nvCxnSpPr>
          <p:spPr>
            <a:xfrm>
              <a:off x="4490508" y="5833874"/>
              <a:ext cx="4627" cy="24825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Přímá spojnice 54">
              <a:extLst>
                <a:ext uri="{FF2B5EF4-FFF2-40B4-BE49-F238E27FC236}">
                  <a16:creationId xmlns:a16="http://schemas.microsoft.com/office/drawing/2014/main" id="{EF7E4D30-A4C5-4C07-85EA-E50E3B3321DD}"/>
                </a:ext>
              </a:extLst>
            </p:cNvPr>
            <p:cNvCxnSpPr>
              <a:cxnSpLocks/>
            </p:cNvCxnSpPr>
            <p:nvPr/>
          </p:nvCxnSpPr>
          <p:spPr>
            <a:xfrm>
              <a:off x="7357195" y="5859954"/>
              <a:ext cx="4627" cy="24825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63650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9FEC0B-13F0-4F4D-B114-5AB0CE483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Harmonogram kurzu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B530D4-0723-4081-A4C7-17459CB5E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1. hodina  9:00-10:30 </a:t>
            </a:r>
          </a:p>
          <a:p>
            <a:pPr marL="0" indent="0">
              <a:buNone/>
            </a:pPr>
            <a:r>
              <a:rPr lang="cs-CZ" sz="2400" dirty="0"/>
              <a:t>    </a:t>
            </a:r>
            <a:r>
              <a:rPr lang="cs-CZ" sz="2400" b="0" dirty="0"/>
              <a:t> Pauza 10:30 – 10:45</a:t>
            </a:r>
          </a:p>
          <a:p>
            <a:pPr marL="0" indent="0">
              <a:buNone/>
            </a:pPr>
            <a:endParaRPr lang="cs-CZ" sz="2400" b="0" dirty="0"/>
          </a:p>
          <a:p>
            <a:r>
              <a:rPr lang="cs-CZ" sz="2400" dirty="0"/>
              <a:t>2. hodina 10:45-12:15 </a:t>
            </a:r>
          </a:p>
          <a:p>
            <a:pPr marL="0" indent="0">
              <a:buNone/>
            </a:pPr>
            <a:r>
              <a:rPr lang="cs-CZ" sz="2400" b="0" dirty="0"/>
              <a:t>     Pauza 12:15-13:15</a:t>
            </a:r>
          </a:p>
          <a:p>
            <a:pPr marL="0" indent="0">
              <a:buNone/>
            </a:pPr>
            <a:endParaRPr lang="cs-CZ" sz="2400" b="0" dirty="0"/>
          </a:p>
          <a:p>
            <a:r>
              <a:rPr lang="cs-CZ" sz="2400" dirty="0"/>
              <a:t>3. hodina 13:15-14:45</a:t>
            </a:r>
          </a:p>
          <a:p>
            <a:pPr marL="0" indent="0">
              <a:buNone/>
            </a:pPr>
            <a:r>
              <a:rPr lang="cs-CZ" sz="2400" dirty="0"/>
              <a:t>     </a:t>
            </a:r>
            <a:r>
              <a:rPr lang="cs-CZ" sz="2400" b="0" dirty="0"/>
              <a:t>Pauza 14:45 – 15:00</a:t>
            </a:r>
          </a:p>
          <a:p>
            <a:pPr marL="0" indent="0">
              <a:buNone/>
            </a:pPr>
            <a:endParaRPr lang="cs-CZ" sz="2400" b="0" dirty="0"/>
          </a:p>
          <a:p>
            <a:r>
              <a:rPr lang="cs-CZ" sz="2400" dirty="0"/>
              <a:t>4. hodina 15:00-16:30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83F817B-529F-43FE-8361-E2FCF3F5A17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486775" y="6480175"/>
            <a:ext cx="657225" cy="360363"/>
          </a:xfrm>
          <a:prstGeom prst="rect">
            <a:avLst/>
          </a:prstGeom>
        </p:spPr>
        <p:txBody>
          <a:bodyPr/>
          <a:lstStyle/>
          <a:p>
            <a:fld id="{307889CB-4329-4159-951C-9130128614A6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54284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59D22A-A2C5-4F10-A469-AFAE74F61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Konečné rozhodnutí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cs-CZ" altLang="cs-CZ" dirty="0"/>
              <a:t>zbývá stanovit </a:t>
            </a:r>
            <a:r>
              <a:rPr lang="cs-CZ" altLang="cs-CZ" dirty="0">
                <a:solidFill>
                  <a:srgbClr val="0000FF"/>
                </a:solidFill>
                <a:latin typeface="Symbol" panose="05050102010706020507" pitchFamily="18" charset="2"/>
              </a:rPr>
              <a:t>a</a:t>
            </a:r>
            <a:r>
              <a:rPr lang="cs-CZ" altLang="cs-CZ" dirty="0"/>
              <a:t> </a:t>
            </a:r>
            <a:r>
              <a:rPr lang="cs-CZ" altLang="cs-CZ" dirty="0" err="1"/>
              <a:t>a</a:t>
            </a:r>
            <a:r>
              <a:rPr lang="cs-CZ" altLang="cs-CZ" dirty="0"/>
              <a:t> tím je stanovena kritická hodnota </a:t>
            </a:r>
            <a:r>
              <a:rPr lang="cs-CZ" dirty="0">
                <a:solidFill>
                  <a:srgbClr val="0000FF"/>
                </a:solidFill>
              </a:rPr>
              <a:t>T</a:t>
            </a:r>
            <a:r>
              <a:rPr lang="cs-CZ" baseline="-25000" dirty="0">
                <a:solidFill>
                  <a:srgbClr val="0000FF"/>
                </a:solidFill>
                <a:latin typeface="Symbol" panose="05050102010706020507" pitchFamily="18" charset="2"/>
              </a:rPr>
              <a:t>a</a:t>
            </a:r>
            <a:endParaRPr lang="cs-CZ" altLang="cs-CZ" dirty="0"/>
          </a:p>
          <a:p>
            <a:pPr lvl="1"/>
            <a:r>
              <a:rPr lang="cs-CZ" altLang="cs-CZ" dirty="0"/>
              <a:t>v praxi se nejčastěji volí hodnota 0,05, řidčeji 0,01</a:t>
            </a:r>
          </a:p>
          <a:p>
            <a:pPr lvl="1"/>
            <a:r>
              <a:rPr lang="cs-CZ" altLang="cs-CZ" dirty="0"/>
              <a:t>pouze zvyk, není vhodné brát hodnotu jako nepřekročitelné pravidlo</a:t>
            </a:r>
          </a:p>
          <a:p>
            <a:pPr lvl="1"/>
            <a:r>
              <a:rPr lang="cs-CZ" altLang="cs-CZ" dirty="0"/>
              <a:t>zavedl R. A. </a:t>
            </a:r>
            <a:r>
              <a:rPr lang="cs-CZ" altLang="cs-CZ" dirty="0" err="1"/>
              <a:t>Fisher</a:t>
            </a:r>
            <a:r>
              <a:rPr lang="cs-CZ" altLang="cs-CZ" dirty="0"/>
              <a:t> (1 z 20)</a:t>
            </a:r>
          </a:p>
          <a:p>
            <a:r>
              <a:rPr lang="cs-CZ" altLang="cs-CZ" dirty="0"/>
              <a:t>dva ekvivalentní způsoby rozhodování</a:t>
            </a:r>
          </a:p>
          <a:p>
            <a:pPr marL="800100" lvl="1" indent="-342900">
              <a:buAutoNum type="alphaLcParenR"/>
            </a:pPr>
            <a:r>
              <a:rPr lang="cs-CZ" altLang="cs-CZ" dirty="0"/>
              <a:t>porovnání vypočtené testové statistiky </a:t>
            </a:r>
            <a:r>
              <a:rPr lang="cs-CZ" altLang="cs-CZ" dirty="0">
                <a:solidFill>
                  <a:schemeClr val="tx1"/>
                </a:solidFill>
              </a:rPr>
              <a:t>s </a:t>
            </a:r>
            <a:r>
              <a:rPr lang="cs-CZ" altLang="cs-CZ" i="1" dirty="0">
                <a:solidFill>
                  <a:srgbClr val="0000FF"/>
                </a:solidFill>
              </a:rPr>
              <a:t>kritickou hodnotou</a:t>
            </a:r>
            <a:r>
              <a:rPr lang="cs-CZ" altLang="cs-CZ" dirty="0">
                <a:solidFill>
                  <a:schemeClr val="tx1"/>
                </a:solidFill>
              </a:rPr>
              <a:t>, která </a:t>
            </a:r>
            <a:r>
              <a:rPr lang="cs-CZ" altLang="cs-CZ" dirty="0"/>
              <a:t>odpovídá hodnotě</a:t>
            </a:r>
            <a:r>
              <a:rPr lang="cs-CZ" altLang="cs-CZ" dirty="0">
                <a:solidFill>
                  <a:srgbClr val="0000FF"/>
                </a:solidFill>
                <a:latin typeface="Symbol" panose="05050102010706020507" pitchFamily="18" charset="2"/>
                <a:sym typeface="Symbol" pitchFamily="18" charset="2"/>
              </a:rPr>
              <a:t> , </a:t>
            </a:r>
            <a:r>
              <a:rPr lang="cs-CZ" altLang="cs-CZ" dirty="0"/>
              <a:t>je-li statistika </a:t>
            </a:r>
            <a:r>
              <a:rPr lang="cs-CZ" altLang="cs-CZ" dirty="0">
                <a:solidFill>
                  <a:srgbClr val="0000FF"/>
                </a:solidFill>
              </a:rPr>
              <a:t>T</a:t>
            </a:r>
            <a:r>
              <a:rPr lang="cs-CZ" altLang="cs-CZ" dirty="0"/>
              <a:t> </a:t>
            </a:r>
            <a:r>
              <a:rPr lang="cs-CZ" altLang="cs-CZ" i="1" dirty="0">
                <a:solidFill>
                  <a:schemeClr val="tx1"/>
                </a:solidFill>
              </a:rPr>
              <a:t>vyšší než kritická hodnota</a:t>
            </a:r>
            <a:r>
              <a:rPr lang="cs-CZ" dirty="0">
                <a:solidFill>
                  <a:srgbClr val="0000FF"/>
                </a:solidFill>
              </a:rPr>
              <a:t> T</a:t>
            </a:r>
            <a:r>
              <a:rPr lang="cs-CZ" baseline="-25000" dirty="0">
                <a:solidFill>
                  <a:srgbClr val="0000FF"/>
                </a:solidFill>
                <a:latin typeface="Symbol" panose="05050102010706020507" pitchFamily="18" charset="2"/>
              </a:rPr>
              <a:t>a</a:t>
            </a:r>
            <a:r>
              <a:rPr lang="cs-CZ" altLang="cs-CZ" dirty="0">
                <a:solidFill>
                  <a:schemeClr val="tx1"/>
                </a:solidFill>
              </a:rPr>
              <a:t>,</a:t>
            </a:r>
            <a:r>
              <a:rPr lang="cs-CZ" altLang="cs-CZ" dirty="0"/>
              <a:t> zamítáme nulovou hypotézu</a:t>
            </a:r>
            <a:r>
              <a:rPr lang="cs-CZ" altLang="cs-CZ" dirty="0">
                <a:solidFill>
                  <a:srgbClr val="0000FF"/>
                </a:solidFill>
              </a:rPr>
              <a:t> H</a:t>
            </a:r>
            <a:r>
              <a:rPr lang="cs-CZ" altLang="cs-CZ" baseline="-25000" dirty="0">
                <a:solidFill>
                  <a:srgbClr val="0000FF"/>
                </a:solidFill>
              </a:rPr>
              <a:t>0</a:t>
            </a:r>
            <a:endParaRPr lang="cs-CZ" altLang="cs-CZ" dirty="0"/>
          </a:p>
          <a:p>
            <a:pPr marL="800100" lvl="1" indent="-342900">
              <a:buFont typeface="Arial" panose="020B0604020202020204" pitchFamily="34" charset="0"/>
              <a:buAutoNum type="alphaLcParenR"/>
            </a:pPr>
            <a:r>
              <a:rPr lang="cs-CZ" altLang="cs-CZ" dirty="0"/>
              <a:t>k vypočtené </a:t>
            </a:r>
            <a:r>
              <a:rPr lang="cs-CZ" altLang="cs-CZ" dirty="0">
                <a:solidFill>
                  <a:srgbClr val="0000FF"/>
                </a:solidFill>
              </a:rPr>
              <a:t>T</a:t>
            </a:r>
            <a:r>
              <a:rPr lang="cs-CZ" altLang="cs-CZ" dirty="0"/>
              <a:t>  zjistíme dosaženou </a:t>
            </a:r>
            <a:r>
              <a:rPr lang="cs-CZ" altLang="cs-CZ" i="1" dirty="0">
                <a:solidFill>
                  <a:srgbClr val="0000FF"/>
                </a:solidFill>
              </a:rPr>
              <a:t>signifikanci</a:t>
            </a:r>
            <a:r>
              <a:rPr lang="cs-CZ" altLang="cs-CZ" dirty="0"/>
              <a:t> (</a:t>
            </a:r>
            <a:r>
              <a:rPr lang="cs-CZ" altLang="cs-CZ" i="1" dirty="0">
                <a:solidFill>
                  <a:srgbClr val="0000FF"/>
                </a:solidFill>
              </a:rPr>
              <a:t>P-</a:t>
            </a:r>
            <a:r>
              <a:rPr lang="cs-CZ" altLang="cs-CZ" i="1" dirty="0" err="1">
                <a:solidFill>
                  <a:srgbClr val="0000FF"/>
                </a:solidFill>
              </a:rPr>
              <a:t>value</a:t>
            </a:r>
            <a:r>
              <a:rPr lang="cs-CZ" altLang="cs-CZ" dirty="0"/>
              <a:t>) a porovnáme ji s kritickou hladinou </a:t>
            </a:r>
            <a:r>
              <a:rPr lang="cs-CZ" altLang="cs-CZ" dirty="0">
                <a:solidFill>
                  <a:srgbClr val="0000FF"/>
                </a:solidFill>
                <a:latin typeface="Symbol" panose="05050102010706020507" pitchFamily="18" charset="2"/>
                <a:sym typeface="Symbol" pitchFamily="18" charset="2"/>
              </a:rPr>
              <a:t></a:t>
            </a:r>
            <a:r>
              <a:rPr lang="cs-CZ" altLang="cs-CZ" dirty="0"/>
              <a:t>, je-li signifikance ≤ </a:t>
            </a:r>
            <a:r>
              <a:rPr lang="cs-CZ" altLang="cs-CZ" dirty="0">
                <a:solidFill>
                  <a:srgbClr val="0000FF"/>
                </a:solidFill>
                <a:latin typeface="Symbol" panose="05050102010706020507" pitchFamily="18" charset="2"/>
                <a:sym typeface="Symbol" pitchFamily="18" charset="2"/>
              </a:rPr>
              <a:t></a:t>
            </a:r>
            <a:r>
              <a:rPr lang="cs-CZ" altLang="cs-CZ" dirty="0"/>
              <a:t> zamítáme hypotézu </a:t>
            </a:r>
            <a:r>
              <a:rPr lang="cs-CZ" altLang="cs-CZ" dirty="0">
                <a:solidFill>
                  <a:srgbClr val="0000FF"/>
                </a:solidFill>
              </a:rPr>
              <a:t>H</a:t>
            </a:r>
            <a:r>
              <a:rPr lang="cs-CZ" altLang="cs-CZ" baseline="-25000" dirty="0">
                <a:solidFill>
                  <a:srgbClr val="0000FF"/>
                </a:solidFill>
              </a:rPr>
              <a:t>0</a:t>
            </a:r>
            <a:endParaRPr lang="cs-CZ" altLang="cs-CZ" dirty="0"/>
          </a:p>
          <a:p>
            <a:pPr marL="1200150" lvl="2" indent="-342900">
              <a:buFont typeface="Wingdings" panose="05000000000000000000" pitchFamily="2" charset="2"/>
              <a:buChar char="§"/>
            </a:pPr>
            <a:r>
              <a:rPr lang="cs-CZ" altLang="cs-CZ" dirty="0"/>
              <a:t>signifikance je takové </a:t>
            </a:r>
            <a:r>
              <a:rPr lang="cs-CZ" altLang="cs-CZ" dirty="0">
                <a:solidFill>
                  <a:srgbClr val="0000FF"/>
                </a:solidFill>
                <a:latin typeface="Symbol" panose="05050102010706020507" pitchFamily="18" charset="2"/>
                <a:sym typeface="Symbol" pitchFamily="18" charset="2"/>
              </a:rPr>
              <a:t></a:t>
            </a:r>
            <a:r>
              <a:rPr lang="cs-CZ" altLang="cs-CZ" dirty="0"/>
              <a:t>, pro které </a:t>
            </a:r>
            <a:r>
              <a:rPr lang="cs-CZ" altLang="cs-CZ" dirty="0">
                <a:solidFill>
                  <a:srgbClr val="0000FF"/>
                </a:solidFill>
              </a:rPr>
              <a:t>T = </a:t>
            </a:r>
            <a:r>
              <a:rPr lang="cs-CZ" dirty="0">
                <a:solidFill>
                  <a:srgbClr val="0000FF"/>
                </a:solidFill>
              </a:rPr>
              <a:t>T</a:t>
            </a:r>
            <a:r>
              <a:rPr lang="cs-CZ" baseline="-25000" dirty="0">
                <a:solidFill>
                  <a:srgbClr val="0000FF"/>
                </a:solidFill>
                <a:latin typeface="Symbol" panose="05050102010706020507" pitchFamily="18" charset="2"/>
              </a:rPr>
              <a:t>a</a:t>
            </a:r>
          </a:p>
          <a:p>
            <a:pPr marL="1200150" lvl="2" indent="-342900">
              <a:buFont typeface="Wingdings" panose="05000000000000000000" pitchFamily="2" charset="2"/>
              <a:buChar char="§"/>
            </a:pPr>
            <a:r>
              <a:rPr lang="cs-CZ" altLang="cs-CZ" dirty="0"/>
              <a:t>signifikance se dá interpretovat jako pravděpodobnost, že </a:t>
            </a:r>
            <a:r>
              <a:rPr lang="cs-CZ" altLang="cs-CZ" dirty="0">
                <a:solidFill>
                  <a:srgbClr val="0000FF"/>
                </a:solidFill>
              </a:rPr>
              <a:t>T &gt;= </a:t>
            </a:r>
            <a:r>
              <a:rPr lang="cs-CZ" dirty="0">
                <a:solidFill>
                  <a:srgbClr val="0000FF"/>
                </a:solidFill>
              </a:rPr>
              <a:t>T</a:t>
            </a:r>
            <a:r>
              <a:rPr lang="cs-CZ" baseline="-25000" dirty="0">
                <a:solidFill>
                  <a:srgbClr val="0000FF"/>
                </a:solidFill>
                <a:latin typeface="Symbol" panose="05050102010706020507" pitchFamily="18" charset="2"/>
              </a:rPr>
              <a:t>a</a:t>
            </a:r>
            <a:r>
              <a:rPr lang="cs-CZ" altLang="cs-CZ" dirty="0"/>
              <a:t> při platnosti </a:t>
            </a:r>
            <a:r>
              <a:rPr lang="cs-CZ" altLang="cs-CZ" dirty="0">
                <a:solidFill>
                  <a:srgbClr val="0000FF"/>
                </a:solidFill>
              </a:rPr>
              <a:t>H</a:t>
            </a:r>
            <a:r>
              <a:rPr lang="cs-CZ" altLang="cs-CZ" baseline="-25000" dirty="0">
                <a:solidFill>
                  <a:srgbClr val="0000FF"/>
                </a:solidFill>
              </a:rPr>
              <a:t>0</a:t>
            </a:r>
            <a:r>
              <a:rPr lang="cs-CZ" altLang="cs-CZ" dirty="0"/>
              <a:t> , tedy., že odchylka dat od </a:t>
            </a:r>
            <a:r>
              <a:rPr lang="cs-CZ" altLang="cs-CZ" dirty="0">
                <a:solidFill>
                  <a:srgbClr val="0000FF"/>
                </a:solidFill>
              </a:rPr>
              <a:t>H</a:t>
            </a:r>
            <a:r>
              <a:rPr lang="cs-CZ" altLang="cs-CZ" baseline="-25000" dirty="0">
                <a:solidFill>
                  <a:srgbClr val="0000FF"/>
                </a:solidFill>
              </a:rPr>
              <a:t>0  </a:t>
            </a:r>
            <a:r>
              <a:rPr lang="cs-CZ" altLang="cs-CZ" dirty="0"/>
              <a:t>je způsobena pouze náhodou.</a:t>
            </a:r>
          </a:p>
          <a:p>
            <a:pPr marL="400050"/>
            <a:r>
              <a:rPr lang="cs-CZ" altLang="cs-CZ" dirty="0"/>
              <a:t>zamítnutí </a:t>
            </a:r>
            <a:r>
              <a:rPr lang="cs-CZ" altLang="cs-CZ" dirty="0">
                <a:solidFill>
                  <a:srgbClr val="0000FF"/>
                </a:solidFill>
              </a:rPr>
              <a:t>H</a:t>
            </a:r>
            <a:r>
              <a:rPr lang="cs-CZ" altLang="cs-CZ" baseline="-25000" dirty="0">
                <a:solidFill>
                  <a:srgbClr val="0000FF"/>
                </a:solidFill>
              </a:rPr>
              <a:t>0</a:t>
            </a:r>
            <a:r>
              <a:rPr lang="cs-CZ" altLang="cs-CZ" dirty="0"/>
              <a:t> a přijetí </a:t>
            </a:r>
            <a:r>
              <a:rPr lang="cs-CZ" altLang="cs-CZ" dirty="0">
                <a:solidFill>
                  <a:srgbClr val="0000FF"/>
                </a:solidFill>
              </a:rPr>
              <a:t>H</a:t>
            </a:r>
            <a:r>
              <a:rPr lang="cs-CZ" altLang="cs-CZ" baseline="-25000" dirty="0">
                <a:solidFill>
                  <a:srgbClr val="0000FF"/>
                </a:solidFill>
              </a:rPr>
              <a:t>A</a:t>
            </a:r>
            <a:r>
              <a:rPr lang="cs-CZ" altLang="cs-CZ" dirty="0"/>
              <a:t>, znamená, že data neodpovídají </a:t>
            </a:r>
            <a:r>
              <a:rPr lang="cs-CZ" altLang="cs-CZ" dirty="0">
                <a:solidFill>
                  <a:srgbClr val="0000FF"/>
                </a:solidFill>
              </a:rPr>
              <a:t>H</a:t>
            </a:r>
            <a:r>
              <a:rPr lang="cs-CZ" altLang="cs-CZ" baseline="-25000" dirty="0">
                <a:solidFill>
                  <a:srgbClr val="0000FF"/>
                </a:solidFill>
              </a:rPr>
              <a:t>0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352A3A-0818-4A03-8FD1-FBF87B911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Interpretace rozhodnutí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44DDD4-5DAC-4BA0-9F94-73AD9F5EC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000" y="899999"/>
            <a:ext cx="8640000" cy="4473217"/>
          </a:xfrm>
        </p:spPr>
        <p:txBody>
          <a:bodyPr/>
          <a:lstStyle/>
          <a:p>
            <a:r>
              <a:rPr lang="cs-CZ" dirty="0"/>
              <a:t>zamítáme </a:t>
            </a:r>
            <a:r>
              <a:rPr lang="cs-CZ" altLang="cs-CZ" dirty="0">
                <a:solidFill>
                  <a:srgbClr val="0000FF"/>
                </a:solidFill>
              </a:rPr>
              <a:t>H</a:t>
            </a:r>
            <a:r>
              <a:rPr lang="cs-CZ" altLang="cs-CZ" baseline="-25000" dirty="0">
                <a:solidFill>
                  <a:srgbClr val="0000FF"/>
                </a:solidFill>
              </a:rPr>
              <a:t>0 </a:t>
            </a:r>
            <a:r>
              <a:rPr lang="cs-CZ" dirty="0"/>
              <a:t> – přijímáme </a:t>
            </a:r>
            <a:r>
              <a:rPr lang="cs-CZ" altLang="cs-CZ" dirty="0">
                <a:solidFill>
                  <a:srgbClr val="0000FF"/>
                </a:solidFill>
              </a:rPr>
              <a:t>H</a:t>
            </a:r>
            <a:r>
              <a:rPr lang="cs-CZ" altLang="cs-CZ" baseline="-25000" dirty="0">
                <a:solidFill>
                  <a:srgbClr val="0000FF"/>
                </a:solidFill>
              </a:rPr>
              <a:t>A</a:t>
            </a:r>
            <a:endParaRPr lang="cs-CZ" dirty="0"/>
          </a:p>
          <a:p>
            <a:pPr lvl="1"/>
            <a:r>
              <a:rPr lang="cs-CZ" dirty="0"/>
              <a:t>říkáme pouze, že data neodpovídají </a:t>
            </a:r>
            <a:r>
              <a:rPr lang="cs-CZ" altLang="cs-CZ" dirty="0">
                <a:solidFill>
                  <a:srgbClr val="0000FF"/>
                </a:solidFill>
              </a:rPr>
              <a:t>H</a:t>
            </a:r>
            <a:r>
              <a:rPr lang="cs-CZ" altLang="cs-CZ" baseline="-25000" dirty="0">
                <a:solidFill>
                  <a:srgbClr val="0000FF"/>
                </a:solidFill>
              </a:rPr>
              <a:t>0</a:t>
            </a:r>
            <a:endParaRPr lang="cs-CZ" dirty="0"/>
          </a:p>
          <a:p>
            <a:pPr lvl="1"/>
            <a:r>
              <a:rPr lang="cs-CZ" dirty="0"/>
              <a:t>hodnota testového kritéria závisí na velikosti rozdílu mezi odhadem a testovanou hodnotu, ale také na velikosti výběru</a:t>
            </a:r>
          </a:p>
          <a:p>
            <a:pPr lvl="1"/>
            <a:r>
              <a:rPr lang="cs-CZ" dirty="0"/>
              <a:t>čím větší výběr tím menší rozdíl je statisticky významný</a:t>
            </a:r>
          </a:p>
          <a:p>
            <a:pPr lvl="1"/>
            <a:r>
              <a:rPr lang="cs-CZ" dirty="0"/>
              <a:t>Vždy interpretujeme i </a:t>
            </a:r>
            <a:r>
              <a:rPr lang="cs-CZ" i="1" dirty="0">
                <a:solidFill>
                  <a:srgbClr val="0000FF"/>
                </a:solidFill>
              </a:rPr>
              <a:t>věcný</a:t>
            </a:r>
            <a:r>
              <a:rPr lang="cs-CZ" dirty="0"/>
              <a:t> význam statisticky významného rozdílu.</a:t>
            </a:r>
          </a:p>
          <a:p>
            <a:r>
              <a:rPr lang="cs-CZ" dirty="0"/>
              <a:t>nezamítáme </a:t>
            </a:r>
            <a:r>
              <a:rPr lang="cs-CZ" altLang="cs-CZ" dirty="0">
                <a:solidFill>
                  <a:srgbClr val="0000FF"/>
                </a:solidFill>
              </a:rPr>
              <a:t>H</a:t>
            </a:r>
            <a:r>
              <a:rPr lang="cs-CZ" altLang="cs-CZ" baseline="-25000" dirty="0">
                <a:solidFill>
                  <a:srgbClr val="0000FF"/>
                </a:solidFill>
              </a:rPr>
              <a:t>0 </a:t>
            </a:r>
            <a:r>
              <a:rPr lang="cs-CZ" dirty="0"/>
              <a:t> – NEPŘÍJÍMÁME </a:t>
            </a:r>
            <a:r>
              <a:rPr lang="cs-CZ" altLang="cs-CZ" dirty="0">
                <a:solidFill>
                  <a:srgbClr val="0000FF"/>
                </a:solidFill>
              </a:rPr>
              <a:t>H</a:t>
            </a:r>
            <a:r>
              <a:rPr lang="cs-CZ" altLang="cs-CZ" baseline="-25000" dirty="0">
                <a:solidFill>
                  <a:srgbClr val="0000FF"/>
                </a:solidFill>
              </a:rPr>
              <a:t>A</a:t>
            </a:r>
            <a:endParaRPr lang="cs-CZ" dirty="0"/>
          </a:p>
          <a:p>
            <a:pPr lvl="1"/>
            <a:r>
              <a:rPr lang="cs-CZ" dirty="0"/>
              <a:t>testové kritérium nepadne do kritického oboru, respektive signifikance je větší než zvolená mez </a:t>
            </a:r>
            <a:r>
              <a:rPr lang="cs-CZ" dirty="0">
                <a:solidFill>
                  <a:srgbClr val="3A53A0"/>
                </a:solidFill>
                <a:latin typeface="Symbol" panose="05050102010706020507" pitchFamily="18" charset="2"/>
              </a:rPr>
              <a:t>a</a:t>
            </a:r>
          </a:p>
          <a:p>
            <a:pPr lvl="1"/>
            <a:r>
              <a:rPr lang="cs-CZ" dirty="0"/>
              <a:t>říkáme pouze, že data neodporují </a:t>
            </a:r>
            <a:r>
              <a:rPr lang="cs-CZ" altLang="cs-CZ" dirty="0">
                <a:solidFill>
                  <a:srgbClr val="0000FF"/>
                </a:solidFill>
              </a:rPr>
              <a:t>H</a:t>
            </a:r>
            <a:r>
              <a:rPr lang="cs-CZ" altLang="cs-CZ" baseline="-25000" dirty="0">
                <a:solidFill>
                  <a:srgbClr val="0000FF"/>
                </a:solidFill>
              </a:rPr>
              <a:t>0</a:t>
            </a:r>
            <a:endParaRPr lang="cs-CZ" dirty="0"/>
          </a:p>
          <a:p>
            <a:pPr lvl="1"/>
            <a:r>
              <a:rPr lang="cs-CZ" dirty="0"/>
              <a:t>nemůžeme přijmout </a:t>
            </a:r>
            <a:r>
              <a:rPr lang="cs-CZ" altLang="cs-CZ" dirty="0">
                <a:solidFill>
                  <a:srgbClr val="0000FF"/>
                </a:solidFill>
              </a:rPr>
              <a:t>H</a:t>
            </a:r>
            <a:r>
              <a:rPr lang="cs-CZ" altLang="cs-CZ" baseline="-25000" dirty="0">
                <a:solidFill>
                  <a:srgbClr val="0000FF"/>
                </a:solidFill>
              </a:rPr>
              <a:t>0</a:t>
            </a:r>
            <a:r>
              <a:rPr lang="cs-CZ" dirty="0"/>
              <a:t>, protože neznáme pravděpodobnost chyby II. druhu </a:t>
            </a:r>
            <a:r>
              <a:rPr lang="cs-CZ" dirty="0">
                <a:solidFill>
                  <a:srgbClr val="0000FF"/>
                </a:solidFill>
                <a:latin typeface="Symbol" panose="05050102010706020507" pitchFamily="18" charset="2"/>
              </a:rPr>
              <a:t>b</a:t>
            </a:r>
          </a:p>
          <a:p>
            <a:pPr lvl="1"/>
            <a:r>
              <a:rPr lang="cs-CZ" altLang="cs-CZ" dirty="0">
                <a:solidFill>
                  <a:srgbClr val="0000FF"/>
                </a:solidFill>
              </a:rPr>
              <a:t>H</a:t>
            </a:r>
            <a:r>
              <a:rPr lang="cs-CZ" altLang="cs-CZ" baseline="-25000" dirty="0">
                <a:solidFill>
                  <a:srgbClr val="0000FF"/>
                </a:solidFill>
              </a:rPr>
              <a:t>A </a:t>
            </a:r>
            <a:r>
              <a:rPr lang="cs-CZ" dirty="0"/>
              <a:t>může ve skutečnosti platit, ale nemáme dost dat, abychom to prokázali</a:t>
            </a:r>
          </a:p>
          <a:p>
            <a:pPr lvl="1"/>
            <a:r>
              <a:rPr lang="cs-CZ" dirty="0"/>
              <a:t>používaný termín obor přijetí je zavádějící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74714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593DEA-6B80-4372-ACF9-201BA1DE9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Síla testu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FB792A-5FBA-443F-813A-15C66F208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síla testu je </a:t>
            </a:r>
            <a:r>
              <a:rPr lang="pl-PL" dirty="0">
                <a:solidFill>
                  <a:srgbClr val="0000FF"/>
                </a:solidFill>
              </a:rPr>
              <a:t>1-</a:t>
            </a:r>
            <a:r>
              <a:rPr lang="pl-PL" dirty="0">
                <a:solidFill>
                  <a:srgbClr val="0000FF"/>
                </a:solidFill>
                <a:latin typeface="Symbol" panose="05050102010706020507" pitchFamily="18" charset="2"/>
              </a:rPr>
              <a:t>b</a:t>
            </a:r>
            <a:r>
              <a:rPr lang="pl-PL" dirty="0"/>
              <a:t>, kde </a:t>
            </a:r>
            <a:r>
              <a:rPr lang="pl-PL" dirty="0">
                <a:solidFill>
                  <a:srgbClr val="0000FF"/>
                </a:solidFill>
                <a:latin typeface="Symbol" panose="05050102010706020507" pitchFamily="18" charset="2"/>
              </a:rPr>
              <a:t>b</a:t>
            </a:r>
            <a:r>
              <a:rPr lang="pl-PL" dirty="0"/>
              <a:t> je pravděpodobnost chyby II. druhu </a:t>
            </a:r>
          </a:p>
          <a:p>
            <a:pPr lvl="1"/>
            <a:r>
              <a:rPr lang="pl-PL" dirty="0"/>
              <a:t>vyjadžuje spolehlivost, se kterou správně zamítneme </a:t>
            </a:r>
            <a:r>
              <a:rPr lang="cs-CZ" altLang="cs-CZ" dirty="0">
                <a:solidFill>
                  <a:srgbClr val="0000FF"/>
                </a:solidFill>
              </a:rPr>
              <a:t>H</a:t>
            </a:r>
            <a:r>
              <a:rPr lang="cs-CZ" altLang="cs-CZ" baseline="-25000" dirty="0">
                <a:solidFill>
                  <a:srgbClr val="0000FF"/>
                </a:solidFill>
              </a:rPr>
              <a:t>0</a:t>
            </a:r>
            <a:r>
              <a:rPr lang="pl-PL" dirty="0"/>
              <a:t>, tedy, když platí </a:t>
            </a:r>
            <a:r>
              <a:rPr lang="cs-CZ" altLang="cs-CZ" dirty="0">
                <a:solidFill>
                  <a:srgbClr val="0000FF"/>
                </a:solidFill>
              </a:rPr>
              <a:t>H</a:t>
            </a:r>
            <a:r>
              <a:rPr lang="cs-CZ" altLang="cs-CZ" baseline="-25000" dirty="0">
                <a:solidFill>
                  <a:srgbClr val="0000FF"/>
                </a:solidFill>
              </a:rPr>
              <a:t>A</a:t>
            </a:r>
            <a:endParaRPr lang="pl-PL" dirty="0">
              <a:solidFill>
                <a:srgbClr val="0000FF"/>
              </a:solidFill>
            </a:endParaRPr>
          </a:p>
          <a:p>
            <a:r>
              <a:rPr lang="pl-PL" dirty="0"/>
              <a:t>síla závisí na skutečné hodnotě parametru v oboru </a:t>
            </a:r>
            <a:r>
              <a:rPr lang="cs-CZ" altLang="cs-CZ" dirty="0">
                <a:solidFill>
                  <a:srgbClr val="0000FF"/>
                </a:solidFill>
              </a:rPr>
              <a:t>H</a:t>
            </a:r>
            <a:r>
              <a:rPr lang="cs-CZ" altLang="cs-CZ" baseline="-25000" dirty="0">
                <a:solidFill>
                  <a:srgbClr val="0000FF"/>
                </a:solidFill>
              </a:rPr>
              <a:t>A</a:t>
            </a:r>
            <a:r>
              <a:rPr lang="pl-PL" dirty="0"/>
              <a:t> a poetu případů</a:t>
            </a:r>
          </a:p>
          <a:p>
            <a:pPr lvl="1"/>
            <a:r>
              <a:rPr lang="pl-PL" dirty="0"/>
              <a:t>hodnotu parametru neznáme</a:t>
            </a:r>
          </a:p>
          <a:p>
            <a:pPr lvl="2"/>
            <a:r>
              <a:rPr lang="pl-PL" dirty="0"/>
              <a:t>kdybychom znali, bylo by celé testování zbytečné</a:t>
            </a:r>
          </a:p>
          <a:p>
            <a:r>
              <a:rPr lang="pl-PL" dirty="0"/>
              <a:t>závislot síly na parametru popisuje silofunkce</a:t>
            </a:r>
          </a:p>
          <a:p>
            <a:pPr lvl="1"/>
            <a:r>
              <a:rPr lang="pl-PL" dirty="0"/>
              <a:t>teoreticky lze zkonstruovat</a:t>
            </a:r>
          </a:p>
          <a:p>
            <a:pPr lvl="1"/>
            <a:r>
              <a:rPr lang="pl-PL" dirty="0"/>
              <a:t>kritérium kvality testu, upřednosňujeme testy s větší silou, pro stejné velikosti souboru</a:t>
            </a:r>
          </a:p>
          <a:p>
            <a:pPr lvl="1"/>
            <a:r>
              <a:rPr lang="pl-PL" dirty="0"/>
              <a:t>lze použít pro odhad potřebné velikosti výběrového souboru</a:t>
            </a:r>
          </a:p>
          <a:p>
            <a:pPr lvl="2"/>
            <a:r>
              <a:rPr lang="pl-PL" dirty="0"/>
              <a:t>musíme si určit skutečnou hodnotu parametru, který chcene testem potvrdit, musíme znát i další součásti testového kritéria.</a:t>
            </a:r>
            <a:endParaRPr lang="pl-PL" sz="1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24217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000" dirty="0"/>
              <a:t>Praktické použití</a:t>
            </a:r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>
          <a:xfrm>
            <a:off x="216000" y="4437112"/>
            <a:ext cx="8281168" cy="1395536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cs-CZ" altLang="cs-CZ" sz="2200" dirty="0"/>
              <a:t>	ROZHODOVACÍ PRAVIDLO: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cs-CZ" altLang="cs-CZ" sz="2200" dirty="0"/>
              <a:t>		signifikance ≤ </a:t>
            </a:r>
            <a:r>
              <a:rPr lang="cs-CZ" altLang="cs-CZ" sz="2200" dirty="0">
                <a:sym typeface="Symbol" pitchFamily="18" charset="2"/>
              </a:rPr>
              <a:t>  	zamítáme nulovou hypotézu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cs-CZ" altLang="cs-CZ" sz="2200" dirty="0"/>
              <a:t>   		signifikance &gt; </a:t>
            </a:r>
            <a:r>
              <a:rPr lang="cs-CZ" altLang="cs-CZ" sz="2200" dirty="0">
                <a:sym typeface="Symbol" pitchFamily="18" charset="2"/>
              </a:rPr>
              <a:t>  	není důvod zamítat nulovou hypotézu</a:t>
            </a:r>
            <a:endParaRPr lang="en-GB" altLang="cs-CZ" sz="2200" dirty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cs-CZ" altLang="cs-CZ" sz="2200" dirty="0">
                <a:sym typeface="Symbol" pitchFamily="18" charset="2"/>
              </a:rPr>
              <a:t>		(  je typicky = .05 nebo .01)</a:t>
            </a:r>
            <a:endParaRPr lang="en-GB" altLang="cs-CZ" sz="2200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69492"/>
            <a:ext cx="8856984" cy="29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7615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0CD17A-41DE-48C8-976C-3A261DB41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Postup statistického testování hypotéz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  <a:defRPr/>
            </a:pPr>
            <a:r>
              <a:rPr lang="cs-CZ" altLang="cs-CZ" dirty="0">
                <a:solidFill>
                  <a:schemeClr val="tx1"/>
                </a:solidFill>
              </a:rPr>
              <a:t>obecný postup: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cs-CZ" altLang="cs-CZ" dirty="0">
                <a:solidFill>
                  <a:schemeClr val="tx1"/>
                </a:solidFill>
              </a:rPr>
              <a:t>formulujeme statistickou hypotézu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cs-CZ" altLang="cs-CZ" dirty="0">
                <a:solidFill>
                  <a:schemeClr val="tx1"/>
                </a:solidFill>
              </a:rPr>
              <a:t>pro její ověření vybereme příslušný statistický test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cs-CZ" altLang="cs-CZ" dirty="0">
                <a:solidFill>
                  <a:schemeClr val="tx1"/>
                </a:solidFill>
              </a:rPr>
              <a:t>určíme jeho </a:t>
            </a:r>
            <a:r>
              <a:rPr lang="cs-CZ" altLang="cs-CZ" i="1" dirty="0">
                <a:solidFill>
                  <a:schemeClr val="tx1"/>
                </a:solidFill>
              </a:rPr>
              <a:t>nulovou hypotézu </a:t>
            </a:r>
            <a:r>
              <a:rPr lang="cs-CZ" altLang="cs-CZ" i="1" dirty="0">
                <a:solidFill>
                  <a:srgbClr val="0000FF"/>
                </a:solidFill>
              </a:rPr>
              <a:t>H</a:t>
            </a:r>
            <a:r>
              <a:rPr lang="cs-CZ" altLang="cs-CZ" i="1" baseline="-25000" dirty="0">
                <a:solidFill>
                  <a:srgbClr val="0000FF"/>
                </a:solidFill>
              </a:rPr>
              <a:t>0</a:t>
            </a:r>
            <a:r>
              <a:rPr lang="cs-CZ" altLang="cs-CZ" i="1" dirty="0">
                <a:solidFill>
                  <a:schemeClr val="tx1"/>
                </a:solidFill>
              </a:rPr>
              <a:t> a k ní alternativní hypotézu </a:t>
            </a:r>
            <a:r>
              <a:rPr lang="cs-CZ" altLang="cs-CZ" i="1" dirty="0">
                <a:solidFill>
                  <a:srgbClr val="0000FF"/>
                </a:solidFill>
              </a:rPr>
              <a:t>H</a:t>
            </a:r>
            <a:r>
              <a:rPr lang="cs-CZ" altLang="cs-CZ" i="1" baseline="-25000" dirty="0">
                <a:solidFill>
                  <a:srgbClr val="0000FF"/>
                </a:solidFill>
              </a:rPr>
              <a:t>A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cs-CZ" altLang="cs-CZ" dirty="0">
                <a:solidFill>
                  <a:schemeClr val="tx1"/>
                </a:solidFill>
              </a:rPr>
              <a:t>určíme </a:t>
            </a:r>
            <a:r>
              <a:rPr lang="cs-CZ" altLang="cs-CZ" i="1" dirty="0">
                <a:solidFill>
                  <a:schemeClr val="tx1"/>
                </a:solidFill>
              </a:rPr>
              <a:t>kritickou hladinu </a:t>
            </a:r>
            <a:r>
              <a:rPr lang="cs-CZ" altLang="cs-CZ" i="1" dirty="0">
                <a:solidFill>
                  <a:srgbClr val="0000FF"/>
                </a:solidFill>
                <a:sym typeface="Symbol" pitchFamily="18" charset="2"/>
              </a:rPr>
              <a:t></a:t>
            </a:r>
            <a:r>
              <a:rPr lang="cs-CZ" altLang="cs-CZ" i="1" dirty="0">
                <a:solidFill>
                  <a:schemeClr val="tx1"/>
                </a:solidFill>
              </a:rPr>
              <a:t>  </a:t>
            </a:r>
            <a:r>
              <a:rPr lang="cs-CZ" altLang="cs-CZ" dirty="0">
                <a:solidFill>
                  <a:schemeClr val="tx1"/>
                </a:solidFill>
              </a:rPr>
              <a:t>pro rozhodování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cs-CZ" altLang="cs-CZ" dirty="0">
                <a:solidFill>
                  <a:schemeClr val="tx1"/>
                </a:solidFill>
              </a:rPr>
              <a:t>určíme </a:t>
            </a:r>
            <a:r>
              <a:rPr lang="cs-CZ" altLang="cs-CZ" i="1" dirty="0">
                <a:solidFill>
                  <a:schemeClr val="tx1"/>
                </a:solidFill>
              </a:rPr>
              <a:t>testovou statistiku (testové kritérium) </a:t>
            </a:r>
            <a:r>
              <a:rPr lang="cs-CZ" altLang="cs-CZ" i="1" dirty="0">
                <a:solidFill>
                  <a:srgbClr val="0000FF"/>
                </a:solidFill>
              </a:rPr>
              <a:t>T(X)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cs-CZ" altLang="cs-CZ" dirty="0">
                <a:solidFill>
                  <a:schemeClr val="tx1"/>
                </a:solidFill>
              </a:rPr>
              <a:t>dosadíme </a:t>
            </a:r>
            <a:r>
              <a:rPr lang="cs-CZ" altLang="cs-CZ" i="1" dirty="0">
                <a:solidFill>
                  <a:schemeClr val="tx1"/>
                </a:solidFill>
              </a:rPr>
              <a:t>data </a:t>
            </a:r>
            <a:r>
              <a:rPr lang="cs-CZ" altLang="cs-CZ" i="1" dirty="0">
                <a:solidFill>
                  <a:srgbClr val="0000FF"/>
                </a:solidFill>
              </a:rPr>
              <a:t>X</a:t>
            </a:r>
            <a:r>
              <a:rPr lang="cs-CZ" altLang="cs-CZ" i="1" dirty="0">
                <a:solidFill>
                  <a:schemeClr val="tx1"/>
                </a:solidFill>
              </a:rPr>
              <a:t> do </a:t>
            </a:r>
            <a:r>
              <a:rPr lang="cs-CZ" altLang="cs-CZ" i="1" dirty="0">
                <a:solidFill>
                  <a:srgbClr val="0000FF"/>
                </a:solidFill>
              </a:rPr>
              <a:t>T(X)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cs-CZ" altLang="cs-CZ" dirty="0">
                <a:solidFill>
                  <a:schemeClr val="tx1"/>
                </a:solidFill>
              </a:rPr>
              <a:t>vyhodnotíme testové kritérium</a:t>
            </a:r>
          </a:p>
          <a:p>
            <a:pPr marL="857250" lvl="1" indent="-457200">
              <a:buAutoNum type="alphaLcParenR"/>
              <a:defRPr/>
            </a:pPr>
            <a:r>
              <a:rPr lang="cs-CZ" altLang="cs-CZ" i="1" dirty="0">
                <a:solidFill>
                  <a:schemeClr val="tx1"/>
                </a:solidFill>
              </a:rPr>
              <a:t>k </a:t>
            </a:r>
            <a:r>
              <a:rPr lang="cs-CZ" altLang="cs-CZ" i="1" dirty="0">
                <a:solidFill>
                  <a:srgbClr val="0000FF"/>
                </a:solidFill>
                <a:sym typeface="Symbol" pitchFamily="18" charset="2"/>
              </a:rPr>
              <a:t></a:t>
            </a:r>
            <a:r>
              <a:rPr lang="cs-CZ" altLang="cs-CZ" i="1" dirty="0">
                <a:solidFill>
                  <a:schemeClr val="tx1"/>
                </a:solidFill>
                <a:sym typeface="Symbol" pitchFamily="18" charset="2"/>
              </a:rPr>
              <a:t> zjistíme </a:t>
            </a:r>
            <a:r>
              <a:rPr lang="cs-CZ" altLang="cs-CZ" i="1" dirty="0">
                <a:solidFill>
                  <a:srgbClr val="0000FF"/>
                </a:solidFill>
                <a:sym typeface="Symbol" pitchFamily="18" charset="2"/>
              </a:rPr>
              <a:t>T</a:t>
            </a:r>
            <a:r>
              <a:rPr lang="cs-CZ" altLang="cs-CZ" i="1" baseline="-25000" dirty="0">
                <a:solidFill>
                  <a:srgbClr val="0000FF"/>
                </a:solidFill>
                <a:sym typeface="Symbol" pitchFamily="18" charset="2"/>
              </a:rPr>
              <a:t></a:t>
            </a:r>
            <a:r>
              <a:rPr lang="cs-CZ" altLang="cs-CZ" i="1" dirty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cs-CZ" altLang="cs-CZ" i="1" dirty="0">
                <a:solidFill>
                  <a:schemeClr val="tx1"/>
                </a:solidFill>
                <a:sym typeface="Symbol" pitchFamily="18" charset="2"/>
              </a:rPr>
              <a:t>; </a:t>
            </a:r>
            <a:r>
              <a:rPr lang="cs-CZ" altLang="cs-CZ" i="1" dirty="0">
                <a:solidFill>
                  <a:srgbClr val="0000FF"/>
                </a:solidFill>
                <a:sym typeface="Symbol" pitchFamily="18" charset="2"/>
              </a:rPr>
              <a:t>T(X) ≥ T</a:t>
            </a:r>
            <a:r>
              <a:rPr lang="cs-CZ" altLang="cs-CZ" i="1" baseline="-25000" dirty="0">
                <a:solidFill>
                  <a:srgbClr val="0000FF"/>
                </a:solidFill>
                <a:sym typeface="Symbol" pitchFamily="18" charset="2"/>
              </a:rPr>
              <a:t></a:t>
            </a:r>
            <a:r>
              <a:rPr lang="cs-CZ" altLang="cs-CZ" i="1" dirty="0">
                <a:solidFill>
                  <a:srgbClr val="0000FF"/>
                </a:solidFill>
                <a:sym typeface="Symbol" pitchFamily="18" charset="2"/>
              </a:rPr>
              <a:t>  </a:t>
            </a:r>
            <a:r>
              <a:rPr lang="cs-CZ" altLang="cs-CZ" i="1" dirty="0">
                <a:solidFill>
                  <a:schemeClr val="tx1"/>
                </a:solidFill>
                <a:sym typeface="Symbol" pitchFamily="18" charset="2"/>
              </a:rPr>
              <a:t>=&gt; zamítneme H</a:t>
            </a:r>
            <a:r>
              <a:rPr lang="cs-CZ" altLang="cs-CZ" i="1" baseline="-25000" dirty="0">
                <a:solidFill>
                  <a:schemeClr val="tx1"/>
                </a:solidFill>
                <a:sym typeface="Symbol" pitchFamily="18" charset="2"/>
              </a:rPr>
              <a:t>0</a:t>
            </a:r>
            <a:r>
              <a:rPr lang="cs-CZ" altLang="cs-CZ" dirty="0">
                <a:solidFill>
                  <a:schemeClr val="tx1"/>
                </a:solidFill>
                <a:sym typeface="Symbol" pitchFamily="18" charset="2"/>
              </a:rPr>
              <a:t>,</a:t>
            </a:r>
          </a:p>
          <a:p>
            <a:pPr marL="857250" lvl="1" indent="-457200">
              <a:buFont typeface="Arial" panose="020B0604020202020204" pitchFamily="34" charset="0"/>
              <a:buAutoNum type="alphaLcParenR"/>
              <a:defRPr/>
            </a:pPr>
            <a:r>
              <a:rPr lang="cs-CZ" altLang="cs-CZ" i="1" dirty="0">
                <a:solidFill>
                  <a:schemeClr val="tx1"/>
                </a:solidFill>
              </a:rPr>
              <a:t>vypočteme </a:t>
            </a:r>
            <a:r>
              <a:rPr lang="cs-CZ" altLang="cs-CZ" i="1" dirty="0">
                <a:solidFill>
                  <a:srgbClr val="0000FF"/>
                </a:solidFill>
                <a:sym typeface="Symbol" pitchFamily="18" charset="2"/>
              </a:rPr>
              <a:t>signifikanci</a:t>
            </a:r>
            <a:r>
              <a:rPr lang="cs-CZ" altLang="cs-CZ" i="1" dirty="0">
                <a:solidFill>
                  <a:schemeClr val="tx1"/>
                </a:solidFill>
                <a:sym typeface="Symbol" pitchFamily="18" charset="2"/>
              </a:rPr>
              <a:t>; </a:t>
            </a:r>
            <a:r>
              <a:rPr lang="cs-CZ" altLang="cs-CZ" i="1" dirty="0">
                <a:solidFill>
                  <a:srgbClr val="0000FF"/>
                </a:solidFill>
                <a:sym typeface="Symbol" pitchFamily="18" charset="2"/>
              </a:rPr>
              <a:t>signifikanci ≤   </a:t>
            </a:r>
            <a:r>
              <a:rPr lang="cs-CZ" altLang="cs-CZ" i="1" dirty="0">
                <a:solidFill>
                  <a:schemeClr val="tx1"/>
                </a:solidFill>
                <a:sym typeface="Symbol" pitchFamily="18" charset="2"/>
              </a:rPr>
              <a:t>=&gt; 				zamítneme H</a:t>
            </a:r>
            <a:r>
              <a:rPr lang="cs-CZ" altLang="cs-CZ" i="1" baseline="-25000" dirty="0">
                <a:solidFill>
                  <a:schemeClr val="tx1"/>
                </a:solidFill>
                <a:sym typeface="Symbol" pitchFamily="18" charset="2"/>
              </a:rPr>
              <a:t>0</a:t>
            </a:r>
            <a:endParaRPr lang="cs-CZ" altLang="cs-CZ" i="1" dirty="0">
              <a:solidFill>
                <a:schemeClr val="tx1"/>
              </a:solidFill>
            </a:endParaRPr>
          </a:p>
          <a:p>
            <a:pPr>
              <a:buFont typeface="Arial" charset="0"/>
              <a:buNone/>
              <a:defRPr/>
            </a:pPr>
            <a:r>
              <a:rPr lang="cs-CZ" altLang="cs-CZ" dirty="0">
                <a:solidFill>
                  <a:schemeClr val="tx1"/>
                </a:solidFill>
              </a:rPr>
              <a:t>	oba postupy a) a b) jsou ekvivalentní, není-li splněna podmínka, nezamítáme </a:t>
            </a:r>
            <a:r>
              <a:rPr lang="cs-CZ" altLang="cs-CZ" dirty="0">
                <a:solidFill>
                  <a:srgbClr val="0000FF"/>
                </a:solidFill>
              </a:rPr>
              <a:t>H</a:t>
            </a:r>
            <a:r>
              <a:rPr lang="cs-CZ" altLang="cs-CZ" baseline="-25000" dirty="0">
                <a:solidFill>
                  <a:srgbClr val="0000FF"/>
                </a:solidFill>
              </a:rPr>
              <a:t>0</a:t>
            </a:r>
          </a:p>
          <a:p>
            <a:pPr>
              <a:buFont typeface="Arial" charset="0"/>
              <a:buNone/>
              <a:defRPr/>
            </a:pPr>
            <a:endParaRPr lang="en-GB" alt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0FD46E-4FC4-4822-BE24-3EEDE60F2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proměnných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724935-1533-41F5-8F7B-1962C73A3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eaLnBrk="1" hangingPunct="1">
              <a:spcBef>
                <a:spcPts val="1200"/>
              </a:spcBef>
            </a:pPr>
            <a:r>
              <a:rPr lang="cs-CZ" altLang="cs-CZ" dirty="0">
                <a:solidFill>
                  <a:schemeClr val="tx1"/>
                </a:solidFill>
              </a:rPr>
              <a:t>typy proměnných:</a:t>
            </a:r>
          </a:p>
          <a:p>
            <a:pPr lvl="1" eaLnBrk="1" hangingPunct="1"/>
            <a:r>
              <a:rPr lang="cs-CZ" altLang="cs-CZ" sz="2000" dirty="0">
                <a:solidFill>
                  <a:schemeClr val="tx1"/>
                </a:solidFill>
              </a:rPr>
              <a:t>číselné</a:t>
            </a:r>
          </a:p>
          <a:p>
            <a:pPr lvl="1" eaLnBrk="1" hangingPunct="1"/>
            <a:r>
              <a:rPr lang="cs-CZ" altLang="cs-CZ" sz="2000" dirty="0">
                <a:solidFill>
                  <a:schemeClr val="tx1"/>
                </a:solidFill>
              </a:rPr>
              <a:t>kategorizované (nominální, ordinální)</a:t>
            </a:r>
          </a:p>
          <a:p>
            <a:pPr lvl="1" eaLnBrk="1" hangingPunct="1"/>
            <a:r>
              <a:rPr lang="cs-CZ" altLang="cs-CZ" sz="2000" dirty="0">
                <a:solidFill>
                  <a:schemeClr val="tx1"/>
                </a:solidFill>
              </a:rPr>
              <a:t>textové</a:t>
            </a:r>
          </a:p>
          <a:p>
            <a:pPr lvl="1" eaLnBrk="1" hangingPunct="1"/>
            <a:r>
              <a:rPr lang="cs-CZ" altLang="cs-CZ" sz="2000" dirty="0">
                <a:solidFill>
                  <a:schemeClr val="tx1"/>
                </a:solidFill>
              </a:rPr>
              <a:t>datum a čas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26040C6-F0D5-46B5-A79C-A226D991DF6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486775" y="6480175"/>
            <a:ext cx="657225" cy="360363"/>
          </a:xfrm>
          <a:prstGeom prst="rect">
            <a:avLst/>
          </a:prstGeom>
        </p:spPr>
        <p:txBody>
          <a:bodyPr/>
          <a:lstStyle/>
          <a:p>
            <a:fld id="{307889CB-4329-4159-951C-9130128614A6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1712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E094B6-6D83-476B-8363-BB2E5670D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Popis nominálních proměnných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73FBB587-20DD-4E54-B113-01E9551FF0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dirty="0">
                    <a:solidFill>
                      <a:schemeClr val="accent6"/>
                    </a:solidFill>
                    <a:latin typeface="+mj-lt"/>
                    <a:cs typeface="Arial" panose="020B0604020202020204" pitchFamily="34" charset="0"/>
                  </a:rPr>
                  <a:t>R</a:t>
                </a:r>
                <a:r>
                  <a:rPr lang="cs-CZ" dirty="0">
                    <a:solidFill>
                      <a:schemeClr val="accent6"/>
                    </a:solidFill>
                    <a:effectLst/>
                    <a:latin typeface="+mj-lt"/>
                    <a:cs typeface="Arial" panose="020B0604020202020204" pitchFamily="34" charset="0"/>
                  </a:rPr>
                  <a:t>ozložení četností </a:t>
                </a:r>
                <a:r>
                  <a:rPr lang="cs-CZ" dirty="0">
                    <a:effectLst/>
                    <a:latin typeface="+mj-lt"/>
                    <a:cs typeface="Arial" panose="020B0604020202020204" pitchFamily="34" charset="0"/>
                  </a:rPr>
                  <a:t>variant znaku (pomocí tabulek četností).</a:t>
                </a:r>
              </a:p>
              <a:p>
                <a:pPr marL="0" indent="0">
                  <a:buNone/>
                </a:pPr>
                <a:endParaRPr lang="cs-CZ" dirty="0">
                  <a:latin typeface="+mj-lt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cs-CZ" dirty="0">
                    <a:solidFill>
                      <a:schemeClr val="accent6"/>
                    </a:solidFill>
                    <a:effectLst/>
                    <a:latin typeface="+mj-lt"/>
                    <a:cs typeface="Arial" panose="020B0604020202020204" pitchFamily="34" charset="0"/>
                  </a:rPr>
                  <a:t>Nejčastěji zastoupenou kategorii </a:t>
                </a:r>
                <a:r>
                  <a:rPr lang="cs-CZ" dirty="0">
                    <a:effectLst/>
                    <a:latin typeface="+mj-lt"/>
                    <a:cs typeface="Arial" panose="020B0604020202020204" pitchFamily="34" charset="0"/>
                  </a:rPr>
                  <a:t>– modus </a:t>
                </a:r>
                <a:r>
                  <a:rPr lang="cs-CZ" dirty="0">
                    <a:latin typeface="+mj-lt"/>
                    <a:cs typeface="Arial" panose="020B0604020202020204" pitchFamily="34" charset="0"/>
                  </a:rPr>
                  <a:t>(</a:t>
                </a:r>
                <a:r>
                  <a:rPr lang="cs-CZ" dirty="0">
                    <a:effectLst/>
                    <a:latin typeface="+mj-lt"/>
                    <a:cs typeface="Arial" panose="020B0604020202020204" pitchFamily="34" charset="0"/>
                  </a:rPr>
                  <a:t>modálních kategorií někdy</a:t>
                </a:r>
              </a:p>
              <a:p>
                <a:pPr marL="0" indent="0">
                  <a:buNone/>
                </a:pPr>
                <a:r>
                  <a:rPr lang="cs-CZ" dirty="0">
                    <a:effectLst/>
                    <a:latin typeface="+mj-lt"/>
                    <a:cs typeface="Arial" panose="020B0604020202020204" pitchFamily="34" charset="0"/>
                  </a:rPr>
                  <a:t>může být více než 1).</a:t>
                </a:r>
              </a:p>
              <a:p>
                <a:pPr marL="0" indent="0">
                  <a:buNone/>
                </a:pPr>
                <a:endParaRPr lang="cs-CZ" dirty="0">
                  <a:effectLst/>
                  <a:latin typeface="+mj-lt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cs-CZ" dirty="0">
                    <a:solidFill>
                      <a:schemeClr val="accent6"/>
                    </a:solidFill>
                    <a:latin typeface="+mj-lt"/>
                    <a:cs typeface="Arial" panose="020B0604020202020204" pitchFamily="34" charset="0"/>
                  </a:rPr>
                  <a:t>V</a:t>
                </a:r>
                <a:r>
                  <a:rPr lang="cs-CZ" dirty="0">
                    <a:solidFill>
                      <a:schemeClr val="accent6"/>
                    </a:solidFill>
                    <a:effectLst/>
                    <a:latin typeface="+mj-lt"/>
                    <a:cs typeface="Arial" panose="020B0604020202020204" pitchFamily="34" charset="0"/>
                  </a:rPr>
                  <a:t>ariační poměr</a:t>
                </a:r>
                <a:endParaRPr lang="cs-CZ" dirty="0">
                  <a:solidFill>
                    <a:schemeClr val="accent6"/>
                  </a:solidFill>
                  <a:latin typeface="+mj-lt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cs-CZ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cs-CZ" sz="18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1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cs-CZ" sz="1800" b="1" i="1" smtClean="0">
                                  <a:latin typeface="Cambria Math" panose="02040503050406030204" pitchFamily="18" charset="0"/>
                                </a:rPr>
                                <m:t>𝑴𝒐</m:t>
                              </m:r>
                            </m:sub>
                          </m:sSub>
                        </m:num>
                        <m:den>
                          <m:r>
                            <a:rPr lang="cs-CZ" sz="18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endParaRPr lang="cs-CZ" dirty="0">
                  <a:latin typeface="+mj-lt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cs-CZ" dirty="0">
                    <a:solidFill>
                      <a:schemeClr val="accent6"/>
                    </a:solidFill>
                    <a:latin typeface="+mj-lt"/>
                    <a:cs typeface="Arial" panose="020B0604020202020204" pitchFamily="34" charset="0"/>
                  </a:rPr>
                  <a:t>Nominální rozptyl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𝒏𝒐𝒎𝒗𝒂𝒓</m:t>
                      </m:r>
                      <m:r>
                        <a:rPr lang="cs-CZ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cs-CZ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cs-CZ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((</m:t>
                          </m:r>
                          <m:sSub>
                            <m:sSubPr>
                              <m:ctrlPr>
                                <a:rPr lang="cs-CZ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cs-CZ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𝒊</m:t>
                              </m:r>
                            </m:sub>
                          </m:sSub>
                          <m:d>
                            <m:dPr>
                              <m:ctrlPr>
                                <a:rPr lang="cs-CZ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cs-CZ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  <m:r>
                                <a:rPr lang="cs-CZ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cs-CZ" sz="1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cs-CZ" sz="1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  <m:r>
                            <a:rPr lang="cs-CZ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cs-CZ" dirty="0">
                  <a:solidFill>
                    <a:schemeClr val="accent6"/>
                  </a:solidFill>
                  <a:latin typeface="+mj-lt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cs-CZ" dirty="0">
                    <a:solidFill>
                      <a:schemeClr val="accent6"/>
                    </a:solidFill>
                    <a:latin typeface="+mj-lt"/>
                    <a:cs typeface="Arial" panose="020B0604020202020204" pitchFamily="34" charset="0"/>
                  </a:rPr>
                  <a:t>Normalizovaný nominální rozptyl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𝒏𝒐𝒓𝒎</m:t>
                      </m:r>
                      <m:r>
                        <a:rPr lang="cs-CZ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  <m:r>
                        <a:rPr lang="cs-CZ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𝒏𝒐𝒎𝒗𝒂𝒓</m:t>
                      </m:r>
                      <m:r>
                        <a:rPr lang="cs-CZ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cs-CZ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𝑲</m:t>
                      </m:r>
                      <m:r>
                        <a:rPr lang="cs-CZ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cs-CZ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𝒏𝒐𝒎𝒗𝒂𝒓</m:t>
                      </m:r>
                      <m:r>
                        <a:rPr lang="cs-CZ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/(</m:t>
                      </m:r>
                      <m:r>
                        <a:rPr lang="cs-CZ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𝑲</m:t>
                      </m:r>
                      <m:r>
                        <a:rPr lang="cs-CZ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cs-CZ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  <m:r>
                        <a:rPr lang="cs-CZ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cs-CZ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73FBB587-20DD-4E54-B113-01E9551FF0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5" t="-69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DA57657-29C0-4A04-8427-B722A39DE20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486775" y="6480175"/>
            <a:ext cx="657225" cy="360363"/>
          </a:xfrm>
          <a:prstGeom prst="rect">
            <a:avLst/>
          </a:prstGeom>
        </p:spPr>
        <p:txBody>
          <a:bodyPr/>
          <a:lstStyle/>
          <a:p>
            <a:fld id="{307889CB-4329-4159-951C-9130128614A6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2925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1A5627-9D93-49D4-B849-DE89DBC76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 panose="020B0604020202020204" pitchFamily="34" charset="0"/>
              </a:rPr>
              <a:t>Popis ordinálních proměnných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A1B95BC8-066E-450C-9706-F3425B9F1B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cs-CZ" dirty="0">
                    <a:solidFill>
                      <a:schemeClr val="accent6"/>
                    </a:solidFill>
                    <a:latin typeface="+mj-lt"/>
                    <a:cs typeface="Arial" panose="020B0604020202020204" pitchFamily="34" charset="0"/>
                  </a:rPr>
                  <a:t>R</a:t>
                </a:r>
                <a:r>
                  <a:rPr lang="cs-CZ" dirty="0">
                    <a:solidFill>
                      <a:schemeClr val="accent6"/>
                    </a:solidFill>
                    <a:effectLst/>
                    <a:latin typeface="+mj-lt"/>
                    <a:cs typeface="Arial" panose="020B0604020202020204" pitchFamily="34" charset="0"/>
                  </a:rPr>
                  <a:t>ozložení četností </a:t>
                </a:r>
                <a:r>
                  <a:rPr lang="cs-CZ" dirty="0">
                    <a:effectLst/>
                    <a:latin typeface="+mj-lt"/>
                    <a:cs typeface="Arial" panose="020B0604020202020204" pitchFamily="34" charset="0"/>
                  </a:rPr>
                  <a:t>variant znaku (pomocí tabulek četností).</a:t>
                </a:r>
              </a:p>
              <a:p>
                <a:pPr marL="0" indent="0">
                  <a:buNone/>
                </a:pPr>
                <a:endParaRPr lang="cs-CZ" dirty="0">
                  <a:latin typeface="+mj-lt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cs-CZ" dirty="0">
                    <a:solidFill>
                      <a:schemeClr val="accent6"/>
                    </a:solidFill>
                    <a:effectLst/>
                    <a:latin typeface="+mj-lt"/>
                    <a:cs typeface="Arial" panose="020B0604020202020204" pitchFamily="34" charset="0"/>
                  </a:rPr>
                  <a:t>Nejčastěji zastoupenou kategorii </a:t>
                </a:r>
                <a:r>
                  <a:rPr lang="cs-CZ" dirty="0">
                    <a:effectLst/>
                    <a:latin typeface="+mj-lt"/>
                    <a:cs typeface="Arial" panose="020B0604020202020204" pitchFamily="34" charset="0"/>
                  </a:rPr>
                  <a:t>– modus </a:t>
                </a:r>
                <a:r>
                  <a:rPr lang="cs-CZ" dirty="0">
                    <a:latin typeface="+mj-lt"/>
                    <a:cs typeface="Arial" panose="020B0604020202020204" pitchFamily="34" charset="0"/>
                  </a:rPr>
                  <a:t>(</a:t>
                </a:r>
                <a:r>
                  <a:rPr lang="cs-CZ" dirty="0">
                    <a:effectLst/>
                    <a:latin typeface="+mj-lt"/>
                    <a:cs typeface="Arial" panose="020B0604020202020204" pitchFamily="34" charset="0"/>
                  </a:rPr>
                  <a:t>modálních kategorií někdy</a:t>
                </a:r>
              </a:p>
              <a:p>
                <a:pPr marL="0" indent="0">
                  <a:buNone/>
                </a:pPr>
                <a:r>
                  <a:rPr lang="cs-CZ" dirty="0">
                    <a:effectLst/>
                    <a:latin typeface="+mj-lt"/>
                    <a:cs typeface="Arial" panose="020B0604020202020204" pitchFamily="34" charset="0"/>
                  </a:rPr>
                  <a:t>může být více než 1).</a:t>
                </a:r>
              </a:p>
              <a:p>
                <a:pPr marL="0" indent="0">
                  <a:buNone/>
                </a:pPr>
                <a:endParaRPr lang="cs-CZ" dirty="0">
                  <a:latin typeface="+mj-lt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cs-CZ" dirty="0">
                    <a:solidFill>
                      <a:schemeClr val="accent6"/>
                    </a:solidFill>
                    <a:effectLst/>
                    <a:latin typeface="+mj-lt"/>
                    <a:cs typeface="Arial" panose="020B0604020202020204" pitchFamily="34" charset="0"/>
                  </a:rPr>
                  <a:t>Medián</a:t>
                </a:r>
                <a:r>
                  <a:rPr lang="cs-CZ" dirty="0">
                    <a:solidFill>
                      <a:schemeClr val="accent6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cs-CZ" dirty="0">
                    <a:solidFill>
                      <a:schemeClr val="accent6"/>
                    </a:solidFill>
                    <a:effectLst/>
                    <a:latin typeface="+mj-lt"/>
                    <a:cs typeface="Arial" panose="020B0604020202020204" pitchFamily="34" charset="0"/>
                  </a:rPr>
                  <a:t>(mediánovou kategorii)</a:t>
                </a:r>
              </a:p>
              <a:p>
                <a:pPr marL="0" indent="0">
                  <a:buNone/>
                </a:pPr>
                <a:endParaRPr lang="cs-CZ" dirty="0">
                  <a:solidFill>
                    <a:schemeClr val="accent6"/>
                  </a:solidFill>
                  <a:effectLst/>
                  <a:latin typeface="+mj-lt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cs-CZ" dirty="0">
                    <a:solidFill>
                      <a:schemeClr val="accent6"/>
                    </a:solidFill>
                    <a:latin typeface="+mj-lt"/>
                    <a:cs typeface="Arial" panose="020B0604020202020204" pitchFamily="34" charset="0"/>
                  </a:rPr>
                  <a:t>Variační rozpětí</a:t>
                </a:r>
              </a:p>
              <a:p>
                <a:pPr marL="0" indent="0">
                  <a:buNone/>
                </a:pPr>
                <a:endParaRPr lang="cs-CZ" dirty="0">
                  <a:solidFill>
                    <a:schemeClr val="accent6"/>
                  </a:solidFill>
                  <a:latin typeface="+mj-lt"/>
                </a:endParaRPr>
              </a:p>
              <a:p>
                <a:pPr marL="0" indent="0">
                  <a:buNone/>
                </a:pPr>
                <a:r>
                  <a:rPr lang="cs-CZ" dirty="0">
                    <a:solidFill>
                      <a:schemeClr val="accent6"/>
                    </a:solidFill>
                    <a:effectLst/>
                    <a:latin typeface="+mj-lt"/>
                    <a:cs typeface="Arial" panose="020B0604020202020204" pitchFamily="34" charset="0"/>
                  </a:rPr>
                  <a:t>Ordinální rozptyl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𝒅𝒐𝒓𝒗𝒂𝒓</m:t>
                      </m:r>
                      <m:r>
                        <a:rPr lang="cs-CZ" sz="18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𝟐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cs-CZ" sz="1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cs-CZ" sz="1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((</m:t>
                          </m:r>
                          <m:sSub>
                            <m:sSubPr>
                              <m:ctrlPr>
                                <a:rPr lang="cs-CZ" sz="18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cs-CZ" sz="18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cs-CZ" sz="1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1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cs-CZ" sz="1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18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cs-CZ" sz="18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cs-CZ" sz="1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cs-CZ" sz="1800" dirty="0">
                  <a:solidFill>
                    <a:schemeClr val="tx1"/>
                  </a:solidFill>
                  <a:effectLst/>
                  <a:latin typeface="+mj-lt"/>
                </a:endParaRPr>
              </a:p>
              <a:p>
                <a:pPr marL="0" indent="0">
                  <a:buNone/>
                </a:pPr>
                <a:r>
                  <a:rPr lang="cs-CZ" dirty="0">
                    <a:solidFill>
                      <a:schemeClr val="accent6"/>
                    </a:solidFill>
                    <a:latin typeface="+mj-lt"/>
                    <a:cs typeface="Arial" panose="020B0604020202020204" pitchFamily="34" charset="0"/>
                  </a:rPr>
                  <a:t>Normalizovaný </a:t>
                </a:r>
                <a:r>
                  <a:rPr lang="cs-CZ" dirty="0" err="1">
                    <a:solidFill>
                      <a:schemeClr val="accent6"/>
                    </a:solidFill>
                    <a:latin typeface="+mj-lt"/>
                    <a:cs typeface="Arial" panose="020B0604020202020204" pitchFamily="34" charset="0"/>
                  </a:rPr>
                  <a:t>ordinálni</a:t>
                </a:r>
                <a:r>
                  <a:rPr lang="cs-CZ" dirty="0">
                    <a:solidFill>
                      <a:schemeClr val="accent6"/>
                    </a:solidFill>
                    <a:latin typeface="+mj-lt"/>
                    <a:cs typeface="Arial" panose="020B0604020202020204" pitchFamily="34" charset="0"/>
                  </a:rPr>
                  <a:t> rozptyl</a:t>
                </a:r>
              </a:p>
              <a:p>
                <a:pPr marL="0" indent="0">
                  <a:buNone/>
                </a:pPr>
                <a:endParaRPr lang="cs-CZ" dirty="0">
                  <a:solidFill>
                    <a:schemeClr val="accent6"/>
                  </a:solidFill>
                  <a:latin typeface="+mj-lt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𝒏𝒐𝒓𝒎</m:t>
                      </m:r>
                      <m:r>
                        <a:rPr lang="cs-CZ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  <m:r>
                        <a:rPr lang="cs-CZ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𝒅𝒐𝒓</m:t>
                      </m:r>
                      <m:r>
                        <a:rPr lang="cs-CZ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𝒗𝒂𝒓</m:t>
                      </m:r>
                      <m:r>
                        <a:rPr lang="cs-CZ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cs-CZ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cs-CZ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cs-CZ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𝒅</m:t>
                      </m:r>
                      <m:r>
                        <a:rPr lang="cs-CZ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𝒐</m:t>
                      </m:r>
                      <m:r>
                        <a:rPr lang="cs-CZ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𝒓</m:t>
                      </m:r>
                      <m:r>
                        <a:rPr lang="cs-CZ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𝒗𝒂𝒓</m:t>
                      </m:r>
                      <m:r>
                        <a:rPr lang="cs-CZ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/(</m:t>
                      </m:r>
                      <m:r>
                        <a:rPr lang="cs-CZ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𝑲</m:t>
                      </m:r>
                      <m:r>
                        <a:rPr lang="cs-CZ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cs-CZ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  <m:r>
                        <a:rPr lang="cs-CZ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cs-CZ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cs-CZ" dirty="0">
                  <a:solidFill>
                    <a:schemeClr val="accent6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A1B95BC8-066E-450C-9706-F3425B9F1B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5" t="-127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E544EF0-B72D-461A-8A48-F00FD069E62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486775" y="6480175"/>
            <a:ext cx="657225" cy="360363"/>
          </a:xfrm>
          <a:prstGeom prst="rect">
            <a:avLst/>
          </a:prstGeom>
        </p:spPr>
        <p:txBody>
          <a:bodyPr/>
          <a:lstStyle/>
          <a:p>
            <a:fld id="{307889CB-4329-4159-951C-9130128614A6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0163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F10DC4-9ED0-4718-B6A9-7ACFD4EE9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+mn-lt"/>
              </a:rPr>
              <a:t>Grafy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EEE94A-E32C-4E7B-A8A7-03496EC7F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800" dirty="0">
                <a:effectLst/>
                <a:cs typeface="Arial" panose="020B0604020202020204" pitchFamily="34" charset="0"/>
              </a:rPr>
              <a:t>Pro znázornění rozložení četností se využívají i grafy znázorňující četnosti hodnot proměnných. Nejznámějšími variantami jsou koláčový a sloupcový graf.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2232B9F-F337-4318-BC2F-FEFAB461D4C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486775" y="6480175"/>
            <a:ext cx="657225" cy="360363"/>
          </a:xfrm>
          <a:prstGeom prst="rect">
            <a:avLst/>
          </a:prstGeom>
        </p:spPr>
        <p:txBody>
          <a:bodyPr/>
          <a:lstStyle/>
          <a:p>
            <a:fld id="{307889CB-4329-4159-951C-9130128614A6}" type="slidenum">
              <a:rPr lang="cs-CZ" smtClean="0"/>
              <a:pPr/>
              <a:t>7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FEDAAB6-D20D-42F5-A803-17D61052B8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36" r="18538"/>
          <a:stretch/>
        </p:blipFill>
        <p:spPr>
          <a:xfrm>
            <a:off x="611560" y="2420888"/>
            <a:ext cx="3672408" cy="299000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C48D8AE-0964-429E-960A-E0C24520E2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55454" y="2924944"/>
            <a:ext cx="4429059" cy="261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244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A10101-72B5-45F7-A821-80B27B131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Popis kardinálních proměnných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527A42E2-9CDB-4F5E-9CEB-176666A6A8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/>
                  <a:t>Artimetický průměr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cs-CZ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sSub>
                            <m:sSubPr>
                              <m:ctrlP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sz="2400" dirty="0">
                    <a:solidFill>
                      <a:schemeClr val="accent6"/>
                    </a:solidFill>
                  </a:rPr>
                  <a:t>Vlastnosti:</a:t>
                </a:r>
              </a:p>
              <a:p>
                <a:pPr marL="0" indent="0">
                  <a:buNone/>
                </a:pPr>
                <a:r>
                  <a:rPr lang="cs-CZ" dirty="0"/>
                  <a:t>Součet odchylek hodnot souboru od průměru je roven nule:</a:t>
                </a:r>
              </a:p>
              <a:p>
                <a:pPr marL="0" indent="0">
                  <a:buNone/>
                </a:pPr>
                <a:r>
                  <a:rPr lang="cs-CZ" dirty="0"/>
                  <a:t>			  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d>
                          <m:dPr>
                            <m:ctrlPr>
                              <a:rPr lang="cs-CZ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cs-CZ" b="1" i="1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cs-CZ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acc>
                          </m:e>
                        </m:d>
                        <m:r>
                          <m:rPr>
                            <m:brk m:alnAt="23"/>
                          </m:rPr>
                          <a:rPr lang="cs-CZ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nary>
                  </m:oMath>
                </a14:m>
                <a:endParaRPr lang="cs-CZ" dirty="0"/>
              </a:p>
              <a:p>
                <a:pPr marL="0" indent="0" algn="l">
                  <a:buNone/>
                </a:pPr>
                <a:r>
                  <a:rPr lang="cs-CZ" i="0" u="none" strike="noStrike" baseline="0" dirty="0"/>
                  <a:t>Přičteme-li k hodnotám souboru konstantu a; pak průměr nového souboru:</a:t>
                </a: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sz="18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cs-CZ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18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cs-CZ" sz="18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cs-CZ" sz="1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cs-CZ" sz="18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d>
                            <m:dPr>
                              <m:ctrlPr>
                                <a:rPr lang="cs-CZ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sz="1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cs-CZ" sz="1800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cs-CZ" sz="18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cs-CZ" sz="18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r>
                            <a:rPr lang="cs-CZ" sz="18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acc>
                            <m:accPr>
                              <m:chr m:val="̅"/>
                              <m:ctrlPr>
                                <a:rPr lang="cs-CZ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1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  <m:r>
                            <a:rPr lang="cs-CZ" sz="1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sz="18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cs-CZ" sz="18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nary>
                    </m:oMath>
                  </m:oMathPara>
                </a14:m>
                <a:endParaRPr lang="cs-CZ" sz="2400" dirty="0"/>
              </a:p>
              <a:p>
                <a:pPr marL="0" indent="0" algn="l">
                  <a:buNone/>
                </a:pPr>
                <a:r>
                  <a:rPr lang="cs-CZ" i="0" u="none" strike="noStrike" baseline="0" dirty="0"/>
                  <a:t>Násobíme-li hodnoty souboru </a:t>
                </a:r>
                <a:r>
                  <a:rPr lang="cs-CZ" dirty="0"/>
                  <a:t>č</a:t>
                </a:r>
                <a:r>
                  <a:rPr lang="cs-CZ" i="0" u="none" strike="noStrike" baseline="0" dirty="0"/>
                  <a:t>íslem b; násobí se průměr také b:</a:t>
                </a: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sz="16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cs-CZ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16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cs-CZ" sz="16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cs-CZ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cs-CZ" sz="16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r>
                            <a:rPr lang="cs-CZ" sz="16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  <m:sSub>
                            <m:sSubPr>
                              <m:ctrlPr>
                                <a:rPr lang="cs-CZ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cs-CZ" sz="16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cs-CZ" sz="16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cs-CZ" sz="16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  <m:acc>
                            <m:accPr>
                              <m:chr m:val="̅"/>
                              <m:ctrlPr>
                                <a:rPr lang="cs-CZ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1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  <m:r>
                            <a:rPr lang="cs-CZ" sz="16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nary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527A42E2-9CDB-4F5E-9CEB-176666A6A8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58" t="-69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085C862-5D7A-4C6A-A7C6-0BA91FB52C5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486775" y="6480175"/>
            <a:ext cx="657225" cy="360363"/>
          </a:xfrm>
          <a:prstGeom prst="rect">
            <a:avLst/>
          </a:prstGeom>
        </p:spPr>
        <p:txBody>
          <a:bodyPr/>
          <a:lstStyle/>
          <a:p>
            <a:fld id="{307889CB-4329-4159-951C-9130128614A6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378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ADE65A-654A-4F89-9DC2-F60527D4D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Charakteristiky polohy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D5F479BD-4007-4160-AB64-2D691D90F9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3528" y="800999"/>
                <a:ext cx="8640000" cy="5256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dirty="0">
                    <a:solidFill>
                      <a:schemeClr val="accent6"/>
                    </a:solidFill>
                  </a:rPr>
                  <a:t>Medián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cs-CZ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0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endParaRPr lang="cs-CZ" dirty="0">
                  <a:solidFill>
                    <a:schemeClr val="accent6"/>
                  </a:solidFill>
                </a:endParaRPr>
              </a:p>
              <a:p>
                <a:r>
                  <a:rPr lang="cs-CZ" dirty="0"/>
                  <a:t>Průměr datového souboru je citlivý na hrubé chyby, kdy jedna chybná hodnota může výrazně změnit hodnotu průměru. Proto někdy používáme robustní charakteristiky, které jsou méně citlivé na zadání chybné hodnoty.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cs-CZ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cs-CZ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cs-CZ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cs-CZ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cs-CZ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6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cs-CZ" sz="1600" b="1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cs-CZ" sz="1600" b="1" i="1" smtClean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  <m:r>
                                    <a:rPr lang="cs-CZ" sz="1600" b="1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  <m:r>
                                <a:rPr lang="cs-CZ" sz="1600" b="1" i="1" smtClean="0">
                                  <a:latin typeface="Cambria Math" panose="02040503050406030204" pitchFamily="18" charset="0"/>
                                </a:rPr>
                                <m:t> , </m:t>
                              </m:r>
                              <m:r>
                                <a:rPr lang="cs-CZ" sz="1600" b="1" i="1" smtClean="0">
                                  <a:latin typeface="Cambria Math" panose="02040503050406030204" pitchFamily="18" charset="0"/>
                                </a:rPr>
                                <m:t>𝒑𝒓𝒐</m:t>
                              </m:r>
                              <m:r>
                                <a:rPr lang="cs-CZ" sz="16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cs-CZ" sz="16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cs-CZ" sz="16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cs-CZ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cs-CZ" sz="1600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cs-CZ" sz="1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s-CZ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cs-CZ" sz="1600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cs-CZ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16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cs-CZ" sz="16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cs-CZ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sz="1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6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d>
                                        <m:dPr>
                                          <m:ctrlPr>
                                            <a:rPr lang="cs-CZ" sz="16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cs-CZ" sz="1600" b="1" i="1" smtClean="0">
                                              <a:latin typeface="Cambria Math" panose="02040503050406030204" pitchFamily="18" charset="0"/>
                                            </a:rPr>
                                            <m:t>𝒎</m:t>
                                          </m:r>
                                        </m:e>
                                      </m:d>
                                    </m:sub>
                                  </m:sSub>
                                  <m:r>
                                    <a:rPr lang="cs-CZ" sz="16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cs-CZ" sz="1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6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d>
                                        <m:dPr>
                                          <m:ctrlPr>
                                            <a:rPr lang="cs-CZ" sz="16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cs-CZ" sz="1600" b="1" i="1" smtClean="0">
                                              <a:latin typeface="Cambria Math" panose="02040503050406030204" pitchFamily="18" charset="0"/>
                                            </a:rPr>
                                            <m:t>𝒎</m:t>
                                          </m:r>
                                          <m:r>
                                            <a:rPr lang="cs-CZ" sz="1600" b="1" i="1" smtClean="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cs-CZ" sz="1600" b="1" i="1" smtClean="0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e>
                                      </m:d>
                                    </m:sub>
                                  </m:sSub>
                                </m:e>
                              </m:d>
                              <m:r>
                                <a:rPr lang="cs-CZ" sz="1600" b="1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cs-CZ" sz="1600" b="1" i="1" smtClean="0">
                                  <a:latin typeface="Cambria Math" panose="02040503050406030204" pitchFamily="18" charset="0"/>
                                </a:rPr>
                                <m:t>𝒑𝒓𝒐</m:t>
                              </m:r>
                              <m:r>
                                <a:rPr lang="cs-CZ" sz="16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cs-CZ" sz="16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cs-CZ" sz="16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cs-CZ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cs-CZ" sz="1600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cs-CZ" sz="1600" b="1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>
                  <a:solidFill>
                    <a:schemeClr val="accent6"/>
                  </a:solidFill>
                </a:endParaRPr>
              </a:p>
              <a:p>
                <a:pPr marL="0" indent="0">
                  <a:buNone/>
                </a:pPr>
                <a:r>
                  <a:rPr lang="cs-CZ" dirty="0">
                    <a:solidFill>
                      <a:schemeClr val="accent6"/>
                    </a:solidFill>
                  </a:rPr>
                  <a:t>Modus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cs-CZ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endParaRPr lang="cs-CZ" dirty="0">
                  <a:solidFill>
                    <a:schemeClr val="accent6"/>
                  </a:solidFill>
                </a:endParaRPr>
              </a:p>
              <a:p>
                <a:pPr marL="0" indent="0">
                  <a:buNone/>
                </a:pPr>
                <a:r>
                  <a:rPr lang="cs-CZ" dirty="0">
                    <a:solidFill>
                      <a:schemeClr val="tx1"/>
                    </a:solidFill>
                  </a:rPr>
                  <a:t>Hodnota souboru s největší četností.</a:t>
                </a:r>
              </a:p>
              <a:p>
                <a:pPr marL="0" indent="0">
                  <a:buNone/>
                </a:pPr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D5F479BD-4007-4160-AB64-2D691D90F9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800999"/>
                <a:ext cx="8640000" cy="5256000"/>
              </a:xfrm>
              <a:blipFill>
                <a:blip r:embed="rId2"/>
                <a:stretch>
                  <a:fillRect l="-706" t="-57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2294D03-4F5B-4487-B65F-3B30438D551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486775" y="6480175"/>
            <a:ext cx="657225" cy="360363"/>
          </a:xfrm>
          <a:prstGeom prst="rect">
            <a:avLst/>
          </a:prstGeom>
        </p:spPr>
        <p:txBody>
          <a:bodyPr/>
          <a:lstStyle/>
          <a:p>
            <a:fld id="{307889CB-4329-4159-951C-9130128614A6}" type="slidenum">
              <a:rPr lang="cs-CZ" smtClean="0"/>
              <a:pPr/>
              <a:t>9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684B8AE-4FBD-4B72-A408-610ECFCC9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42" y="3055587"/>
            <a:ext cx="7788315" cy="74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85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Vyuka">
  <a:themeElements>
    <a:clrScheme name="acrea">
      <a:dk1>
        <a:sysClr val="windowText" lastClr="000000"/>
      </a:dk1>
      <a:lt1>
        <a:sysClr val="window" lastClr="FFFFFF"/>
      </a:lt1>
      <a:dk2>
        <a:srgbClr val="406CAE"/>
      </a:dk2>
      <a:lt2>
        <a:srgbClr val="F2F2F2"/>
      </a:lt2>
      <a:accent1>
        <a:srgbClr val="A5A5A5"/>
      </a:accent1>
      <a:accent2>
        <a:srgbClr val="FFED00"/>
      </a:accent2>
      <a:accent3>
        <a:srgbClr val="00A096"/>
      </a:accent3>
      <a:accent4>
        <a:srgbClr val="8C7B70"/>
      </a:accent4>
      <a:accent5>
        <a:srgbClr val="A6589A"/>
      </a:accent5>
      <a:accent6>
        <a:srgbClr val="F29400"/>
      </a:accent6>
      <a:hlink>
        <a:srgbClr val="406CAE"/>
      </a:hlink>
      <a:folHlink>
        <a:srgbClr val="3F3F3F"/>
      </a:folHlink>
    </a:clrScheme>
    <a:fontScheme name="acre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BF003DD8-0058-40D7-AF19-0B586996754B}" vid="{4E25A8CD-A496-4C4D-9F1A-DF922186E0AA}"/>
    </a:ext>
  </a:extLst>
</a:theme>
</file>

<file path=ppt/theme/theme2.xml><?xml version="1.0" encoding="utf-8"?>
<a:theme xmlns:a="http://schemas.openxmlformats.org/drawingml/2006/main" name="Sablona Acrea_úvod_CZ">
  <a:themeElements>
    <a:clrScheme name="Acrea_barvy">
      <a:dk1>
        <a:sysClr val="windowText" lastClr="000000"/>
      </a:dk1>
      <a:lt1>
        <a:sysClr val="window" lastClr="FFFFFF"/>
      </a:lt1>
      <a:dk2>
        <a:srgbClr val="406CAE"/>
      </a:dk2>
      <a:lt2>
        <a:srgbClr val="F2F2F2"/>
      </a:lt2>
      <a:accent1>
        <a:srgbClr val="A5A5A5"/>
      </a:accent1>
      <a:accent2>
        <a:srgbClr val="FFED00"/>
      </a:accent2>
      <a:accent3>
        <a:srgbClr val="00A096"/>
      </a:accent3>
      <a:accent4>
        <a:srgbClr val="8C7B70"/>
      </a:accent4>
      <a:accent5>
        <a:srgbClr val="A6589A"/>
      </a:accent5>
      <a:accent6>
        <a:srgbClr val="EE9837"/>
      </a:accent6>
      <a:hlink>
        <a:srgbClr val="406CAE"/>
      </a:hlink>
      <a:folHlink>
        <a:srgbClr val="3F3F3F"/>
      </a:folHlink>
    </a:clrScheme>
    <a:fontScheme name="acre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lastní návrh">
  <a:themeElements>
    <a:clrScheme name="Acrea_barvy">
      <a:dk1>
        <a:sysClr val="windowText" lastClr="000000"/>
      </a:dk1>
      <a:lt1>
        <a:sysClr val="window" lastClr="FFFFFF"/>
      </a:lt1>
      <a:dk2>
        <a:srgbClr val="406CAE"/>
      </a:dk2>
      <a:lt2>
        <a:srgbClr val="F2F2F2"/>
      </a:lt2>
      <a:accent1>
        <a:srgbClr val="A5A5A5"/>
      </a:accent1>
      <a:accent2>
        <a:srgbClr val="FFED00"/>
      </a:accent2>
      <a:accent3>
        <a:srgbClr val="00A096"/>
      </a:accent3>
      <a:accent4>
        <a:srgbClr val="8C7B70"/>
      </a:accent4>
      <a:accent5>
        <a:srgbClr val="A6589A"/>
      </a:accent5>
      <a:accent6>
        <a:srgbClr val="EE9837"/>
      </a:accent6>
      <a:hlink>
        <a:srgbClr val="406CAE"/>
      </a:hlink>
      <a:folHlink>
        <a:srgbClr val="3F3F3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Vyuka_cislo_snim_2021</Template>
  <TotalTime>3348</TotalTime>
  <Words>2196</Words>
  <Application>Microsoft Office PowerPoint</Application>
  <PresentationFormat>Předvádění na obrazovce (4:3)</PresentationFormat>
  <Paragraphs>342</Paragraphs>
  <Slides>34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34</vt:i4>
      </vt:variant>
    </vt:vector>
  </HeadingPairs>
  <TitlesOfParts>
    <vt:vector size="44" baseType="lpstr">
      <vt:lpstr>Arial</vt:lpstr>
      <vt:lpstr>Calibri</vt:lpstr>
      <vt:lpstr>Cambria Math</vt:lpstr>
      <vt:lpstr>csr12</vt:lpstr>
      <vt:lpstr>Symbol</vt:lpstr>
      <vt:lpstr>Wingdings</vt:lpstr>
      <vt:lpstr>Vyuka</vt:lpstr>
      <vt:lpstr>Sablona Acrea_úvod_CZ</vt:lpstr>
      <vt:lpstr>Vlastní návrh</vt:lpstr>
      <vt:lpstr>1_Vlastní návrh</vt:lpstr>
      <vt:lpstr>Základy statistiky pro analýzu dat</vt:lpstr>
      <vt:lpstr>Obsah kurzu </vt:lpstr>
      <vt:lpstr>Harmonogram kurzu </vt:lpstr>
      <vt:lpstr>Typy proměnných</vt:lpstr>
      <vt:lpstr>Popis nominálních proměnných</vt:lpstr>
      <vt:lpstr>Popis ordinálních proměnných</vt:lpstr>
      <vt:lpstr>Grafy</vt:lpstr>
      <vt:lpstr>Popis kardinálních proměnných</vt:lpstr>
      <vt:lpstr>Charakteristiky polohy</vt:lpstr>
      <vt:lpstr>Charakteristiky polohy</vt:lpstr>
      <vt:lpstr>Charakteristiky polohy</vt:lpstr>
      <vt:lpstr>Charakteristiky rozptýlenosti</vt:lpstr>
      <vt:lpstr>Jiné charakteristiky</vt:lpstr>
      <vt:lpstr>Šikmost a špičatosť</vt:lpstr>
      <vt:lpstr>Grafická znázornění</vt:lpstr>
      <vt:lpstr>Grafické znázornění</vt:lpstr>
      <vt:lpstr>Statistické tabelace a přehledy</vt:lpstr>
      <vt:lpstr>Výběrová šetření: populace</vt:lpstr>
      <vt:lpstr>Výběrová šetření: základní pojmy</vt:lpstr>
      <vt:lpstr>Výběrová šetření: princip</vt:lpstr>
      <vt:lpstr>Výběrová šetření: schéma</vt:lpstr>
      <vt:lpstr>Výběrová šetření: zajištění reprezentativnosti</vt:lpstr>
      <vt:lpstr>Statistická indukce (statistické usuzování)</vt:lpstr>
      <vt:lpstr>Statistické testování hypotéz</vt:lpstr>
      <vt:lpstr>Formulace statistických hypotéz</vt:lpstr>
      <vt:lpstr>Rozhodovací chyby</vt:lpstr>
      <vt:lpstr>Testové kritérium (testová statistika)</vt:lpstr>
      <vt:lpstr>Testování</vt:lpstr>
      <vt:lpstr>Kritická hodnota a kritický obor</vt:lpstr>
      <vt:lpstr>Konečné rozhodnutí</vt:lpstr>
      <vt:lpstr>Interpretace rozhodnutí</vt:lpstr>
      <vt:lpstr>Síla testu</vt:lpstr>
      <vt:lpstr>Praktické použití</vt:lpstr>
      <vt:lpstr>Postup statistického testování hypotéz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Korelační analýza souvislost, souběžnost, příčinnost</dc:title>
  <dc:creator>Brom Ondřej</dc:creator>
  <cp:lastModifiedBy>Ondrušková Bronislava</cp:lastModifiedBy>
  <cp:revision>33</cp:revision>
  <dcterms:created xsi:type="dcterms:W3CDTF">2021-11-15T10:19:03Z</dcterms:created>
  <dcterms:modified xsi:type="dcterms:W3CDTF">2022-10-19T08:03:43Z</dcterms:modified>
</cp:coreProperties>
</file>