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3" r:id="rId3"/>
    <p:sldId id="275" r:id="rId4"/>
    <p:sldId id="277" r:id="rId5"/>
    <p:sldId id="302" r:id="rId6"/>
    <p:sldId id="278" r:id="rId7"/>
    <p:sldId id="279" r:id="rId8"/>
    <p:sldId id="306" r:id="rId9"/>
    <p:sldId id="308" r:id="rId10"/>
    <p:sldId id="315" r:id="rId11"/>
    <p:sldId id="316" r:id="rId12"/>
    <p:sldId id="303" r:id="rId13"/>
    <p:sldId id="281" r:id="rId14"/>
    <p:sldId id="322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80" d="100"/>
          <a:sy n="8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69071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Word_97_-_2003_Document1.doc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740701"/>
            <a:ext cx="1699500" cy="146416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356659"/>
            <a:ext cx="5616624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932723"/>
            <a:ext cx="5112568" cy="288032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Statistické zpracování dat </a:t>
            </a: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Jednoduchá regresní analýza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4293096"/>
            <a:ext cx="3888432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Radmila Krkošková, Ph.D.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4965171"/>
            <a:ext cx="2016224" cy="1536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24744"/>
            <a:ext cx="7416824" cy="499255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1800" dirty="0"/>
              <a:t> </a:t>
            </a:r>
            <a:r>
              <a:rPr lang="cs-CZ" sz="2400" dirty="0">
                <a:latin typeface="Arial" charset="0"/>
              </a:rPr>
              <a:t>Teoretický součet čtverců</a:t>
            </a:r>
            <a:r>
              <a:rPr lang="cs-CZ" sz="2400" dirty="0" smtClean="0"/>
              <a:t>:</a:t>
            </a:r>
          </a:p>
          <a:p>
            <a:pPr marL="0" indent="0">
              <a:lnSpc>
                <a:spcPct val="90000"/>
              </a:lnSpc>
              <a:buNone/>
            </a:pPr>
            <a:endParaRPr lang="cs-CZ" sz="2400" dirty="0"/>
          </a:p>
          <a:p>
            <a:pPr>
              <a:lnSpc>
                <a:spcPct val="90000"/>
              </a:lnSpc>
              <a:buNone/>
            </a:pPr>
            <a:r>
              <a:rPr lang="cs-CZ" sz="2400" dirty="0"/>
              <a:t>	</a:t>
            </a:r>
            <a:r>
              <a:rPr lang="cs-CZ" sz="2400" i="1" dirty="0" err="1"/>
              <a:t>Y</a:t>
            </a:r>
            <a:r>
              <a:rPr lang="cs-CZ" sz="2400" i="1" baseline="-25000" dirty="0" err="1"/>
              <a:t>i</a:t>
            </a:r>
            <a:r>
              <a:rPr lang="cs-CZ" sz="2400" dirty="0"/>
              <a:t> - </a:t>
            </a:r>
            <a:r>
              <a:rPr lang="cs-CZ" sz="2400" dirty="0">
                <a:latin typeface="Arial" charset="0"/>
              </a:rPr>
              <a:t>teoretické hodnoty („na regresní přímce</a:t>
            </a:r>
            <a:r>
              <a:rPr lang="cs-CZ" sz="2400" dirty="0" smtClean="0">
                <a:latin typeface="Arial" charset="0"/>
              </a:rPr>
              <a:t>“)</a:t>
            </a:r>
          </a:p>
          <a:p>
            <a:pPr>
              <a:lnSpc>
                <a:spcPct val="90000"/>
              </a:lnSpc>
              <a:buNone/>
            </a:pPr>
            <a:endParaRPr lang="cs-CZ" sz="24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latin typeface="Arial" charset="0"/>
              </a:rPr>
              <a:t>Reziduální součet čtverců:</a:t>
            </a:r>
          </a:p>
          <a:p>
            <a:pPr>
              <a:lnSpc>
                <a:spcPct val="90000"/>
              </a:lnSpc>
            </a:pPr>
            <a:endParaRPr lang="cs-CZ" sz="24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latin typeface="Arial" charset="0"/>
              </a:rPr>
              <a:t>Celkový součet čtverců</a:t>
            </a:r>
            <a:r>
              <a:rPr lang="cs-CZ" sz="2400" dirty="0" smtClean="0">
                <a:latin typeface="Arial" charset="0"/>
              </a:rPr>
              <a:t>: </a:t>
            </a:r>
            <a:endParaRPr lang="cs-CZ" sz="2400" dirty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>
                <a:latin typeface="Arial" charset="0"/>
              </a:rPr>
              <a:t>Platí vztah</a:t>
            </a:r>
            <a:r>
              <a:rPr lang="cs-CZ" sz="2400" dirty="0"/>
              <a:t>:        </a:t>
            </a:r>
            <a:r>
              <a:rPr lang="cs-CZ" sz="2400" i="1" dirty="0" err="1">
                <a:cs typeface="Times New Roman" pitchFamily="18" charset="0"/>
              </a:rPr>
              <a:t>S</a:t>
            </a:r>
            <a:r>
              <a:rPr lang="cs-CZ" sz="2400" i="1" baseline="-30000" dirty="0" err="1">
                <a:cs typeface="Times New Roman" pitchFamily="18" charset="0"/>
              </a:rPr>
              <a:t>y</a:t>
            </a:r>
            <a:r>
              <a:rPr lang="cs-CZ" sz="2400" i="1" baseline="-30000" dirty="0">
                <a:cs typeface="Times New Roman" pitchFamily="18" charset="0"/>
              </a:rPr>
              <a:t> </a:t>
            </a:r>
            <a:r>
              <a:rPr lang="cs-CZ" sz="2400" i="1" dirty="0">
                <a:cs typeface="Times New Roman" pitchFamily="18" charset="0"/>
              </a:rPr>
              <a:t>=  S</a:t>
            </a:r>
            <a:r>
              <a:rPr lang="cs-CZ" sz="2400" i="1" baseline="-30000" dirty="0">
                <a:cs typeface="Times New Roman" pitchFamily="18" charset="0"/>
              </a:rPr>
              <a:t>T</a:t>
            </a:r>
            <a:r>
              <a:rPr lang="cs-CZ" sz="2400" i="1" dirty="0">
                <a:cs typeface="Times New Roman" pitchFamily="18" charset="0"/>
              </a:rPr>
              <a:t> + S</a:t>
            </a:r>
            <a:r>
              <a:rPr lang="cs-CZ" sz="2400" i="1" baseline="-30000" dirty="0">
                <a:cs typeface="Times New Roman" pitchFamily="18" charset="0"/>
              </a:rPr>
              <a:t>R</a:t>
            </a:r>
            <a:r>
              <a:rPr lang="cs-CZ" sz="2400" baseline="-30000" dirty="0">
                <a:cs typeface="Times New Roman" pitchFamily="18" charset="0"/>
              </a:rPr>
              <a:t> </a:t>
            </a:r>
            <a:endParaRPr lang="cs-CZ" sz="24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Přiléhavost </a:t>
            </a:r>
            <a:r>
              <a:rPr lang="cs-CZ" b="1" dirty="0" smtClean="0">
                <a:latin typeface="Arial" charset="0"/>
              </a:rPr>
              <a:t> regresní </a:t>
            </a:r>
            <a:r>
              <a:rPr lang="cs-CZ" b="1" dirty="0">
                <a:latin typeface="Arial" charset="0"/>
              </a:rPr>
              <a:t>přímky k datům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39551" y="3912921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20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9783706"/>
              </p:ext>
            </p:extLst>
          </p:nvPr>
        </p:nvGraphicFramePr>
        <p:xfrm>
          <a:off x="5004048" y="908721"/>
          <a:ext cx="2246170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0" name="Rovnice" r:id="rId4" imgW="1028254" imgH="431613" progId="Equation.3">
                  <p:embed/>
                </p:oleObj>
              </mc:Choice>
              <mc:Fallback>
                <p:oleObj name="Rovnice" r:id="rId4" imgW="1028254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908721"/>
                        <a:ext cx="2246170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910626"/>
              </p:ext>
            </p:extLst>
          </p:nvPr>
        </p:nvGraphicFramePr>
        <p:xfrm>
          <a:off x="5004048" y="2564904"/>
          <a:ext cx="2057400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1" name="Rovnice" r:id="rId6" imgW="1066800" imgH="431800" progId="Equation.3">
                  <p:embed/>
                </p:oleObj>
              </mc:Choice>
              <mc:Fallback>
                <p:oleObj name="Rovnice" r:id="rId6" imgW="1066800" imgH="4318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2564904"/>
                        <a:ext cx="2057400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2375782"/>
              </p:ext>
            </p:extLst>
          </p:nvPr>
        </p:nvGraphicFramePr>
        <p:xfrm>
          <a:off x="5004048" y="3363343"/>
          <a:ext cx="1872208" cy="7496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2" name="Rovnice" r:id="rId8" imgW="1040948" imgH="431613" progId="Equation.3">
                  <p:embed/>
                </p:oleObj>
              </mc:Choice>
              <mc:Fallback>
                <p:oleObj name="Rovnice" r:id="rId8" imgW="1040948" imgH="431613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3363343"/>
                        <a:ext cx="1872208" cy="7496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732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24744"/>
            <a:ext cx="7416824" cy="499255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sz="2400" b="1" dirty="0">
                <a:solidFill>
                  <a:srgbClr val="009900"/>
                </a:solidFill>
                <a:latin typeface="Arial" charset="0"/>
              </a:rPr>
              <a:t>Koeficient determinace</a:t>
            </a:r>
            <a:r>
              <a:rPr lang="cs-CZ" sz="2400" dirty="0">
                <a:latin typeface="Arial" charset="0"/>
              </a:rPr>
              <a:t> </a:t>
            </a:r>
            <a:r>
              <a:rPr lang="cs-CZ" sz="2400" dirty="0" smtClean="0">
                <a:latin typeface="Arial" charset="0"/>
              </a:rPr>
              <a:t>–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2400" dirty="0" smtClean="0">
                <a:latin typeface="Arial" charset="0"/>
              </a:rPr>
              <a:t>míra </a:t>
            </a:r>
            <a:r>
              <a:rPr lang="cs-CZ" sz="2400" dirty="0">
                <a:latin typeface="Arial" charset="0"/>
              </a:rPr>
              <a:t>přiléhavosti </a:t>
            </a:r>
            <a:r>
              <a:rPr lang="cs-CZ" sz="2400" dirty="0" smtClean="0">
                <a:latin typeface="Arial" charset="0"/>
              </a:rPr>
              <a:t>dat </a:t>
            </a:r>
            <a:r>
              <a:rPr lang="cs-CZ" sz="2400" dirty="0">
                <a:latin typeface="Arial" charset="0"/>
              </a:rPr>
              <a:t>k regresní křivce:</a:t>
            </a:r>
          </a:p>
          <a:p>
            <a:pPr>
              <a:lnSpc>
                <a:spcPct val="90000"/>
              </a:lnSpc>
            </a:pPr>
            <a:endParaRPr lang="cs-CZ" sz="2400" dirty="0" smtClean="0">
              <a:solidFill>
                <a:srgbClr val="FF0000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endParaRPr lang="cs-CZ" sz="2400" dirty="0" smtClean="0">
              <a:solidFill>
                <a:srgbClr val="FF0000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endParaRPr lang="cs-CZ" sz="2400" dirty="0">
              <a:solidFill>
                <a:srgbClr val="FF0000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Arial" charset="0"/>
              </a:rPr>
              <a:t>Platí</a:t>
            </a:r>
            <a:r>
              <a:rPr lang="cs-CZ" sz="2400" dirty="0">
                <a:latin typeface="Arial" charset="0"/>
              </a:rPr>
              <a:t>:</a:t>
            </a:r>
            <a:r>
              <a:rPr lang="cs-CZ" sz="2400" dirty="0"/>
              <a:t>   0 </a:t>
            </a:r>
            <a:r>
              <a:rPr lang="cs-CZ" sz="2400" dirty="0">
                <a:latin typeface="Arial" charset="0"/>
                <a:cs typeface="Arial" charset="0"/>
              </a:rPr>
              <a:t>≤ </a:t>
            </a:r>
            <a:r>
              <a:rPr lang="cs-CZ" sz="2400" i="1" dirty="0"/>
              <a:t>R</a:t>
            </a:r>
            <a:r>
              <a:rPr lang="cs-CZ" sz="2400" baseline="30000" dirty="0"/>
              <a:t>2 </a:t>
            </a:r>
            <a:r>
              <a:rPr lang="cs-CZ" sz="2400" dirty="0">
                <a:latin typeface="Arial" charset="0"/>
                <a:cs typeface="Arial" charset="0"/>
              </a:rPr>
              <a:t>≤ </a:t>
            </a:r>
            <a:r>
              <a:rPr lang="cs-CZ" sz="2400" dirty="0">
                <a:cs typeface="Arial" charset="0"/>
              </a:rPr>
              <a:t>1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FF0000"/>
                </a:solidFill>
                <a:latin typeface="Arial" charset="0"/>
              </a:rPr>
              <a:t>Pozor!</a:t>
            </a:r>
            <a:r>
              <a:rPr lang="cs-CZ" sz="2400" dirty="0"/>
              <a:t> </a:t>
            </a:r>
            <a:r>
              <a:rPr lang="cs-CZ" sz="2400" i="1" dirty="0"/>
              <a:t>R</a:t>
            </a:r>
            <a:r>
              <a:rPr lang="cs-CZ" sz="2400" baseline="30000" dirty="0"/>
              <a:t>2</a:t>
            </a:r>
            <a:r>
              <a:rPr lang="cs-CZ" sz="2400" dirty="0"/>
              <a:t> </a:t>
            </a:r>
            <a:r>
              <a:rPr lang="cs-CZ" sz="2400" dirty="0">
                <a:latin typeface="Arial" charset="0"/>
              </a:rPr>
              <a:t>má platnost pro libovolný typ regresní funkce!</a:t>
            </a:r>
          </a:p>
          <a:p>
            <a:pPr marL="0" indent="0"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Přiléhavost </a:t>
            </a:r>
            <a:r>
              <a:rPr lang="cs-CZ" b="1" dirty="0" smtClean="0">
                <a:latin typeface="Arial" charset="0"/>
              </a:rPr>
              <a:t> regresní </a:t>
            </a:r>
            <a:r>
              <a:rPr lang="cs-CZ" b="1" dirty="0">
                <a:latin typeface="Arial" charset="0"/>
              </a:rPr>
              <a:t>přímky k datům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39551" y="3912921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2000" dirty="0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4390232"/>
              </p:ext>
            </p:extLst>
          </p:nvPr>
        </p:nvGraphicFramePr>
        <p:xfrm>
          <a:off x="4572000" y="2060848"/>
          <a:ext cx="2232248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1" name="Rovnice" r:id="rId4" imgW="1079032" imgH="444307" progId="Equation.3">
                  <p:embed/>
                </p:oleObj>
              </mc:Choice>
              <mc:Fallback>
                <p:oleObj name="Rovnice" r:id="rId4" imgW="1079032" imgH="444307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060848"/>
                        <a:ext cx="2232248" cy="10081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9563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24744"/>
            <a:ext cx="7704856" cy="499255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endParaRPr lang="cs-CZ" sz="2400" b="1" dirty="0" smtClean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cs-CZ" sz="2400" dirty="0"/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Extrémní hodnoty </a:t>
            </a:r>
            <a:r>
              <a:rPr lang="cs-CZ" b="1" dirty="0" smtClean="0">
                <a:latin typeface="Arial" charset="0"/>
              </a:rPr>
              <a:t>koeficientu </a:t>
            </a:r>
            <a:r>
              <a:rPr lang="cs-CZ" b="1" dirty="0">
                <a:latin typeface="Arial" charset="0"/>
              </a:rPr>
              <a:t>determinace</a:t>
            </a:r>
            <a:r>
              <a:rPr lang="cs-CZ" b="1" dirty="0"/>
              <a:t> </a:t>
            </a:r>
            <a:r>
              <a:rPr lang="cs-CZ" b="1" i="1" dirty="0"/>
              <a:t>R</a:t>
            </a:r>
            <a:r>
              <a:rPr lang="cs-CZ" b="1" baseline="30000" dirty="0"/>
              <a:t>2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pSp>
        <p:nvGrpSpPr>
          <p:cNvPr id="7" name="Skupina 6"/>
          <p:cNvGrpSpPr/>
          <p:nvPr/>
        </p:nvGrpSpPr>
        <p:grpSpPr>
          <a:xfrm>
            <a:off x="755650" y="1449852"/>
            <a:ext cx="6875018" cy="4322233"/>
            <a:chOff x="755650" y="1916113"/>
            <a:chExt cx="6985000" cy="3241675"/>
          </a:xfrm>
        </p:grpSpPr>
        <p:sp>
          <p:nvSpPr>
            <p:cNvPr id="8" name="Rectangle 146"/>
            <p:cNvSpPr>
              <a:spLocks noChangeArrowheads="1"/>
            </p:cNvSpPr>
            <p:nvPr/>
          </p:nvSpPr>
          <p:spPr bwMode="auto">
            <a:xfrm flipH="1">
              <a:off x="2627313" y="4292600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" name="Rectangle 146"/>
            <p:cNvSpPr>
              <a:spLocks noChangeArrowheads="1"/>
            </p:cNvSpPr>
            <p:nvPr/>
          </p:nvSpPr>
          <p:spPr bwMode="auto">
            <a:xfrm flipH="1">
              <a:off x="2484438" y="3141663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" name="Rectangle 146"/>
            <p:cNvSpPr>
              <a:spLocks noChangeArrowheads="1"/>
            </p:cNvSpPr>
            <p:nvPr/>
          </p:nvSpPr>
          <p:spPr bwMode="auto">
            <a:xfrm flipH="1">
              <a:off x="2484438" y="2565400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" name="Rectangle 146"/>
            <p:cNvSpPr>
              <a:spLocks noChangeArrowheads="1"/>
            </p:cNvSpPr>
            <p:nvPr/>
          </p:nvSpPr>
          <p:spPr bwMode="auto">
            <a:xfrm flipH="1">
              <a:off x="2051050" y="2852738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" name="Rectangle 146"/>
            <p:cNvSpPr>
              <a:spLocks noChangeArrowheads="1"/>
            </p:cNvSpPr>
            <p:nvPr/>
          </p:nvSpPr>
          <p:spPr bwMode="auto">
            <a:xfrm flipH="1">
              <a:off x="3419475" y="3357563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" name="Rectangle 146"/>
            <p:cNvSpPr>
              <a:spLocks noChangeArrowheads="1"/>
            </p:cNvSpPr>
            <p:nvPr/>
          </p:nvSpPr>
          <p:spPr bwMode="auto">
            <a:xfrm flipH="1">
              <a:off x="3635375" y="3573463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" name="Rectangle 146"/>
            <p:cNvSpPr>
              <a:spLocks noChangeArrowheads="1"/>
            </p:cNvSpPr>
            <p:nvPr/>
          </p:nvSpPr>
          <p:spPr bwMode="auto">
            <a:xfrm flipH="1">
              <a:off x="2627313" y="3573463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" name="Rectangle 146"/>
            <p:cNvSpPr>
              <a:spLocks noChangeArrowheads="1"/>
            </p:cNvSpPr>
            <p:nvPr/>
          </p:nvSpPr>
          <p:spPr bwMode="auto">
            <a:xfrm flipH="1">
              <a:off x="3492500" y="4149725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" name="Rectangle 146"/>
            <p:cNvSpPr>
              <a:spLocks noChangeArrowheads="1"/>
            </p:cNvSpPr>
            <p:nvPr/>
          </p:nvSpPr>
          <p:spPr bwMode="auto">
            <a:xfrm flipH="1">
              <a:off x="1692275" y="3284538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" name="Rectangle 146"/>
            <p:cNvSpPr>
              <a:spLocks noChangeArrowheads="1"/>
            </p:cNvSpPr>
            <p:nvPr/>
          </p:nvSpPr>
          <p:spPr bwMode="auto">
            <a:xfrm flipH="1">
              <a:off x="1619250" y="3644900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" name="Rectangle 146"/>
            <p:cNvSpPr>
              <a:spLocks noChangeArrowheads="1"/>
            </p:cNvSpPr>
            <p:nvPr/>
          </p:nvSpPr>
          <p:spPr bwMode="auto">
            <a:xfrm flipH="1">
              <a:off x="2124075" y="3716338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" name="Rectangle 146"/>
            <p:cNvSpPr>
              <a:spLocks noChangeArrowheads="1"/>
            </p:cNvSpPr>
            <p:nvPr/>
          </p:nvSpPr>
          <p:spPr bwMode="auto">
            <a:xfrm flipH="1">
              <a:off x="2051050" y="4076700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1" name="Rectangle 146"/>
            <p:cNvSpPr>
              <a:spLocks noChangeArrowheads="1"/>
            </p:cNvSpPr>
            <p:nvPr/>
          </p:nvSpPr>
          <p:spPr bwMode="auto">
            <a:xfrm flipH="1">
              <a:off x="2266950" y="4292600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" name="Rectangle 146"/>
            <p:cNvSpPr>
              <a:spLocks noChangeArrowheads="1"/>
            </p:cNvSpPr>
            <p:nvPr/>
          </p:nvSpPr>
          <p:spPr bwMode="auto">
            <a:xfrm flipH="1">
              <a:off x="2124075" y="3357563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" name="Rectangle 146"/>
            <p:cNvSpPr>
              <a:spLocks noChangeArrowheads="1"/>
            </p:cNvSpPr>
            <p:nvPr/>
          </p:nvSpPr>
          <p:spPr bwMode="auto">
            <a:xfrm flipH="1">
              <a:off x="3348038" y="2781300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" name="Rectangle 146"/>
            <p:cNvSpPr>
              <a:spLocks noChangeArrowheads="1"/>
            </p:cNvSpPr>
            <p:nvPr/>
          </p:nvSpPr>
          <p:spPr bwMode="auto">
            <a:xfrm flipH="1">
              <a:off x="2555875" y="3789363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5" name="Rectangle 146"/>
            <p:cNvSpPr>
              <a:spLocks noChangeArrowheads="1"/>
            </p:cNvSpPr>
            <p:nvPr/>
          </p:nvSpPr>
          <p:spPr bwMode="auto">
            <a:xfrm flipH="1">
              <a:off x="2771775" y="4005263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6" name="Rectangle 146"/>
            <p:cNvSpPr>
              <a:spLocks noChangeArrowheads="1"/>
            </p:cNvSpPr>
            <p:nvPr/>
          </p:nvSpPr>
          <p:spPr bwMode="auto">
            <a:xfrm flipH="1">
              <a:off x="2987675" y="4221163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" name="Rectangle 146"/>
            <p:cNvSpPr>
              <a:spLocks noChangeArrowheads="1"/>
            </p:cNvSpPr>
            <p:nvPr/>
          </p:nvSpPr>
          <p:spPr bwMode="auto">
            <a:xfrm flipH="1">
              <a:off x="2916238" y="2708275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8" name="Rectangle 146"/>
            <p:cNvSpPr>
              <a:spLocks noChangeArrowheads="1"/>
            </p:cNvSpPr>
            <p:nvPr/>
          </p:nvSpPr>
          <p:spPr bwMode="auto">
            <a:xfrm flipH="1">
              <a:off x="5867400" y="2890838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" name="Rectangle 146"/>
            <p:cNvSpPr>
              <a:spLocks noChangeArrowheads="1"/>
            </p:cNvSpPr>
            <p:nvPr/>
          </p:nvSpPr>
          <p:spPr bwMode="auto">
            <a:xfrm flipH="1">
              <a:off x="2771775" y="3068638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" name="Rectangle 146"/>
            <p:cNvSpPr>
              <a:spLocks noChangeArrowheads="1"/>
            </p:cNvSpPr>
            <p:nvPr/>
          </p:nvSpPr>
          <p:spPr bwMode="auto">
            <a:xfrm flipH="1">
              <a:off x="2987675" y="3284538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" name="Rectangle 146"/>
            <p:cNvSpPr>
              <a:spLocks noChangeArrowheads="1"/>
            </p:cNvSpPr>
            <p:nvPr/>
          </p:nvSpPr>
          <p:spPr bwMode="auto">
            <a:xfrm flipH="1">
              <a:off x="3059113" y="3789363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" name="Line 33"/>
            <p:cNvSpPr>
              <a:spLocks noChangeShapeType="1"/>
            </p:cNvSpPr>
            <p:nvPr/>
          </p:nvSpPr>
          <p:spPr bwMode="auto">
            <a:xfrm>
              <a:off x="971550" y="1916113"/>
              <a:ext cx="0" cy="30972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Line 34"/>
            <p:cNvSpPr>
              <a:spLocks noChangeShapeType="1"/>
            </p:cNvSpPr>
            <p:nvPr/>
          </p:nvSpPr>
          <p:spPr bwMode="auto">
            <a:xfrm>
              <a:off x="755650" y="4941888"/>
              <a:ext cx="6985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Rectangle 146"/>
            <p:cNvSpPr>
              <a:spLocks noChangeArrowheads="1"/>
            </p:cNvSpPr>
            <p:nvPr/>
          </p:nvSpPr>
          <p:spPr bwMode="auto">
            <a:xfrm flipH="1">
              <a:off x="6083300" y="3140075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5" name="Rectangle 146"/>
            <p:cNvSpPr>
              <a:spLocks noChangeArrowheads="1"/>
            </p:cNvSpPr>
            <p:nvPr/>
          </p:nvSpPr>
          <p:spPr bwMode="auto">
            <a:xfrm flipH="1">
              <a:off x="6299200" y="3355975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6" name="Rectangle 146"/>
            <p:cNvSpPr>
              <a:spLocks noChangeArrowheads="1"/>
            </p:cNvSpPr>
            <p:nvPr/>
          </p:nvSpPr>
          <p:spPr bwMode="auto">
            <a:xfrm flipH="1">
              <a:off x="6515100" y="3571875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" name="Rectangle 146"/>
            <p:cNvSpPr>
              <a:spLocks noChangeArrowheads="1"/>
            </p:cNvSpPr>
            <p:nvPr/>
          </p:nvSpPr>
          <p:spPr bwMode="auto">
            <a:xfrm flipH="1">
              <a:off x="6731000" y="3787775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8" name="Rectangle 146"/>
            <p:cNvSpPr>
              <a:spLocks noChangeArrowheads="1"/>
            </p:cNvSpPr>
            <p:nvPr/>
          </p:nvSpPr>
          <p:spPr bwMode="auto">
            <a:xfrm flipH="1">
              <a:off x="6946900" y="4003675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9" name="Rectangle 146"/>
            <p:cNvSpPr>
              <a:spLocks noChangeArrowheads="1"/>
            </p:cNvSpPr>
            <p:nvPr/>
          </p:nvSpPr>
          <p:spPr bwMode="auto">
            <a:xfrm flipH="1">
              <a:off x="7162800" y="4219575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0" name="Rectangle 146"/>
            <p:cNvSpPr>
              <a:spLocks noChangeArrowheads="1"/>
            </p:cNvSpPr>
            <p:nvPr/>
          </p:nvSpPr>
          <p:spPr bwMode="auto">
            <a:xfrm flipH="1">
              <a:off x="7378700" y="4435475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" name="Rectangle 146"/>
            <p:cNvSpPr>
              <a:spLocks noChangeArrowheads="1"/>
            </p:cNvSpPr>
            <p:nvPr/>
          </p:nvSpPr>
          <p:spPr bwMode="auto">
            <a:xfrm flipH="1">
              <a:off x="5508625" y="2492375"/>
              <a:ext cx="76200" cy="76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2" name="Line 43"/>
            <p:cNvSpPr>
              <a:spLocks noChangeShapeType="1"/>
            </p:cNvSpPr>
            <p:nvPr/>
          </p:nvSpPr>
          <p:spPr bwMode="auto">
            <a:xfrm>
              <a:off x="1619250" y="2349500"/>
              <a:ext cx="2160588" cy="237490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" name="Line 44"/>
            <p:cNvSpPr>
              <a:spLocks noChangeShapeType="1"/>
            </p:cNvSpPr>
            <p:nvPr/>
          </p:nvSpPr>
          <p:spPr bwMode="auto">
            <a:xfrm>
              <a:off x="5292725" y="2276475"/>
              <a:ext cx="2303463" cy="2376488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4" name="Text Box 45"/>
            <p:cNvSpPr txBox="1">
              <a:spLocks noChangeArrowheads="1"/>
            </p:cNvSpPr>
            <p:nvPr/>
          </p:nvSpPr>
          <p:spPr bwMode="auto">
            <a:xfrm>
              <a:off x="2268538" y="1989138"/>
              <a:ext cx="1871662" cy="346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i="1" dirty="0"/>
                <a:t>R</a:t>
              </a:r>
              <a:r>
                <a:rPr lang="cs-CZ" sz="2400" baseline="30000" dirty="0"/>
                <a:t>2 </a:t>
              </a:r>
              <a:r>
                <a:rPr lang="cs-CZ" sz="2400" dirty="0">
                  <a:cs typeface="Times New Roman" pitchFamily="18" charset="0"/>
                </a:rPr>
                <a:t>= 0,00001</a:t>
              </a:r>
              <a:endParaRPr lang="en-US" sz="2400" dirty="0">
                <a:cs typeface="Times New Roman" pitchFamily="18" charset="0"/>
              </a:endParaRPr>
            </a:p>
          </p:txBody>
        </p:sp>
        <p:sp>
          <p:nvSpPr>
            <p:cNvPr id="45" name="Text Box 46"/>
            <p:cNvSpPr txBox="1">
              <a:spLocks noChangeArrowheads="1"/>
            </p:cNvSpPr>
            <p:nvPr/>
          </p:nvSpPr>
          <p:spPr bwMode="auto">
            <a:xfrm>
              <a:off x="6065672" y="1989138"/>
              <a:ext cx="1223963" cy="346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400" i="1" dirty="0"/>
                <a:t>R</a:t>
              </a:r>
              <a:r>
                <a:rPr lang="cs-CZ" sz="2400" baseline="30000" dirty="0"/>
                <a:t>2 </a:t>
              </a:r>
              <a:r>
                <a:rPr lang="cs-CZ" sz="2400" dirty="0">
                  <a:cs typeface="Times New Roman" pitchFamily="18" charset="0"/>
                </a:rPr>
                <a:t>= 1</a:t>
              </a:r>
              <a:endParaRPr lang="en-US" sz="2400" dirty="0">
                <a:cs typeface="Times New Roman" pitchFamily="18" charset="0"/>
              </a:endParaRPr>
            </a:p>
          </p:txBody>
        </p:sp>
        <p:sp>
          <p:nvSpPr>
            <p:cNvPr id="46" name="Line 47"/>
            <p:cNvSpPr>
              <a:spLocks noChangeShapeType="1"/>
            </p:cNvSpPr>
            <p:nvPr/>
          </p:nvSpPr>
          <p:spPr bwMode="auto">
            <a:xfrm>
              <a:off x="4716463" y="2060575"/>
              <a:ext cx="0" cy="30972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47154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24744"/>
            <a:ext cx="7776864" cy="4992555"/>
          </a:xfrm>
          <a:prstGeom prst="rect">
            <a:avLst/>
          </a:prstGeom>
        </p:spPr>
        <p:txBody>
          <a:bodyPr>
            <a:noAutofit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cs-CZ" sz="2000" dirty="0"/>
              <a:t> </a:t>
            </a:r>
            <a:r>
              <a:rPr lang="cs-CZ" sz="2200" b="1" dirty="0">
                <a:solidFill>
                  <a:srgbClr val="0033CC"/>
                </a:solidFill>
                <a:latin typeface="Arial" charset="0"/>
              </a:rPr>
              <a:t>Předpoklady</a:t>
            </a:r>
            <a:r>
              <a:rPr lang="cs-CZ" sz="2200" b="1" dirty="0" smtClean="0">
                <a:solidFill>
                  <a:srgbClr val="0033CC"/>
                </a:solidFill>
                <a:latin typeface="Arial" charset="0"/>
              </a:rPr>
              <a:t>:</a:t>
            </a:r>
          </a:p>
          <a:p>
            <a:pPr marL="609600" indent="-609600">
              <a:lnSpc>
                <a:spcPct val="80000"/>
              </a:lnSpc>
              <a:buNone/>
            </a:pPr>
            <a:endParaRPr lang="cs-CZ" sz="2200" b="1" dirty="0">
              <a:solidFill>
                <a:srgbClr val="0033CC"/>
              </a:solidFill>
              <a:latin typeface="Arial" charset="0"/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000" dirty="0">
                <a:latin typeface="Arial" charset="0"/>
              </a:rPr>
              <a:t>Vysvětlující proměnná </a:t>
            </a:r>
            <a:r>
              <a:rPr lang="cs-CZ" sz="2000" i="1" dirty="0"/>
              <a:t>X</a:t>
            </a:r>
            <a:r>
              <a:rPr lang="cs-CZ" sz="2000" dirty="0">
                <a:latin typeface="Arial" charset="0"/>
              </a:rPr>
              <a:t> je </a:t>
            </a:r>
            <a:r>
              <a:rPr lang="cs-CZ" sz="2000" dirty="0" err="1">
                <a:latin typeface="Arial" charset="0"/>
              </a:rPr>
              <a:t>nestochastická</a:t>
            </a:r>
            <a:r>
              <a:rPr lang="cs-CZ" sz="2000" dirty="0">
                <a:latin typeface="Arial" charset="0"/>
              </a:rPr>
              <a:t> – vyplývá z povahy </a:t>
            </a:r>
            <a:r>
              <a:rPr lang="cs-CZ" sz="2000" dirty="0" smtClean="0">
                <a:latin typeface="Arial" charset="0"/>
              </a:rPr>
              <a:t>problému</a:t>
            </a:r>
          </a:p>
          <a:p>
            <a:pPr marL="0" indent="0">
              <a:lnSpc>
                <a:spcPct val="80000"/>
              </a:lnSpc>
              <a:buNone/>
            </a:pPr>
            <a:endParaRPr lang="cs-CZ" sz="2000" b="1" dirty="0">
              <a:latin typeface="Arial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sz="2000" b="1" dirty="0" smtClean="0">
                <a:latin typeface="Arial" charset="0"/>
              </a:rPr>
              <a:t>2.      Střední </a:t>
            </a:r>
            <a:r>
              <a:rPr lang="cs-CZ" sz="2000" b="1" dirty="0">
                <a:latin typeface="Arial" charset="0"/>
              </a:rPr>
              <a:t>hodnota náhodné chyby</a:t>
            </a:r>
            <a:r>
              <a:rPr lang="cs-CZ" sz="2000" b="1" dirty="0"/>
              <a:t> </a:t>
            </a:r>
            <a:r>
              <a:rPr lang="el-GR" sz="2000" b="1" i="1" dirty="0">
                <a:cs typeface="Times New Roman" pitchFamily="18" charset="0"/>
              </a:rPr>
              <a:t>ε</a:t>
            </a:r>
            <a:r>
              <a:rPr lang="cs-CZ" sz="2000" b="1" dirty="0"/>
              <a:t> </a:t>
            </a:r>
            <a:r>
              <a:rPr lang="cs-CZ" sz="2000" b="1" dirty="0">
                <a:latin typeface="Arial" charset="0"/>
              </a:rPr>
              <a:t>je</a:t>
            </a:r>
            <a:r>
              <a:rPr lang="cs-CZ" sz="2000" b="1" dirty="0"/>
              <a:t> 0</a:t>
            </a:r>
            <a:r>
              <a:rPr lang="cs-CZ" sz="2000" dirty="0"/>
              <a:t>, tj.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sz="2000" i="1" dirty="0"/>
              <a:t>		E</a:t>
            </a:r>
            <a:r>
              <a:rPr lang="cs-CZ" sz="2000" dirty="0"/>
              <a:t>(</a:t>
            </a:r>
            <a:r>
              <a:rPr lang="el-GR" sz="2000" i="1" dirty="0">
                <a:cs typeface="Times New Roman" pitchFamily="18" charset="0"/>
              </a:rPr>
              <a:t>ε</a:t>
            </a:r>
            <a:r>
              <a:rPr lang="cs-CZ" sz="2000" dirty="0"/>
              <a:t>) = 0 – </a:t>
            </a:r>
            <a:r>
              <a:rPr lang="cs-CZ" sz="2000" dirty="0">
                <a:latin typeface="Arial" charset="0"/>
              </a:rPr>
              <a:t>pro MNČ vždy splněno</a:t>
            </a:r>
            <a:r>
              <a:rPr lang="cs-CZ" sz="2000" dirty="0" smtClean="0">
                <a:latin typeface="Arial" charset="0"/>
              </a:rPr>
              <a:t>!</a:t>
            </a:r>
          </a:p>
          <a:p>
            <a:pPr marL="609600" indent="-609600">
              <a:lnSpc>
                <a:spcPct val="80000"/>
              </a:lnSpc>
              <a:buNone/>
            </a:pPr>
            <a:endParaRPr lang="cs-CZ" sz="2000" dirty="0">
              <a:latin typeface="Arial" charset="0"/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cs-CZ" sz="2000" dirty="0" smtClean="0">
                <a:latin typeface="Arial" charset="0"/>
              </a:rPr>
              <a:t>3</a:t>
            </a:r>
            <a:r>
              <a:rPr lang="cs-CZ" sz="2000" dirty="0">
                <a:latin typeface="Arial" charset="0"/>
              </a:rPr>
              <a:t>.</a:t>
            </a:r>
            <a:r>
              <a:rPr lang="cs-CZ" sz="2000" dirty="0"/>
              <a:t>	 </a:t>
            </a:r>
            <a:r>
              <a:rPr lang="cs-CZ" sz="2000" b="1" dirty="0">
                <a:latin typeface="Arial" charset="0"/>
              </a:rPr>
              <a:t>Rozptyl náhodné chyby</a:t>
            </a:r>
            <a:r>
              <a:rPr lang="cs-CZ" sz="2000" b="1" dirty="0"/>
              <a:t> </a:t>
            </a:r>
            <a:r>
              <a:rPr lang="el-GR" sz="2000" b="1" i="1" dirty="0">
                <a:cs typeface="Times New Roman" pitchFamily="18" charset="0"/>
              </a:rPr>
              <a:t>ε</a:t>
            </a:r>
            <a:r>
              <a:rPr lang="cs-CZ" sz="2000" b="1" dirty="0"/>
              <a:t> </a:t>
            </a:r>
            <a:r>
              <a:rPr lang="cs-CZ" sz="2000" b="1" dirty="0">
                <a:latin typeface="Arial" charset="0"/>
              </a:rPr>
              <a:t>je konstantní</a:t>
            </a:r>
            <a:r>
              <a:rPr lang="cs-CZ" sz="2000" dirty="0">
                <a:latin typeface="Arial" charset="0"/>
              </a:rPr>
              <a:t>, tj.</a:t>
            </a:r>
            <a:r>
              <a:rPr lang="cs-CZ" sz="2000" dirty="0"/>
              <a:t>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sz="2000" i="1" dirty="0"/>
              <a:t>		Var</a:t>
            </a:r>
            <a:r>
              <a:rPr lang="cs-CZ" sz="2000" dirty="0"/>
              <a:t>(</a:t>
            </a:r>
            <a:r>
              <a:rPr lang="el-GR" sz="2000" i="1" dirty="0">
                <a:cs typeface="Times New Roman" pitchFamily="18" charset="0"/>
              </a:rPr>
              <a:t>ε</a:t>
            </a:r>
            <a:r>
              <a:rPr lang="cs-CZ" sz="2000" dirty="0"/>
              <a:t>) = </a:t>
            </a:r>
            <a:r>
              <a:rPr lang="el-GR" sz="2000" i="1" dirty="0">
                <a:cs typeface="Times New Roman" pitchFamily="18" charset="0"/>
              </a:rPr>
              <a:t>σ</a:t>
            </a:r>
            <a:r>
              <a:rPr lang="cs-CZ" sz="2000" baseline="30000" dirty="0">
                <a:cs typeface="Times New Roman" pitchFamily="18" charset="0"/>
              </a:rPr>
              <a:t>2 </a:t>
            </a:r>
            <a:r>
              <a:rPr lang="cs-CZ" sz="2000" dirty="0">
                <a:cs typeface="Times New Roman" pitchFamily="18" charset="0"/>
              </a:rPr>
              <a:t> - </a:t>
            </a:r>
            <a:r>
              <a:rPr lang="cs-CZ" sz="2000" dirty="0">
                <a:latin typeface="Arial" charset="0"/>
                <a:cs typeface="Times New Roman" pitchFamily="18" charset="0"/>
              </a:rPr>
              <a:t>test, např. </a:t>
            </a:r>
            <a:r>
              <a:rPr lang="cs-CZ" sz="2000" dirty="0" err="1">
                <a:latin typeface="Arial" charset="0"/>
                <a:cs typeface="Times New Roman" pitchFamily="18" charset="0"/>
              </a:rPr>
              <a:t>Chi</a:t>
            </a:r>
            <a:r>
              <a:rPr lang="cs-CZ" sz="2000" dirty="0">
                <a:latin typeface="Arial" charset="0"/>
                <a:cs typeface="Times New Roman" pitchFamily="18" charset="0"/>
              </a:rPr>
              <a:t>-kvadrát (</a:t>
            </a:r>
            <a:r>
              <a:rPr lang="cs-CZ" sz="2000" b="1" dirty="0" err="1">
                <a:latin typeface="Arial" charset="0"/>
                <a:cs typeface="Times New Roman" pitchFamily="18" charset="0"/>
              </a:rPr>
              <a:t>Homoskedasticta</a:t>
            </a:r>
            <a:r>
              <a:rPr lang="cs-CZ" sz="2000" dirty="0" smtClean="0">
                <a:latin typeface="Arial" charset="0"/>
                <a:cs typeface="Times New Roman" pitchFamily="18" charset="0"/>
              </a:rPr>
              <a:t>)</a:t>
            </a:r>
          </a:p>
          <a:p>
            <a:pPr marL="609600" indent="-609600">
              <a:lnSpc>
                <a:spcPct val="80000"/>
              </a:lnSpc>
              <a:buNone/>
            </a:pPr>
            <a:endParaRPr lang="cs-CZ" sz="2000" dirty="0" smtClean="0">
              <a:latin typeface="Arial" charset="0"/>
              <a:cs typeface="Times New Roman" pitchFamily="18" charset="0"/>
            </a:endParaRPr>
          </a:p>
          <a:p>
            <a:pPr marL="609600" indent="-609600">
              <a:lnSpc>
                <a:spcPct val="80000"/>
              </a:lnSpc>
              <a:buAutoNum type="arabicPeriod" startAt="4"/>
            </a:pPr>
            <a:r>
              <a:rPr lang="cs-CZ" sz="2000" b="1" dirty="0">
                <a:latin typeface="Arial" charset="0"/>
                <a:cs typeface="Times New Roman" pitchFamily="18" charset="0"/>
              </a:rPr>
              <a:t>N</a:t>
            </a:r>
            <a:r>
              <a:rPr lang="cs-CZ" sz="2000" b="1" dirty="0">
                <a:latin typeface="Arial" charset="0"/>
              </a:rPr>
              <a:t>áhodné chyby </a:t>
            </a:r>
            <a:r>
              <a:rPr lang="el-GR" sz="2000" b="1" i="1" dirty="0">
                <a:latin typeface="Arial" charset="0"/>
                <a:cs typeface="Times New Roman" pitchFamily="18" charset="0"/>
              </a:rPr>
              <a:t>ε</a:t>
            </a:r>
            <a:r>
              <a:rPr lang="cs-CZ" sz="2000" b="1" dirty="0">
                <a:latin typeface="Arial" charset="0"/>
              </a:rPr>
              <a:t> jsou nekorelované</a:t>
            </a:r>
            <a:r>
              <a:rPr lang="cs-CZ" sz="2000" dirty="0">
                <a:latin typeface="Arial" charset="0"/>
              </a:rPr>
              <a:t>, tj. </a:t>
            </a:r>
            <a:r>
              <a:rPr lang="cs-CZ" sz="2000" b="1" dirty="0">
                <a:latin typeface="Arial" charset="0"/>
              </a:rPr>
              <a:t>Autokorelace</a:t>
            </a:r>
            <a:r>
              <a:rPr lang="cs-CZ" sz="2000" dirty="0">
                <a:latin typeface="Arial" charset="0"/>
              </a:rPr>
              <a:t> = 0, tj. </a:t>
            </a:r>
            <a:r>
              <a:rPr lang="cs-CZ" sz="2000" i="1" dirty="0" err="1"/>
              <a:t>Cov</a:t>
            </a:r>
            <a:r>
              <a:rPr lang="cs-CZ" sz="2000" dirty="0"/>
              <a:t>(</a:t>
            </a:r>
            <a:r>
              <a:rPr lang="el-GR" sz="2000" i="1" dirty="0">
                <a:cs typeface="Times New Roman" pitchFamily="18" charset="0"/>
              </a:rPr>
              <a:t>ε</a:t>
            </a:r>
            <a:r>
              <a:rPr lang="cs-CZ" sz="2000" i="1" baseline="-25000" dirty="0"/>
              <a:t>i</a:t>
            </a:r>
            <a:r>
              <a:rPr lang="cs-CZ" sz="2000" i="1" dirty="0"/>
              <a:t>, </a:t>
            </a:r>
            <a:r>
              <a:rPr lang="el-GR" sz="2000" i="1" dirty="0">
                <a:cs typeface="Times New Roman" pitchFamily="18" charset="0"/>
              </a:rPr>
              <a:t>ε</a:t>
            </a:r>
            <a:r>
              <a:rPr lang="cs-CZ" sz="2000" i="1" baseline="-25000" dirty="0"/>
              <a:t>j</a:t>
            </a:r>
            <a:r>
              <a:rPr lang="cs-CZ" sz="2000" dirty="0"/>
              <a:t>) = </a:t>
            </a:r>
            <a:r>
              <a:rPr lang="cs-CZ" sz="2000" dirty="0">
                <a:cs typeface="Times New Roman" pitchFamily="18" charset="0"/>
              </a:rPr>
              <a:t>0 pro </a:t>
            </a:r>
            <a:r>
              <a:rPr lang="cs-CZ" sz="2000" i="1" dirty="0" err="1">
                <a:cs typeface="Times New Roman" pitchFamily="18" charset="0"/>
              </a:rPr>
              <a:t>i</a:t>
            </a:r>
            <a:r>
              <a:rPr lang="cs-CZ" sz="2000" dirty="0" err="1">
                <a:cs typeface="Times New Roman" pitchFamily="18" charset="0"/>
                <a:sym typeface="Symbol" pitchFamily="18" charset="2"/>
              </a:rPr>
              <a:t></a:t>
            </a:r>
            <a:r>
              <a:rPr lang="cs-CZ" sz="2000" i="1" dirty="0" err="1">
                <a:cs typeface="Times New Roman" pitchFamily="18" charset="0"/>
                <a:sym typeface="Symbol" pitchFamily="18" charset="2"/>
              </a:rPr>
              <a:t>j</a:t>
            </a:r>
            <a:r>
              <a:rPr lang="cs-CZ" sz="2000" i="1" dirty="0">
                <a:cs typeface="Times New Roman" pitchFamily="18" charset="0"/>
                <a:sym typeface="Symbol" pitchFamily="18" charset="2"/>
              </a:rPr>
              <a:t> – </a:t>
            </a:r>
            <a:r>
              <a:rPr lang="cs-CZ" sz="2000" dirty="0">
                <a:cs typeface="Times New Roman" pitchFamily="18" charset="0"/>
                <a:sym typeface="Symbol" pitchFamily="18" charset="2"/>
              </a:rPr>
              <a:t>test nulovosti korelačního koeficientu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4"/>
            </a:pPr>
            <a:endParaRPr lang="cs-CZ" sz="2000" b="1" dirty="0">
              <a:latin typeface="Arial" charset="0"/>
              <a:cs typeface="Times New Roman" pitchFamily="18" charset="0"/>
              <a:sym typeface="Symbol" pitchFamily="18" charset="2"/>
            </a:endParaRPr>
          </a:p>
          <a:p>
            <a:pPr marL="609600" indent="-609600">
              <a:lnSpc>
                <a:spcPct val="80000"/>
              </a:lnSpc>
              <a:buFontTx/>
              <a:buAutoNum type="arabicPeriod" startAt="4"/>
            </a:pPr>
            <a:r>
              <a:rPr lang="cs-CZ" sz="2000" b="1" dirty="0">
                <a:latin typeface="Arial" charset="0"/>
                <a:cs typeface="Times New Roman" pitchFamily="18" charset="0"/>
              </a:rPr>
              <a:t>Náhodná chyba má normální rozdělení</a:t>
            </a:r>
            <a:r>
              <a:rPr lang="cs-CZ" sz="2000" dirty="0">
                <a:latin typeface="Arial" charset="0"/>
                <a:cs typeface="Times New Roman" pitchFamily="18" charset="0"/>
              </a:rPr>
              <a:t>,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sz="2000" dirty="0">
                <a:cs typeface="Times New Roman" pitchFamily="18" charset="0"/>
              </a:rPr>
              <a:t>	</a:t>
            </a:r>
            <a:r>
              <a:rPr lang="cs-CZ" sz="2000" dirty="0">
                <a:latin typeface="Arial" charset="0"/>
                <a:cs typeface="Times New Roman" pitchFamily="18" charset="0"/>
              </a:rPr>
              <a:t>tj.</a:t>
            </a:r>
            <a:r>
              <a:rPr lang="cs-CZ" sz="2000" dirty="0">
                <a:cs typeface="Times New Roman" pitchFamily="18" charset="0"/>
              </a:rPr>
              <a:t> </a:t>
            </a:r>
            <a:r>
              <a:rPr lang="el-GR" sz="2000" i="1" dirty="0">
                <a:cs typeface="Times New Roman" pitchFamily="18" charset="0"/>
              </a:rPr>
              <a:t>ε</a:t>
            </a:r>
            <a:r>
              <a:rPr lang="cs-CZ" sz="2000" dirty="0">
                <a:cs typeface="Times New Roman" pitchFamily="18" charset="0"/>
              </a:rPr>
              <a:t> </a:t>
            </a:r>
            <a:r>
              <a:rPr lang="en-US" sz="2000" dirty="0">
                <a:cs typeface="Times New Roman" pitchFamily="18" charset="0"/>
              </a:rPr>
              <a:t>~</a:t>
            </a:r>
            <a:r>
              <a:rPr lang="cs-CZ" sz="2000" i="1" dirty="0">
                <a:cs typeface="Times New Roman" pitchFamily="18" charset="0"/>
              </a:rPr>
              <a:t>N</a:t>
            </a:r>
            <a:r>
              <a:rPr lang="cs-CZ" sz="2000" dirty="0">
                <a:cs typeface="Times New Roman" pitchFamily="18" charset="0"/>
              </a:rPr>
              <a:t>(0, </a:t>
            </a:r>
            <a:r>
              <a:rPr lang="el-GR" sz="2000" i="1" dirty="0">
                <a:cs typeface="Times New Roman" pitchFamily="18" charset="0"/>
              </a:rPr>
              <a:t>σ</a:t>
            </a:r>
            <a:r>
              <a:rPr lang="cs-CZ" sz="2000" baseline="30000" dirty="0">
                <a:cs typeface="Times New Roman" pitchFamily="18" charset="0"/>
              </a:rPr>
              <a:t>2</a:t>
            </a:r>
            <a:r>
              <a:rPr lang="cs-CZ" sz="2000" dirty="0">
                <a:cs typeface="Times New Roman" pitchFamily="18" charset="0"/>
              </a:rPr>
              <a:t>) – </a:t>
            </a:r>
            <a:r>
              <a:rPr lang="cs-CZ" sz="2000" dirty="0">
                <a:latin typeface="Arial" charset="0"/>
                <a:cs typeface="Times New Roman" pitchFamily="18" charset="0"/>
              </a:rPr>
              <a:t>test normality</a:t>
            </a:r>
            <a:endParaRPr lang="cs-CZ" sz="2000" baseline="30000" dirty="0">
              <a:latin typeface="Arial" charset="0"/>
              <a:cs typeface="Times New Roman" pitchFamily="18" charset="0"/>
            </a:endParaRPr>
          </a:p>
          <a:p>
            <a:pPr marL="609600" indent="-609600">
              <a:lnSpc>
                <a:spcPct val="80000"/>
              </a:lnSpc>
              <a:buNone/>
            </a:pPr>
            <a:endParaRPr lang="cs-CZ" sz="2200" baseline="30000" dirty="0">
              <a:latin typeface="Arial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Klasický </a:t>
            </a:r>
            <a:r>
              <a:rPr lang="cs-CZ" b="1" dirty="0" smtClean="0">
                <a:latin typeface="Arial" charset="0"/>
              </a:rPr>
              <a:t>jednoduchý lineární </a:t>
            </a:r>
            <a:r>
              <a:rPr lang="cs-CZ" b="1" dirty="0">
                <a:latin typeface="Arial" charset="0"/>
              </a:rPr>
              <a:t>r</a:t>
            </a:r>
            <a:r>
              <a:rPr lang="cs-CZ" b="1" dirty="0" smtClean="0">
                <a:latin typeface="Arial" charset="0"/>
              </a:rPr>
              <a:t>egresní model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14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11560" y="2372883"/>
            <a:ext cx="6480720" cy="1536171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4000" b="1" dirty="0" smtClean="0"/>
              <a:t>Děkuji Vám za pozornost!!!</a:t>
            </a:r>
          </a:p>
          <a:p>
            <a:pPr>
              <a:buNone/>
            </a:pPr>
            <a:r>
              <a:rPr lang="cs-CZ" sz="2400" b="1" dirty="0"/>
              <a:t>	</a:t>
            </a:r>
            <a:r>
              <a:rPr lang="cs-CZ" sz="2400" b="1" dirty="0" smtClean="0"/>
              <a:t>	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Závěr přednášky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69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24744"/>
            <a:ext cx="7704856" cy="499255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2000" dirty="0">
                <a:latin typeface="Arial" charset="0"/>
              </a:rPr>
              <a:t>Problém závislosti 2 znaků řeší </a:t>
            </a:r>
          </a:p>
          <a:p>
            <a:pPr>
              <a:lnSpc>
                <a:spcPct val="90000"/>
              </a:lnSpc>
              <a:buNone/>
            </a:pPr>
            <a:r>
              <a:rPr lang="cs-CZ" sz="2000" dirty="0">
                <a:latin typeface="Arial" charset="0"/>
              </a:rPr>
              <a:t>	jednoduchá </a:t>
            </a:r>
            <a:r>
              <a:rPr lang="cs-CZ" sz="2000" dirty="0">
                <a:solidFill>
                  <a:srgbClr val="FF0000"/>
                </a:solidFill>
                <a:latin typeface="Arial" charset="0"/>
              </a:rPr>
              <a:t>regresní analýza</a:t>
            </a:r>
            <a:r>
              <a:rPr lang="cs-CZ" sz="2000" dirty="0">
                <a:latin typeface="Arial" charset="0"/>
              </a:rPr>
              <a:t>  (lineární a nelineární)</a:t>
            </a:r>
          </a:p>
          <a:p>
            <a:pPr>
              <a:lnSpc>
                <a:spcPct val="90000"/>
              </a:lnSpc>
            </a:pPr>
            <a:r>
              <a:rPr lang="cs-CZ" sz="2000" b="1" dirty="0">
                <a:latin typeface="Arial" charset="0"/>
              </a:rPr>
              <a:t>Příklad</a:t>
            </a:r>
            <a:r>
              <a:rPr lang="cs-CZ" sz="2000" dirty="0">
                <a:latin typeface="Arial" charset="0"/>
              </a:rPr>
              <a:t>: </a:t>
            </a:r>
            <a:r>
              <a:rPr lang="cs-CZ" sz="2000" i="1" dirty="0">
                <a:latin typeface="Arial" charset="0"/>
              </a:rPr>
              <a:t>Závislost zisku z prodeje výrobku na výdajích za reklamu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latin typeface="Arial" charset="0"/>
              </a:rPr>
              <a:t>Východiskem je vždy </a:t>
            </a:r>
            <a:r>
              <a:rPr lang="cs-CZ" sz="2000" dirty="0">
                <a:solidFill>
                  <a:srgbClr val="0033CC"/>
                </a:solidFill>
                <a:latin typeface="Arial" charset="0"/>
              </a:rPr>
              <a:t>grafické znázornění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latin typeface="Arial" charset="0"/>
              </a:rPr>
              <a:t>Mírami závislosti jsou </a:t>
            </a:r>
            <a:r>
              <a:rPr lang="cs-CZ" sz="2000" dirty="0">
                <a:solidFill>
                  <a:srgbClr val="FF0000"/>
                </a:solidFill>
                <a:latin typeface="Arial" charset="0"/>
              </a:rPr>
              <a:t>regresní koeficienty</a:t>
            </a:r>
            <a:r>
              <a:rPr lang="cs-CZ" sz="2000" dirty="0">
                <a:latin typeface="Arial" charset="0"/>
              </a:rPr>
              <a:t>, resp. </a:t>
            </a:r>
            <a:r>
              <a:rPr lang="cs-CZ" sz="2000" dirty="0">
                <a:solidFill>
                  <a:srgbClr val="FF0000"/>
                </a:solidFill>
                <a:latin typeface="Arial" charset="0"/>
              </a:rPr>
              <a:t>koeficienty determinace (a korelace)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latin typeface="Arial" charset="0"/>
              </a:rPr>
              <a:t>Někdy je výhodné využít z kvantitativních dat pouze ordinální informaci (tj. uspořádání)  a aplikovat ANOVA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latin typeface="Arial" charset="0"/>
              </a:rPr>
              <a:t>Míry asociace mezi více znaky řeší vícenásobné regresní a korelační metody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Závislosti mezi kvantitativními statistickými znaky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31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41818" y="1220755"/>
            <a:ext cx="7416824" cy="499255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endParaRPr lang="cs-CZ" sz="2000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sz="2000" dirty="0">
                <a:cs typeface="Times New Roman" pitchFamily="18" charset="0"/>
              </a:rPr>
              <a:t> 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Příklad – výdaje na reklamu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08434" y="769506"/>
            <a:ext cx="5544616" cy="5223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7"/>
          <p:cNvSpPr>
            <a:spLocks noChangeShapeType="1"/>
          </p:cNvSpPr>
          <p:nvPr/>
        </p:nvSpPr>
        <p:spPr bwMode="auto">
          <a:xfrm flipV="1">
            <a:off x="3348842" y="548870"/>
            <a:ext cx="2486650" cy="4803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 flipH="1" flipV="1">
            <a:off x="5835492" y="548869"/>
            <a:ext cx="323533" cy="44128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5141876" y="56427"/>
            <a:ext cx="9754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>
                <a:latin typeface="Arial" charset="0"/>
              </a:rPr>
              <a:t>ANOVA</a:t>
            </a:r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 flipV="1">
            <a:off x="5004048" y="548868"/>
            <a:ext cx="1440160" cy="44127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6444208" y="548870"/>
            <a:ext cx="0" cy="44127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6162715" y="77356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>
                <a:solidFill>
                  <a:srgbClr val="FF0000"/>
                </a:solidFill>
                <a:latin typeface="Arial" charset="0"/>
              </a:rPr>
              <a:t>JRA</a:t>
            </a:r>
          </a:p>
        </p:txBody>
      </p:sp>
    </p:spTree>
    <p:extLst>
      <p:ext uri="{BB962C8B-B14F-4D97-AF65-F5344CB8AC3E}">
        <p14:creationId xmlns:p14="http://schemas.microsoft.com/office/powerpoint/2010/main" val="115491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24745"/>
            <a:ext cx="7416824" cy="482916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cs-CZ" sz="2000" dirty="0">
              <a:sym typeface="Symbol" pitchFamily="18" charset="2"/>
            </a:endParaRPr>
          </a:p>
          <a:p>
            <a:endParaRPr lang="cs-CZ" sz="2000" dirty="0">
              <a:solidFill>
                <a:srgbClr val="333399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 – grafické znázornění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7544" y="932724"/>
            <a:ext cx="7467600" cy="5021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0175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24745"/>
            <a:ext cx="7416824" cy="482916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000" dirty="0" smtClean="0">
                <a:latin typeface="Arial" charset="0"/>
              </a:rPr>
              <a:t>Východiskem </a:t>
            </a:r>
            <a:r>
              <a:rPr lang="cs-CZ" sz="2000" dirty="0">
                <a:latin typeface="Arial" charset="0"/>
              </a:rPr>
              <a:t>je vždy grafické znázornění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Arial" charset="0"/>
              </a:rPr>
              <a:t>Uspořádání bodů má tvar </a:t>
            </a:r>
            <a:r>
              <a:rPr lang="cs-CZ" sz="2000" dirty="0" smtClean="0">
                <a:latin typeface="Arial" charset="0"/>
              </a:rPr>
              <a:t>přímky</a:t>
            </a:r>
          </a:p>
          <a:p>
            <a:pPr>
              <a:lnSpc>
                <a:spcPct val="80000"/>
              </a:lnSpc>
            </a:pPr>
            <a:endParaRPr lang="cs-CZ" sz="2000" dirty="0">
              <a:latin typeface="Arial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sz="2000" dirty="0">
                <a:latin typeface="Arial" charset="0"/>
              </a:rPr>
              <a:t>	</a:t>
            </a:r>
            <a:r>
              <a:rPr lang="cs-CZ" sz="2000" dirty="0">
                <a:solidFill>
                  <a:srgbClr val="FF0000"/>
                </a:solidFill>
                <a:latin typeface="Arial" charset="0"/>
              </a:rPr>
              <a:t>regresní přímka</a:t>
            </a:r>
            <a:r>
              <a:rPr lang="cs-CZ" sz="2000" dirty="0">
                <a:latin typeface="Arial" charset="0"/>
              </a:rPr>
              <a:t>: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>
                <a:latin typeface="Arial" charset="0"/>
              </a:rPr>
              <a:t>				  		</a:t>
            </a:r>
            <a:endParaRPr lang="cs-CZ" sz="2000" dirty="0" smtClean="0">
              <a:latin typeface="Arial" charset="0"/>
            </a:endParaRPr>
          </a:p>
          <a:p>
            <a:pPr>
              <a:lnSpc>
                <a:spcPct val="80000"/>
              </a:lnSpc>
              <a:buNone/>
            </a:pPr>
            <a:endParaRPr lang="cs-CZ" sz="2000" b="1" dirty="0">
              <a:solidFill>
                <a:srgbClr val="0033CC"/>
              </a:solidFill>
              <a:latin typeface="Arial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sz="2000" b="1" dirty="0" smtClean="0">
                <a:solidFill>
                  <a:srgbClr val="0033CC"/>
                </a:solidFill>
                <a:latin typeface="Arial" charset="0"/>
              </a:rPr>
              <a:t>     regresní </a:t>
            </a:r>
            <a:r>
              <a:rPr lang="cs-CZ" sz="2000" b="1" dirty="0">
                <a:solidFill>
                  <a:srgbClr val="0033CC"/>
                </a:solidFill>
                <a:latin typeface="Arial" charset="0"/>
              </a:rPr>
              <a:t>model</a:t>
            </a:r>
            <a:r>
              <a:rPr lang="cs-CZ" sz="2000" dirty="0">
                <a:solidFill>
                  <a:srgbClr val="0033CC"/>
                </a:solidFill>
                <a:latin typeface="Arial" charset="0"/>
              </a:rPr>
              <a:t>:</a:t>
            </a:r>
          </a:p>
          <a:p>
            <a:pPr>
              <a:lnSpc>
                <a:spcPct val="80000"/>
              </a:lnSpc>
            </a:pPr>
            <a:endParaRPr lang="cs-CZ" sz="2000" b="1" dirty="0">
              <a:solidFill>
                <a:schemeClr val="tx2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cs-CZ" sz="2000" b="1" dirty="0">
                <a:solidFill>
                  <a:schemeClr val="tx2"/>
                </a:solidFill>
                <a:latin typeface="Arial" charset="0"/>
              </a:rPr>
              <a:t>Cíl</a:t>
            </a:r>
            <a:r>
              <a:rPr lang="cs-CZ" sz="2000" dirty="0">
                <a:solidFill>
                  <a:schemeClr val="tx2"/>
                </a:solidFill>
                <a:latin typeface="Arial" charset="0"/>
              </a:rPr>
              <a:t>:</a:t>
            </a:r>
            <a:r>
              <a:rPr lang="cs-CZ" sz="2000" dirty="0">
                <a:latin typeface="Arial" charset="0"/>
              </a:rPr>
              <a:t> nalezení </a:t>
            </a:r>
            <a:r>
              <a:rPr lang="cs-CZ" sz="2000" dirty="0">
                <a:solidFill>
                  <a:srgbClr val="307871"/>
                </a:solidFill>
                <a:latin typeface="Arial" charset="0"/>
              </a:rPr>
              <a:t>nejlepších</a:t>
            </a:r>
            <a:r>
              <a:rPr lang="cs-CZ" sz="2000" dirty="0">
                <a:latin typeface="Arial" charset="0"/>
              </a:rPr>
              <a:t> odhadů regresních koeficientů</a:t>
            </a:r>
          </a:p>
          <a:p>
            <a:pPr>
              <a:lnSpc>
                <a:spcPct val="90000"/>
              </a:lnSpc>
            </a:pPr>
            <a:endParaRPr lang="cs-CZ" sz="2000" dirty="0">
              <a:sym typeface="Symbol" pitchFamily="18" charset="2"/>
            </a:endParaRPr>
          </a:p>
          <a:p>
            <a:endParaRPr lang="cs-CZ" sz="2000" dirty="0">
              <a:solidFill>
                <a:srgbClr val="333399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solidFill>
                  <a:srgbClr val="307871"/>
                </a:solidFill>
                <a:latin typeface="Arial" charset="0"/>
              </a:rPr>
              <a:t>Jednoduchá (jednorozměrná) lineární </a:t>
            </a:r>
            <a:r>
              <a:rPr lang="cs-CZ" b="1" dirty="0" smtClean="0">
                <a:solidFill>
                  <a:srgbClr val="307871"/>
                </a:solidFill>
                <a:latin typeface="Arial" charset="0"/>
              </a:rPr>
              <a:t>RA</a:t>
            </a:r>
            <a:endParaRPr lang="cs-CZ" b="1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5604428"/>
              </p:ext>
            </p:extLst>
          </p:nvPr>
        </p:nvGraphicFramePr>
        <p:xfrm>
          <a:off x="3131840" y="1988840"/>
          <a:ext cx="2044700" cy="496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5" name="Rovnice" r:id="rId4" imgW="850900" imgH="228600" progId="Equation.3">
                  <p:embed/>
                </p:oleObj>
              </mc:Choice>
              <mc:Fallback>
                <p:oleObj name="Rovnice" r:id="rId4" imgW="850900" imgH="2286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1988840"/>
                        <a:ext cx="2044700" cy="4965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21003"/>
              </p:ext>
            </p:extLst>
          </p:nvPr>
        </p:nvGraphicFramePr>
        <p:xfrm>
          <a:off x="2915816" y="2924944"/>
          <a:ext cx="3888432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6" name="Rovnice" r:id="rId6" imgW="1765300" imgH="228600" progId="Equation.3">
                  <p:embed/>
                </p:oleObj>
              </mc:Choice>
              <mc:Fallback>
                <p:oleObj name="Rovnice" r:id="rId6" imgW="1765300" imgH="2286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924944"/>
                        <a:ext cx="3888432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285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260649"/>
            <a:ext cx="5484262" cy="676937"/>
          </a:xfrm>
        </p:spPr>
        <p:txBody>
          <a:bodyPr/>
          <a:lstStyle/>
          <a:p>
            <a:r>
              <a:rPr lang="cs-CZ" b="1" dirty="0">
                <a:latin typeface="Arial" charset="0"/>
              </a:rPr>
              <a:t>Bodový </a:t>
            </a:r>
            <a:r>
              <a:rPr lang="cs-CZ" b="1" dirty="0" smtClean="0">
                <a:latin typeface="Arial" charset="0"/>
              </a:rPr>
              <a:t>diagram  (</a:t>
            </a:r>
            <a:r>
              <a:rPr lang="cs-CZ" b="1" dirty="0" err="1" smtClean="0">
                <a:latin typeface="Arial" charset="0"/>
              </a:rPr>
              <a:t>Scatter</a:t>
            </a:r>
            <a:r>
              <a:rPr lang="cs-CZ" b="1" dirty="0" smtClean="0">
                <a:latin typeface="Arial" charset="0"/>
              </a:rPr>
              <a:t> diagram)</a:t>
            </a:r>
            <a:endParaRPr lang="cs-CZ" b="1" dirty="0"/>
          </a:p>
        </p:txBody>
      </p:sp>
      <p:graphicFrame>
        <p:nvGraphicFramePr>
          <p:cNvPr id="3" name="Zástupný symbol pro obsah 2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88613437"/>
              </p:ext>
            </p:extLst>
          </p:nvPr>
        </p:nvGraphicFramePr>
        <p:xfrm>
          <a:off x="1043608" y="933451"/>
          <a:ext cx="4680520" cy="5463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3" name="Document" r:id="rId4" imgW="6008161" imgH="6450805" progId="Word.Document.8">
                  <p:embed/>
                </p:oleObj>
              </mc:Choice>
              <mc:Fallback>
                <p:oleObj name="Document" r:id="rId4" imgW="6008161" imgH="6450805" progId="Word.Document.8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933451"/>
                        <a:ext cx="4680520" cy="54631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7379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24744"/>
            <a:ext cx="7416824" cy="499255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rgbClr val="307871"/>
                </a:solidFill>
                <a:latin typeface="Arial" charset="0"/>
              </a:rPr>
              <a:t>(K. F. Gauss, 1777 </a:t>
            </a:r>
            <a:r>
              <a:rPr lang="cs-CZ" sz="2000" b="1" dirty="0" smtClean="0">
                <a:solidFill>
                  <a:srgbClr val="307871"/>
                </a:solidFill>
                <a:latin typeface="Arial" charset="0"/>
              </a:rPr>
              <a:t>– </a:t>
            </a:r>
            <a:r>
              <a:rPr lang="cs-CZ" sz="2000" b="1" dirty="0">
                <a:solidFill>
                  <a:srgbClr val="307871"/>
                </a:solidFill>
                <a:latin typeface="Arial" charset="0"/>
              </a:rPr>
              <a:t>1855</a:t>
            </a:r>
            <a:r>
              <a:rPr lang="cs-CZ" sz="2000" b="1" dirty="0" smtClean="0">
                <a:solidFill>
                  <a:srgbClr val="307871"/>
                </a:solidFill>
                <a:latin typeface="Arial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307871"/>
                </a:solidFill>
                <a:latin typeface="Arial" charset="0"/>
              </a:rPr>
              <a:t>Data – body</a:t>
            </a:r>
            <a:r>
              <a:rPr lang="cs-CZ" sz="2000" dirty="0">
                <a:solidFill>
                  <a:srgbClr val="307871"/>
                </a:solidFill>
              </a:rPr>
              <a:t>: (</a:t>
            </a:r>
            <a:r>
              <a:rPr lang="cs-CZ" sz="2000" i="1" dirty="0">
                <a:solidFill>
                  <a:srgbClr val="307871"/>
                </a:solidFill>
              </a:rPr>
              <a:t>x</a:t>
            </a:r>
            <a:r>
              <a:rPr lang="cs-CZ" sz="2000" baseline="-25000" dirty="0">
                <a:solidFill>
                  <a:srgbClr val="307871"/>
                </a:solidFill>
              </a:rPr>
              <a:t>1</a:t>
            </a:r>
            <a:r>
              <a:rPr lang="cs-CZ" sz="2000" dirty="0">
                <a:solidFill>
                  <a:srgbClr val="307871"/>
                </a:solidFill>
              </a:rPr>
              <a:t>,</a:t>
            </a:r>
            <a:r>
              <a:rPr lang="cs-CZ" sz="2000" i="1" dirty="0">
                <a:solidFill>
                  <a:srgbClr val="307871"/>
                </a:solidFill>
              </a:rPr>
              <a:t>y</a:t>
            </a:r>
            <a:r>
              <a:rPr lang="cs-CZ" sz="2000" baseline="-25000" dirty="0">
                <a:solidFill>
                  <a:srgbClr val="307871"/>
                </a:solidFill>
              </a:rPr>
              <a:t>1</a:t>
            </a:r>
            <a:r>
              <a:rPr lang="cs-CZ" sz="2000" dirty="0">
                <a:solidFill>
                  <a:srgbClr val="307871"/>
                </a:solidFill>
              </a:rPr>
              <a:t>), (</a:t>
            </a:r>
            <a:r>
              <a:rPr lang="cs-CZ" sz="2000" i="1" dirty="0">
                <a:solidFill>
                  <a:srgbClr val="307871"/>
                </a:solidFill>
              </a:rPr>
              <a:t>x</a:t>
            </a:r>
            <a:r>
              <a:rPr lang="cs-CZ" sz="2000" baseline="-25000" dirty="0">
                <a:solidFill>
                  <a:srgbClr val="307871"/>
                </a:solidFill>
              </a:rPr>
              <a:t>2</a:t>
            </a:r>
            <a:r>
              <a:rPr lang="cs-CZ" sz="2000" dirty="0">
                <a:solidFill>
                  <a:srgbClr val="307871"/>
                </a:solidFill>
              </a:rPr>
              <a:t>,</a:t>
            </a:r>
            <a:r>
              <a:rPr lang="cs-CZ" sz="2000" i="1" dirty="0">
                <a:solidFill>
                  <a:srgbClr val="307871"/>
                </a:solidFill>
              </a:rPr>
              <a:t>y</a:t>
            </a:r>
            <a:r>
              <a:rPr lang="cs-CZ" sz="2000" baseline="-25000" dirty="0">
                <a:solidFill>
                  <a:srgbClr val="307871"/>
                </a:solidFill>
              </a:rPr>
              <a:t>2</a:t>
            </a:r>
            <a:r>
              <a:rPr lang="cs-CZ" sz="2000" dirty="0">
                <a:solidFill>
                  <a:srgbClr val="307871"/>
                </a:solidFill>
              </a:rPr>
              <a:t>),…,(</a:t>
            </a:r>
            <a:r>
              <a:rPr lang="cs-CZ" sz="2000" i="1" dirty="0" err="1">
                <a:solidFill>
                  <a:srgbClr val="307871"/>
                </a:solidFill>
              </a:rPr>
              <a:t>x</a:t>
            </a:r>
            <a:r>
              <a:rPr lang="cs-CZ" sz="2000" i="1" baseline="-25000" dirty="0" err="1">
                <a:solidFill>
                  <a:srgbClr val="307871"/>
                </a:solidFill>
              </a:rPr>
              <a:t>n</a:t>
            </a:r>
            <a:r>
              <a:rPr lang="cs-CZ" sz="2000" dirty="0" err="1">
                <a:solidFill>
                  <a:srgbClr val="307871"/>
                </a:solidFill>
              </a:rPr>
              <a:t>,</a:t>
            </a:r>
            <a:r>
              <a:rPr lang="cs-CZ" sz="2000" i="1" dirty="0" err="1">
                <a:solidFill>
                  <a:srgbClr val="307871"/>
                </a:solidFill>
              </a:rPr>
              <a:t>y</a:t>
            </a:r>
            <a:r>
              <a:rPr lang="cs-CZ" sz="2000" i="1" baseline="-25000" dirty="0" err="1">
                <a:solidFill>
                  <a:srgbClr val="307871"/>
                </a:solidFill>
              </a:rPr>
              <a:t>n</a:t>
            </a:r>
            <a:r>
              <a:rPr lang="cs-CZ" sz="2000" dirty="0">
                <a:solidFill>
                  <a:srgbClr val="307871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307871"/>
                </a:solidFill>
                <a:latin typeface="Arial" charset="0"/>
              </a:rPr>
              <a:t>Odhady regresních koeficientů</a:t>
            </a:r>
            <a:r>
              <a:rPr lang="cs-CZ" sz="2000" dirty="0">
                <a:solidFill>
                  <a:srgbClr val="307871"/>
                </a:solidFill>
              </a:rPr>
              <a:t> </a:t>
            </a:r>
            <a:r>
              <a:rPr lang="cs-CZ" sz="2000" i="1" dirty="0">
                <a:solidFill>
                  <a:srgbClr val="307871"/>
                </a:solidFill>
                <a:sym typeface="Symbol" pitchFamily="18" charset="2"/>
              </a:rPr>
              <a:t>B</a:t>
            </a:r>
            <a:r>
              <a:rPr lang="cs-CZ" sz="2000" baseline="-25000" dirty="0">
                <a:solidFill>
                  <a:srgbClr val="307871"/>
                </a:solidFill>
                <a:sym typeface="Symbol" pitchFamily="18" charset="2"/>
              </a:rPr>
              <a:t>0</a:t>
            </a:r>
            <a:r>
              <a:rPr lang="cs-CZ" sz="2000" dirty="0">
                <a:solidFill>
                  <a:srgbClr val="307871"/>
                </a:solidFill>
                <a:sym typeface="Symbol" pitchFamily="18" charset="2"/>
              </a:rPr>
              <a:t>,</a:t>
            </a:r>
            <a:r>
              <a:rPr lang="cs-CZ" sz="2000" i="1" dirty="0">
                <a:solidFill>
                  <a:srgbClr val="307871"/>
                </a:solidFill>
                <a:sym typeface="Symbol" pitchFamily="18" charset="2"/>
              </a:rPr>
              <a:t> B</a:t>
            </a:r>
            <a:r>
              <a:rPr lang="cs-CZ" sz="2000" baseline="-25000" dirty="0">
                <a:solidFill>
                  <a:srgbClr val="307871"/>
                </a:solidFill>
                <a:sym typeface="Symbol" pitchFamily="18" charset="2"/>
              </a:rPr>
              <a:t>1</a:t>
            </a:r>
            <a:r>
              <a:rPr lang="cs-CZ" sz="2000" dirty="0" smtClean="0">
                <a:solidFill>
                  <a:srgbClr val="307871"/>
                </a:solidFill>
                <a:sym typeface="Symbol" pitchFamily="18" charset="2"/>
              </a:rPr>
              <a:t>:</a:t>
            </a:r>
            <a:endParaRPr lang="cs-CZ" sz="2000" dirty="0">
              <a:solidFill>
                <a:srgbClr val="307871"/>
              </a:solidFill>
              <a:sym typeface="Symbol" pitchFamily="18" charset="2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solidFill>
                  <a:srgbClr val="307871"/>
                </a:solidFill>
                <a:latin typeface="Arial" charset="0"/>
              </a:rPr>
              <a:t>Metoda nejmenších čtverců</a:t>
            </a:r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4" name="Objek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166804451"/>
              </p:ext>
            </p:extLst>
          </p:nvPr>
        </p:nvGraphicFramePr>
        <p:xfrm>
          <a:off x="1043608" y="2420888"/>
          <a:ext cx="4248472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1" name="Rovnice" r:id="rId4" imgW="1688367" imgH="431613" progId="Equation.3">
                  <p:embed/>
                </p:oleObj>
              </mc:Choice>
              <mc:Fallback>
                <p:oleObj name="Rovnice" r:id="rId4" imgW="1688367" imgH="431613" progId="Equation.3">
                  <p:embed/>
                  <p:pic>
                    <p:nvPicPr>
                      <p:cNvPr id="0" name="Object 2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2420888"/>
                        <a:ext cx="4248472" cy="9361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1612854"/>
              </p:ext>
            </p:extLst>
          </p:nvPr>
        </p:nvGraphicFramePr>
        <p:xfrm>
          <a:off x="1043608" y="3813043"/>
          <a:ext cx="2232248" cy="1488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2" name="Rovnice" r:id="rId6" imgW="1143000" imgH="838200" progId="Equation.3">
                  <p:embed/>
                </p:oleObj>
              </mc:Choice>
              <mc:Fallback>
                <p:oleObj name="Rovnice" r:id="rId6" imgW="1143000" imgH="8382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3813043"/>
                        <a:ext cx="2232248" cy="14881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7289344"/>
              </p:ext>
            </p:extLst>
          </p:nvPr>
        </p:nvGraphicFramePr>
        <p:xfrm>
          <a:off x="3958208" y="4437112"/>
          <a:ext cx="1227584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3" name="Rovnice" r:id="rId8" imgW="736600" imgH="228600" progId="Equation.3">
                  <p:embed/>
                </p:oleObj>
              </mc:Choice>
              <mc:Fallback>
                <p:oleObj name="Rovnice" r:id="rId8" imgW="736600" imgH="2286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8208" y="4437112"/>
                        <a:ext cx="1227584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500760" y="3784271"/>
            <a:ext cx="5068767" cy="1915884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47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24744"/>
            <a:ext cx="7416824" cy="499255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307871"/>
                </a:solidFill>
                <a:latin typeface="Arial" charset="0"/>
              </a:rPr>
              <a:t>Interpretace regresních koeficientů</a:t>
            </a:r>
            <a:r>
              <a:rPr lang="cs-CZ" sz="2400" dirty="0">
                <a:solidFill>
                  <a:srgbClr val="307871"/>
                </a:solidFill>
              </a:rPr>
              <a:t>: </a:t>
            </a:r>
            <a:endParaRPr lang="cs-CZ" sz="2400" dirty="0" smtClean="0">
              <a:solidFill>
                <a:srgbClr val="30787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cs-CZ" sz="2400" dirty="0">
              <a:solidFill>
                <a:srgbClr val="307871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cs-CZ" sz="2400" i="1" dirty="0">
                <a:solidFill>
                  <a:srgbClr val="307871"/>
                </a:solidFill>
              </a:rPr>
              <a:t>b</a:t>
            </a:r>
            <a:r>
              <a:rPr lang="cs-CZ" sz="2400" baseline="-25000" dirty="0">
                <a:solidFill>
                  <a:srgbClr val="307871"/>
                </a:solidFill>
              </a:rPr>
              <a:t>0</a:t>
            </a:r>
            <a:r>
              <a:rPr lang="cs-CZ" sz="2400" dirty="0">
                <a:solidFill>
                  <a:srgbClr val="307871"/>
                </a:solidFill>
              </a:rPr>
              <a:t> - </a:t>
            </a:r>
            <a:r>
              <a:rPr lang="cs-CZ" sz="2400" dirty="0">
                <a:solidFill>
                  <a:srgbClr val="307871"/>
                </a:solidFill>
                <a:latin typeface="Arial" charset="0"/>
              </a:rPr>
              <a:t>úroveň kritéria </a:t>
            </a:r>
            <a:r>
              <a:rPr lang="cs-CZ" sz="2400" i="1" dirty="0">
                <a:solidFill>
                  <a:srgbClr val="307871"/>
                </a:solidFill>
              </a:rPr>
              <a:t>y</a:t>
            </a:r>
            <a:r>
              <a:rPr lang="cs-CZ" sz="2400" dirty="0">
                <a:solidFill>
                  <a:srgbClr val="307871"/>
                </a:solidFill>
                <a:latin typeface="Arial" charset="0"/>
              </a:rPr>
              <a:t> při nulové úrovni prediktoru</a:t>
            </a:r>
            <a:r>
              <a:rPr lang="cs-CZ" sz="2400" dirty="0">
                <a:solidFill>
                  <a:srgbClr val="307871"/>
                </a:solidFill>
              </a:rPr>
              <a:t> </a:t>
            </a:r>
            <a:r>
              <a:rPr lang="cs-CZ" sz="2400" i="1" dirty="0" smtClean="0">
                <a:solidFill>
                  <a:srgbClr val="307871"/>
                </a:solidFill>
              </a:rPr>
              <a:t>x</a:t>
            </a:r>
          </a:p>
          <a:p>
            <a:pPr>
              <a:lnSpc>
                <a:spcPct val="90000"/>
              </a:lnSpc>
              <a:buNone/>
            </a:pPr>
            <a:endParaRPr lang="cs-CZ" sz="2400" i="1" dirty="0">
              <a:solidFill>
                <a:srgbClr val="307871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cs-CZ" sz="2400" i="1" dirty="0">
                <a:solidFill>
                  <a:srgbClr val="307871"/>
                </a:solidFill>
              </a:rPr>
              <a:t>b</a:t>
            </a:r>
            <a:r>
              <a:rPr lang="cs-CZ" sz="2400" baseline="-25000" dirty="0">
                <a:solidFill>
                  <a:srgbClr val="307871"/>
                </a:solidFill>
              </a:rPr>
              <a:t>1</a:t>
            </a:r>
            <a:r>
              <a:rPr lang="cs-CZ" sz="2400" dirty="0">
                <a:solidFill>
                  <a:srgbClr val="307871"/>
                </a:solidFill>
              </a:rPr>
              <a:t> - </a:t>
            </a:r>
            <a:r>
              <a:rPr lang="cs-CZ" sz="2400" dirty="0">
                <a:solidFill>
                  <a:srgbClr val="307871"/>
                </a:solidFill>
                <a:latin typeface="Arial" charset="0"/>
              </a:rPr>
              <a:t>přírůstek kritéria </a:t>
            </a:r>
            <a:r>
              <a:rPr lang="cs-CZ" sz="2400" i="1" dirty="0">
                <a:solidFill>
                  <a:srgbClr val="307871"/>
                </a:solidFill>
              </a:rPr>
              <a:t>y</a:t>
            </a:r>
            <a:r>
              <a:rPr lang="cs-CZ" sz="2400" dirty="0">
                <a:solidFill>
                  <a:srgbClr val="307871"/>
                </a:solidFill>
                <a:latin typeface="Arial" charset="0"/>
              </a:rPr>
              <a:t> při jednotkovém přírůstku prediktoru</a:t>
            </a:r>
            <a:r>
              <a:rPr lang="cs-CZ" sz="2400" dirty="0">
                <a:solidFill>
                  <a:srgbClr val="307871"/>
                </a:solidFill>
              </a:rPr>
              <a:t> </a:t>
            </a:r>
            <a:r>
              <a:rPr lang="cs-CZ" sz="2400" i="1" dirty="0" smtClean="0">
                <a:solidFill>
                  <a:srgbClr val="307871"/>
                </a:solidFill>
              </a:rPr>
              <a:t>x</a:t>
            </a:r>
            <a:endParaRPr lang="cs-CZ" sz="2400" i="1" dirty="0">
              <a:solidFill>
                <a:srgbClr val="307871"/>
              </a:solidFill>
            </a:endParaRPr>
          </a:p>
          <a:p>
            <a:pPr marL="0" indent="0">
              <a:buNone/>
            </a:pPr>
            <a:endParaRPr lang="cs-CZ" sz="18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Metoda nejmenších čtverců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40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24744"/>
            <a:ext cx="7416824" cy="499255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000" b="1" dirty="0">
              <a:solidFill>
                <a:srgbClr val="333399"/>
              </a:solidFill>
              <a:latin typeface="Times New Roman" pitchFamily="18" charset="0"/>
            </a:endParaRPr>
          </a:p>
          <a:p>
            <a:pPr marL="0" indent="0">
              <a:buNone/>
            </a:pPr>
            <a:endParaRPr lang="cs-CZ" sz="2000" b="1" dirty="0" smtClean="0">
              <a:solidFill>
                <a:srgbClr val="333399"/>
              </a:solidFill>
              <a:latin typeface="Times New Roman" pitchFamily="18" charset="0"/>
            </a:endParaRPr>
          </a:p>
          <a:p>
            <a:pPr marL="0" indent="0">
              <a:buNone/>
            </a:pPr>
            <a:endParaRPr lang="cs-CZ" sz="20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r>
              <a:rPr lang="cs-CZ" b="1" dirty="0">
                <a:latin typeface="Arial" charset="0"/>
              </a:rPr>
              <a:t>Přiléhavost dat k regresní </a:t>
            </a:r>
            <a:r>
              <a:rPr lang="cs-CZ" b="1" dirty="0">
                <a:solidFill>
                  <a:srgbClr val="307871"/>
                </a:solidFill>
                <a:latin typeface="Arial" charset="0"/>
              </a:rPr>
              <a:t>křivce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34444" y="4804876"/>
            <a:ext cx="8640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cs-CZ" sz="2000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58546" y="1124744"/>
            <a:ext cx="9144000" cy="5460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2588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10428</TotalTime>
  <Words>236</Words>
  <Application>Microsoft Office PowerPoint</Application>
  <PresentationFormat>Předvádění na obrazovce (4:3)</PresentationFormat>
  <Paragraphs>112</Paragraphs>
  <Slides>14</Slides>
  <Notes>14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SLU</vt:lpstr>
      <vt:lpstr>Rovnice</vt:lpstr>
      <vt:lpstr>Document</vt:lpstr>
      <vt:lpstr>Statistické zpracování dat  3. prezentace  Jednoduchá regresní analýza</vt:lpstr>
      <vt:lpstr>Závislosti mezi kvantitativními statistickými znaky</vt:lpstr>
      <vt:lpstr>Příklad – výdaje na reklamu</vt:lpstr>
      <vt:lpstr>Příklad – grafické znázornění</vt:lpstr>
      <vt:lpstr>Jednoduchá (jednorozměrná) lineární RA</vt:lpstr>
      <vt:lpstr>Bodový diagram  (Scatter diagram)</vt:lpstr>
      <vt:lpstr>Metoda nejmenších čtverců</vt:lpstr>
      <vt:lpstr>Metoda nejmenších čtverců</vt:lpstr>
      <vt:lpstr>Přiléhavost dat k regresní křivce</vt:lpstr>
      <vt:lpstr>Přiléhavost  regresní přímky k datům</vt:lpstr>
      <vt:lpstr>Přiléhavost  regresní přímky k datům</vt:lpstr>
      <vt:lpstr>Extrémní hodnoty koeficientu determinace R2</vt:lpstr>
      <vt:lpstr>Klasický jednoduchý lineární regresní model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stoklasova</cp:lastModifiedBy>
  <cp:revision>139</cp:revision>
  <dcterms:created xsi:type="dcterms:W3CDTF">2016-07-06T15:42:34Z</dcterms:created>
  <dcterms:modified xsi:type="dcterms:W3CDTF">2020-09-13T07:27:20Z</dcterms:modified>
</cp:coreProperties>
</file>