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87" r:id="rId4"/>
    <p:sldId id="301" r:id="rId5"/>
    <p:sldId id="293" r:id="rId6"/>
    <p:sldId id="269" r:id="rId7"/>
    <p:sldId id="290" r:id="rId8"/>
    <p:sldId id="270" r:id="rId9"/>
    <p:sldId id="297" r:id="rId10"/>
    <p:sldId id="292" r:id="rId11"/>
    <p:sldId id="289" r:id="rId12"/>
    <p:sldId id="294" r:id="rId13"/>
    <p:sldId id="274" r:id="rId14"/>
    <p:sldId id="273" r:id="rId15"/>
    <p:sldId id="296" r:id="rId16"/>
    <p:sldId id="276" r:id="rId17"/>
    <p:sldId id="300" r:id="rId18"/>
    <p:sldId id="277" r:id="rId19"/>
    <p:sldId id="285" r:id="rId20"/>
    <p:sldId id="286" r:id="rId21"/>
    <p:sldId id="284" r:id="rId22"/>
    <p:sldId id="299" r:id="rId23"/>
    <p:sldId id="278" r:id="rId24"/>
    <p:sldId id="279" r:id="rId25"/>
    <p:sldId id="280" r:id="rId26"/>
    <p:sldId id="281" r:id="rId27"/>
    <p:sldId id="282" r:id="rId28"/>
    <p:sldId id="283" r:id="rId29"/>
    <p:sldId id="272" r:id="rId30"/>
  </p:sldIdLst>
  <p:sldSz cx="9144000" cy="5143500" type="screen16x9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5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0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9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494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53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4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9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10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9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3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11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13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58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0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3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6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valentiny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is.slu.cz/auth/el/opf/zima2020/OPFBOPF/index.qwar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03548" y="1131590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ŠKOLENÍ  STUDENTŮ </a:t>
            </a:r>
            <a:b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ROČNÍKU</a:t>
            </a:r>
            <a:b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611560" y="3219822"/>
            <a:ext cx="504056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POŽÁRNÍ OCHRANA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 A OCHRANA ZDRAVÍ PŘI PRÁCI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Dagmar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Kloknerová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kloknerova@opf.slu.cz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září 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Evakuační plán - UN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5724682" cy="3939902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Přenosné hasicí přístroje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1" y="863590"/>
            <a:ext cx="744252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Práškový hasicí přístroj</a:t>
            </a:r>
          </a:p>
          <a:p>
            <a:pPr algn="just"/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označován  jako  univerzální, protože je vhodný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téměř na všechny </a:t>
            </a:r>
            <a:r>
              <a:rPr lang="cs-CZ" sz="1600" b="1" u="sng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druhypožárů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hašení požárů elektrických zařízení pod napětím do 1000 V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Sněhový hasicí přístroj</a:t>
            </a:r>
          </a:p>
          <a:p>
            <a:pPr algn="just"/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 se na hašení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elektrických zařízení všeho druhu a kapalných látek hořících plamenem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Nelze jej použít k hašení volně ložených látek, které by mohl proud plynu rozvířit. </a:t>
            </a:r>
          </a:p>
          <a:p>
            <a:pPr algn="just"/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Vodní hasicí přístroj</a:t>
            </a:r>
          </a:p>
          <a:p>
            <a:pPr algn="just"/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Vhodný k hašení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žhnoucích pevných látek – dřevo, papír, plast. hmoty, pryž, uhlí, sláma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aj.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Nevhodný – na hořlavé kapaliny, barvy, dehet, tuky. Nehasit zařízení pod elektrickým napětím. – </a:t>
            </a:r>
            <a:r>
              <a:rPr lang="cs-CZ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OPF nepoužíváme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6A3D27-1C49-4466-A8E3-4BF2EF62B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81" y="1059582"/>
            <a:ext cx="646096" cy="9704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3901C6-39B6-44E5-9186-2D5A62DA9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10" y="2226038"/>
            <a:ext cx="698313" cy="9158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2190015-815B-4F90-B5DB-3EFBFAC31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03" y="3230999"/>
            <a:ext cx="618822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/>
              <a:t>Bezpečnost a ochrana zdraví při práci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635646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1/2015 pro zajištění BOZP </a:t>
            </a:r>
          </a:p>
          <a:p>
            <a:pPr algn="just"/>
            <a:endParaRPr lang="cs-CZ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Student, který poruší ustanovení této směrnice, nebo ustanovení právních předpisů týkajících se BOZP, naplňuje svým jednáním podstatu závažného porušení povinností, vyplývajících z právních předpisů vztahujících se ke studiu dle souvisejících ustanovení disciplinárního řádu.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784E1B-28A3-4064-80EB-06A24BBBC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15566"/>
            <a:ext cx="1224136" cy="10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255068"/>
            <a:ext cx="7776864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7 - Povinnosti studentů</a:t>
            </a: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Dbát o svou vlastní bezpečnost, o své zdraví i o bezpečnost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zdraví fyzických osob, kterých se bezprostředně dotýká jeho jednání studenta.</a:t>
            </a:r>
          </a:p>
          <a:p>
            <a:pPr marL="285750" indent="-285750" algn="just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právní a ostatní předpisy k zajištění bezpečnosti práce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bezpečnosti technických zařízení a ochrany zdraví při práci, dodržovat ostatní předpisy a pokyny, zásady bezpečného chování na pracovišti a stanovené pracovní postupy, s nimiž byl řádně seznámen.</a:t>
            </a:r>
          </a:p>
          <a:p>
            <a:pPr marL="285750" indent="-285750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BOZP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E7579F-FD31-45C6-8F84-283919F15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41" y="987574"/>
            <a:ext cx="1453133" cy="8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8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07554"/>
            <a:ext cx="7488832" cy="3924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Nepožívat alkoholické nápoje a nezneužívat jiné návykové látky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pracovištích univerzity a nenastupovat pod jejich vlivem do studia.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svému pedagogovi popř. jinému zaměstnanci univerzity nedostatky a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závady, které by mohly ohrozit životy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zdraví osob a podle svých možností účastnit se na jejich odstraňování.</a:t>
            </a:r>
          </a:p>
          <a:p>
            <a:pPr marL="285750" indent="-285750" algn="just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Podrobit se vyšetření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provádí příslušný orgán státní správy, popř. příslušný vedoucí zaměstnanec, aby zjistili,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student není pod vlivem alkoholu nebo jiných návykových látek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odpovídá za škodu, kterou způsobil univerzitě zaviněným porušením povinností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plnění studijních úkolů nebo v přímé souvislosti </a:t>
            </a:r>
            <a:b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ním.</a:t>
            </a:r>
          </a:p>
          <a:p>
            <a:pPr marL="285750" indent="-285750" algn="just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Nahlásit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příslušnému vedoucímu pracoviště každý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úraz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 kterému došlo v době plnění úkolů.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BOZP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73F28F-8406-431D-943D-41711489D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205715"/>
            <a:ext cx="772864" cy="15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1296144" cy="363687"/>
          </a:xfrm>
        </p:spPr>
        <p:txBody>
          <a:bodyPr/>
          <a:lstStyle/>
          <a:p>
            <a:r>
              <a:rPr lang="cs-CZ" dirty="0"/>
              <a:t>Opatření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77155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Opatření k ochraně před škodami působenými tabákovými výrobky,</a:t>
            </a:r>
            <a:br>
              <a:rPr lang="cs-CZ" b="1" dirty="0"/>
            </a:br>
            <a:r>
              <a:rPr lang="cs-CZ" b="1" dirty="0"/>
              <a:t>alkoholem a jinými návykovými látkami</a:t>
            </a:r>
            <a:endParaRPr lang="cs-CZ" dirty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endParaRPr lang="cs-CZ" sz="1400" dirty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pPr algn="jus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návaznosti na legislativní předpisy o opatřeních k ochraně před škodami působenými tabákovými výrobky, alkoholem a jinými návykovými látkami a o změně souvisejících zákonů, v platném znění se </a:t>
            </a:r>
            <a:r>
              <a:rPr lang="cs-CZ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zakazuje kouřit ve všech objektech a uzavřených prostorách, které jsou v užívání a majetku univerzity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Nedodržuje-li osoba zákaz kouření na výše uvedených místech, a to ani po výzvě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provozovatele (rektor, pověřená osoba, správce objektu, referent BOZP popř. příslušný vedoucí zaměstnanec), aby v tomto jednání nepokračovala nebo prostor opustila,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provozovatel oprávněn požádat obecní policii, nebo PČR o zákrok směřující k dodržení zákazu.</a:t>
            </a:r>
          </a:p>
          <a:p>
            <a:pPr algn="just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Zaměstnanec (student), který poruší ustanovení této přílohy směrnice nebo ustanovení právních předpisů týkajících se BOZP, naplňuje svým jednáním podstatu závažného porušení povinnosti vyplývající z právních předpisů vztahujících se k vykonávané práci (studiu) dle souvisejících ustanovení zákoníku práce a příslušného disciplinárního řádu.</a:t>
            </a:r>
          </a:p>
          <a:p>
            <a:endParaRPr lang="cs-CZ" sz="1400" dirty="0">
              <a:solidFill>
                <a:srgbClr val="307871"/>
              </a:solidFill>
              <a:latin typeface="TimesNewRomanPSMT"/>
            </a:endParaRPr>
          </a:p>
          <a:p>
            <a:r>
              <a:rPr lang="cs-CZ" sz="1000" dirty="0">
                <a:latin typeface="TimesNewRomanPSMT"/>
              </a:rPr>
              <a:t>Zdroj: příloha č. 10 SR 1/2015</a:t>
            </a:r>
            <a:endParaRPr lang="cs-CZ" sz="1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282FB5-69CB-4315-91BE-E79EF316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52312"/>
            <a:ext cx="843558" cy="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7488832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Úspěšný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ten student, který získá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60 % (bodů)</a:t>
            </a:r>
          </a:p>
          <a:p>
            <a:pPr marL="0" indent="0" algn="just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Odpovědník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opakovat</a:t>
            </a:r>
          </a:p>
          <a:p>
            <a:pPr marL="0" indent="0" algn="just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Spuštěný pokus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 časové omezení</a:t>
            </a:r>
          </a:p>
          <a:p>
            <a:pPr marL="0" indent="0" algn="just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Odpovědník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časově nenáročný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lze zvládnout v řádu několika málo minut.</a:t>
            </a: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Test formou </a:t>
            </a:r>
            <a:r>
              <a:rPr lang="cs-CZ" b="1" dirty="0" err="1"/>
              <a:t>ODPOVĚDNÍKu</a:t>
            </a:r>
            <a:r>
              <a:rPr lang="cs-CZ" b="1" dirty="0"/>
              <a:t> v IS SU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B2FD59-F104-4719-B529-37BB123FA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7654"/>
            <a:ext cx="195072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ODPOVĚDNÍKu</a:t>
            </a:r>
            <a:r>
              <a:rPr lang="cs-CZ" dirty="0"/>
              <a:t> v IS SU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2" y="771998"/>
            <a:ext cx="5573992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1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60769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požáru, mimořádných událostí, živelných pohrom je student POVINEN:</a:t>
            </a:r>
          </a:p>
          <a:p>
            <a:pPr marL="0" indent="0" algn="just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sz="2400" dirty="0"/>
              <a:t>poskytnout přiměřenou osobní a věcnou pomoc, nevystaví-li se tím vážnému nebezpečí nebo ohrožení sebe nebo osoby blízké    </a:t>
            </a:r>
          </a:p>
          <a:p>
            <a:pPr algn="just">
              <a:buFont typeface="+mj-lt"/>
              <a:buAutoNum type="alphaLcParenR"/>
            </a:pPr>
            <a:r>
              <a:rPr lang="cs-CZ" sz="2400" dirty="0"/>
              <a:t> informuje nadřízeného a nečiní žádné úkony</a:t>
            </a:r>
          </a:p>
          <a:p>
            <a:pPr algn="just">
              <a:buFont typeface="+mj-lt"/>
              <a:buAutoNum type="alphaLcParenR"/>
            </a:pPr>
            <a:r>
              <a:rPr lang="cs-CZ" sz="2400" dirty="0"/>
              <a:t> bere nohy na ramena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200800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Studenti nesmí:</a:t>
            </a:r>
          </a:p>
          <a:p>
            <a:pPr marL="0" indent="0" algn="just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provádět činnosti, které mohou vést ke vzniku požáru,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poškozovat nebo zneužívat hasicí přístroje nebo jiné věcné prostředky požární ochrany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používat vlastní spotřebiče (mimo přenosnou audiotechniku, výjimku může tvořit ustanovení kolejního řádu)</a:t>
            </a:r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059582"/>
            <a:ext cx="74168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b="1" dirty="0"/>
              <a:t>Předmět BOZP a PO </a:t>
            </a:r>
          </a:p>
          <a:p>
            <a:r>
              <a:rPr lang="cs-CZ" dirty="0"/>
              <a:t>je uveden ve fakultních předmětech pod zkratkou </a:t>
            </a:r>
            <a:r>
              <a:rPr lang="cs-CZ" b="1" u="sng" dirty="0"/>
              <a:t>OPFBOPF</a:t>
            </a:r>
            <a:r>
              <a:rPr lang="cs-CZ" dirty="0"/>
              <a:t>. </a:t>
            </a:r>
          </a:p>
          <a:p>
            <a:r>
              <a:rPr lang="cs-CZ" dirty="0"/>
              <a:t>(</a:t>
            </a:r>
            <a:r>
              <a:rPr lang="cs-CZ" sz="1600" i="1" dirty="0"/>
              <a:t>dle platného Studijního a zkušebního řádu jsou studenti povinni zapisovat předměty sami – čl. 15 „Zápis předmětů“)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Pokud si jej zapomenete, případně nestihnete zapsat, </a:t>
            </a:r>
          </a:p>
          <a:p>
            <a:r>
              <a:rPr lang="cs-CZ" dirty="0"/>
              <a:t>informujte se na adrese </a:t>
            </a:r>
            <a:r>
              <a:rPr lang="cs-CZ" dirty="0">
                <a:hlinkClick r:id="rId2"/>
              </a:rPr>
              <a:t>valentiny@opf.slu.cz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Pro studenty se školení  zabezpečuje v rozsahu školení zaměstnanců.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837031-692A-4970-A99E-044190EBB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64" y="2455083"/>
            <a:ext cx="130968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1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79789"/>
            <a:ext cx="7488832" cy="3650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Které úrazy považujeme za pracovní: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úrazy vzniklé při plnění pracovních úkolů nebo v přímé souvislosti s nimi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pouze na pracovišti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v prostorách organizace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Kouřit na pracovišti, ve škole nebo </a:t>
            </a:r>
            <a:b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školském zařízení se smí: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kdekoliv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nesmí v žádném případě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pouze ve vyhrazených prostorách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5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OZNAČENÍ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5" y="1281508"/>
            <a:ext cx="3829549" cy="28721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1508"/>
            <a:ext cx="3829550" cy="2872163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948264" y="1851670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43608" y="1779662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Každý úraz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ohlásit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neprodleně ohlásit a zapsat do knihy úrazů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nemusí ohlásit, stačí je pouze ošetřit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8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16824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Vlastní elektrické a tepelné spotřebiče ( např. varné konvice, fény, apod.) se používají: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podle potřeby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po schválení státním požárním dozorem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jen se svolením  ubytovatele a zaměstnavatele </a:t>
            </a:r>
            <a:br>
              <a:rPr lang="cs-CZ" sz="2400" dirty="0"/>
            </a:br>
            <a:r>
              <a:rPr lang="cs-CZ" sz="2400" dirty="0"/>
              <a:t>a na vyhrazených místech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2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Povinnost řádné vstupní instruktáže se vztahuje v BOZP: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na zaměstnance převedené z jiného pracoviště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jen na zaměstnance nově přijaté do organizace, učně, žáky a na studenty přicházející do praxe a brigádníky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pouze na vedoucí zaměstnance</a:t>
            </a: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53996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Kdo zodpovídá za plnění úkolů v péči BOZP a pořádek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zaměstnanci školy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vedoucí zaměstnanci na všech stupních řízen</a:t>
            </a:r>
            <a:r>
              <a:rPr lang="cs-CZ" sz="2400" b="1" dirty="0"/>
              <a:t>í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bezpečnostní technik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</p:spTree>
    <p:extLst>
      <p:ext uri="{BB962C8B-B14F-4D97-AF65-F5344CB8AC3E}">
        <p14:creationId xmlns:p14="http://schemas.microsoft.com/office/powerpoint/2010/main" val="3627755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16824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Vodní hasící přístroj je vhodný k hašení: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tuhých organických látek hořících plamenem nebo žhnutím, v uzavřených prostorách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lehkých a alkalických kovů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2400" dirty="0"/>
              <a:t>elektrického zařízení pod napětím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</p:spTree>
    <p:extLst>
      <p:ext uri="{BB962C8B-B14F-4D97-AF65-F5344CB8AC3E}">
        <p14:creationId xmlns:p14="http://schemas.microsoft.com/office/powerpoint/2010/main" val="329265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Únikové cesty na pracovišti 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trvale volné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mohou být dočasně zatarasené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nemusí být volné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75606"/>
            <a:ext cx="1819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6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87624" y="1275606"/>
            <a:ext cx="626469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spolupráci.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Přeji Vám úspěšný vstup 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akademického roku 2022/2023</a:t>
            </a:r>
          </a:p>
          <a:p>
            <a:pPr algn="ctr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zdraví, bez úrazů a nežádoucích událostí.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8BC082-5458-4A6C-86DB-A5B384422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73578"/>
            <a:ext cx="1568332" cy="10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6158" y="1131590"/>
            <a:ext cx="7488832" cy="35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Podle platných zákonů jsou nově přijatí </a:t>
            </a:r>
            <a:r>
              <a:rPr lang="cs-CZ" b="1" dirty="0"/>
              <a:t>studenti povinni seznámit se </a:t>
            </a:r>
            <a:br>
              <a:rPr lang="cs-CZ" b="1" dirty="0"/>
            </a:br>
            <a:r>
              <a:rPr lang="cs-CZ" b="1" dirty="0"/>
              <a:t>s předpisy</a:t>
            </a:r>
            <a:r>
              <a:rPr lang="cs-CZ" dirty="0"/>
              <a:t>, které se týkají </a:t>
            </a:r>
            <a:r>
              <a:rPr lang="cs-CZ" b="1" dirty="0"/>
              <a:t>požární ochrany </a:t>
            </a:r>
            <a:r>
              <a:rPr lang="cs-CZ" dirty="0"/>
              <a:t>(zkratka PO) </a:t>
            </a:r>
            <a:br>
              <a:rPr lang="cs-CZ" dirty="0"/>
            </a:br>
            <a:r>
              <a:rPr lang="cs-CZ" dirty="0"/>
              <a:t>a </a:t>
            </a:r>
            <a:r>
              <a:rPr lang="cs-CZ" b="1" dirty="0"/>
              <a:t>bezpečnosti a ochrany zdraví při práci </a:t>
            </a:r>
            <a:r>
              <a:rPr lang="cs-CZ" dirty="0"/>
              <a:t>(BOZP)</a:t>
            </a:r>
          </a:p>
          <a:p>
            <a:pPr algn="just"/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informací:</a:t>
            </a:r>
          </a:p>
          <a:p>
            <a:pPr algn="just"/>
            <a:r>
              <a:rPr lang="cs-CZ" sz="1400" b="1" dirty="0">
                <a:solidFill>
                  <a:srgbClr val="307871"/>
                </a:solidFill>
              </a:rPr>
              <a:t>Studijní materiály kurzu „OPF:OPFBOPF Úvodní školení BOZP a PO“ formou 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  <a:hlinkClick r:id="rId2"/>
              </a:rPr>
              <a:t>interaktivní osnovy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400" b="1" dirty="0">
                <a:solidFill>
                  <a:srgbClr val="307871"/>
                </a:solidFill>
              </a:rPr>
              <a:t>která obsahuje text základního školení, studijní materiály, odkazy na legislativu a zejména</a:t>
            </a:r>
            <a:r>
              <a:rPr lang="cs-CZ" sz="1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400" b="1" dirty="0">
                <a:solidFill>
                  <a:srgbClr val="FF0000"/>
                </a:solidFill>
              </a:rPr>
              <a:t>TEST – nutné splnit pro udělení zápočtu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400" b="1" dirty="0">
                <a:solidFill>
                  <a:srgbClr val="307871"/>
                </a:solidFill>
              </a:rPr>
              <a:t>(min. úspěšnost 60%, test lze opakovat).</a:t>
            </a:r>
          </a:p>
          <a:p>
            <a:pPr algn="just"/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jsou soubory a odkazy na předpisy: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BOZP a PO pro studenty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20/2018 a č. 1/2015</a:t>
            </a:r>
          </a:p>
          <a:p>
            <a:pPr algn="just">
              <a:lnSpc>
                <a:spcPct val="80000"/>
              </a:lnSpc>
            </a:pPr>
            <a:endParaRPr lang="cs-CZ" sz="1400" i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sz="1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Pozn.: Interaktivní osnova (i jiných kurzů) je přístupná po přihlášení do IS SU pomocí dlaždice „Student“</a:t>
            </a:r>
            <a:endParaRPr lang="cs-CZ" dirty="0">
              <a:solidFill>
                <a:srgbClr val="30787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6FC085-C4AF-4C49-90C9-335ED239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05611"/>
            <a:ext cx="1045088" cy="98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Náhled z IS SU – dlaždice „Student“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178B08-E94F-4CFA-A258-47393F673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4" y="703191"/>
            <a:ext cx="7054633" cy="44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7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cs-CZ" dirty="0"/>
              <a:t>Požární ochrana – </a:t>
            </a:r>
            <a:r>
              <a:rPr lang="cs-CZ" sz="1200" dirty="0"/>
              <a:t>základní povinnosti ze zákona o požární ochraně č. 133/1985 Sb.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383027"/>
            <a:ext cx="7507253" cy="237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b="1" dirty="0"/>
              <a:t>Každý je povinen počínat si tak, aby nezavdal příčinu ke vzniku požáru </a:t>
            </a:r>
            <a:r>
              <a:rPr lang="cs-CZ" dirty="0"/>
              <a:t>a aby přispěl podle svých sil k řádnému plnění úkolů v PO, zejména poskytnutím potřebné osobní a věcné pomoci.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cs-CZ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b="1" dirty="0"/>
              <a:t>Každý, kdo zpozoruje požár</a:t>
            </a:r>
            <a:r>
              <a:rPr lang="cs-CZ" dirty="0"/>
              <a:t>, který sám nemůže uhasit, </a:t>
            </a:r>
            <a:r>
              <a:rPr lang="cs-CZ" b="1" dirty="0"/>
              <a:t>je povinen ihned vyhlásit poplach v souladu s vyvěšenými požárními poplachovými směrnicemi</a:t>
            </a:r>
            <a:r>
              <a:rPr lang="cs-CZ" dirty="0"/>
              <a:t>, které jsou vyvěšeny ve všech objektech SU a oznámit to tak, aby hasiči mohli zasáhnout co nejdříve.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17930A-712A-4AF8-B903-62F340A20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79" y="3546398"/>
            <a:ext cx="2000587" cy="10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Požární ochrana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00103"/>
            <a:ext cx="7400284" cy="3634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20/2018 o zajištění požární ochrany na SU </a:t>
            </a:r>
          </a:p>
          <a:p>
            <a:pPr>
              <a:buNone/>
            </a:pPr>
            <a:endParaRPr lang="cs-CZ" sz="4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6 – povinnosti studentů</a:t>
            </a:r>
          </a:p>
          <a:p>
            <a:pPr marL="627063" indent="0" algn="ctr">
              <a:lnSpc>
                <a:spcPct val="80000"/>
              </a:lnSpc>
              <a:buNone/>
            </a:pPr>
            <a:endParaRPr lang="cs-CZ" sz="3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počínat si 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práci a studiu tak,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nezapříčinili vznik požáru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zejména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používání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tepelných, elektrických, plynových a jiných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spotřebičů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komínů, při skladování a používání hořlavých nebo požárně nebezpečných látek, manipulaci s nimi nebo s otevřeným ohněm či jiným zdrojem zapálení;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předpisy a pokyny k zajištění požární ochrany</a:t>
            </a:r>
          </a:p>
          <a:p>
            <a:pPr marL="285750" indent="-285750" algn="just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účastnit se školení o požární ochraně</a:t>
            </a:r>
          </a:p>
          <a:p>
            <a:pPr marL="285750" indent="-285750" algn="just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nejbližšímu zaměstnanci univerzity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závady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by mohly ohrozit požární bezpečnost a podle svých možností se účastnit na jejich odstraňování</a:t>
            </a:r>
          </a:p>
          <a:p>
            <a:pPr marL="285750" indent="-285750" algn="just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udržovat volný přístup k rozvodným zařízením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elektrické energie, vody, plynu a volné únikové cesty</a:t>
            </a:r>
          </a:p>
          <a:p>
            <a:pPr marL="285750" indent="-285750" algn="just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zpozorování požáru 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nutná opatření pro záchranu ohrožených osob,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požár uhasit nebo provést nutná opatření k zamezení jeho šíření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není-li to možné, bezodkladně to ohlásit způsobem stanoveným požárními poplachovými směrnicemi, případně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zabezpečit jeho ohlášení 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 výzvu velitele zásahu, velitele jednotky požární ochrany nebo obce poskytovat osobní a věcnou pomoc</a:t>
            </a:r>
          </a:p>
          <a:p>
            <a:pPr marL="1084263" indent="-457200" algn="just">
              <a:lnSpc>
                <a:spcPct val="80000"/>
              </a:lnSpc>
            </a:pPr>
            <a:endParaRPr lang="cs-CZ" sz="3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774ACA-FD50-4CC8-A554-9985F5129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37005"/>
            <a:ext cx="843558" cy="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nesmí</a:t>
            </a:r>
          </a:p>
          <a:p>
            <a:pPr marL="0" indent="0">
              <a:buNone/>
            </a:pPr>
            <a:endParaRPr lang="cs-CZ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provádět činnosti, které mohou vést ke vzniku požáru</a:t>
            </a:r>
          </a:p>
          <a:p>
            <a:pPr algn="just"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kouřit a manipulovat s otevřeným ohněm ve všech objektech</a:t>
            </a:r>
          </a:p>
          <a:p>
            <a:pPr marL="3429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poškozovat nebo zneužívat hasicí přístroje nebo jiné věcné prostředky požární ochrany</a:t>
            </a:r>
          </a:p>
          <a:p>
            <a:pPr marL="342900" lvl="1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používat vlastní spotřebiče (mimo přenosnou audiotechniku, výjimku může tvořit ustanovení kolejního řádu)</a:t>
            </a:r>
          </a:p>
          <a:p>
            <a:pPr algn="just"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vědomě bezdůvodně přivolat jednotku požární ochrany nebo zneužít linku tísňového volání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Požární ochrana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8AD8B1-4EF9-49C5-84B6-6A506EB84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71550"/>
            <a:ext cx="124974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Požární poplachové směrnice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8DCF37C-30CB-40BF-8672-B0B90233F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61407"/>
              </p:ext>
            </p:extLst>
          </p:nvPr>
        </p:nvGraphicFramePr>
        <p:xfrm>
          <a:off x="251520" y="715421"/>
          <a:ext cx="3528392" cy="398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5667214" imgH="8019731" progId="Acrobat.Document.DC">
                  <p:embed/>
                </p:oleObj>
              </mc:Choice>
              <mc:Fallback>
                <p:oleObj name="Acrobat Document" r:id="rId4" imgW="5667214" imgH="80197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715421"/>
                        <a:ext cx="3528392" cy="398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1D34971-87A7-44DD-8572-C414FDB4C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20910"/>
              </p:ext>
            </p:extLst>
          </p:nvPr>
        </p:nvGraphicFramePr>
        <p:xfrm>
          <a:off x="4427984" y="715421"/>
          <a:ext cx="3231828" cy="401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6" imgW="5667214" imgH="8019731" progId="Acrobat.Document.DC">
                  <p:embed/>
                </p:oleObj>
              </mc:Choice>
              <mc:Fallback>
                <p:oleObj name="Acrobat Document" r:id="rId6" imgW="5667214" imgH="80197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984" y="715421"/>
                        <a:ext cx="3231828" cy="401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39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Požární poplachové směrnice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79C50F-808A-4BB6-B3A0-8CF7C11A2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4747"/>
            <a:ext cx="68352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334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ctr">
          <a:buNone/>
          <a:defRPr sz="800" dirty="0" smtClean="0">
            <a:solidFill>
              <a:srgbClr val="30787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1749</Words>
  <Application>Microsoft Office PowerPoint</Application>
  <PresentationFormat>Předvádění na obrazovce (16:9)</PresentationFormat>
  <Paragraphs>236</Paragraphs>
  <Slides>29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Enriqueta</vt:lpstr>
      <vt:lpstr>Times New Roman</vt:lpstr>
      <vt:lpstr>TimesNewRomanPSMT</vt:lpstr>
      <vt:lpstr>SLU</vt:lpstr>
      <vt:lpstr>Acrobat Document</vt:lpstr>
      <vt:lpstr>ŠKOLENÍ  STUDENTŮ  1. ROČNÍKU   </vt:lpstr>
      <vt:lpstr>Upozornění</vt:lpstr>
      <vt:lpstr>Legislativa</vt:lpstr>
      <vt:lpstr>Náhled z IS SU – dlaždice „Student“</vt:lpstr>
      <vt:lpstr>Požární ochrana – základní povinnosti ze zákona o požární ochraně č. 133/1985 Sb.</vt:lpstr>
      <vt:lpstr>Požární ochrana</vt:lpstr>
      <vt:lpstr>Požární ochrana</vt:lpstr>
      <vt:lpstr>Požární poplachové směrnice</vt:lpstr>
      <vt:lpstr>Požární poplachové směrnice</vt:lpstr>
      <vt:lpstr>Evakuační plán - UN</vt:lpstr>
      <vt:lpstr>Přenosné hasicí přístroje</vt:lpstr>
      <vt:lpstr>Bezpečnost a ochrana zdraví při práci</vt:lpstr>
      <vt:lpstr>BOZP</vt:lpstr>
      <vt:lpstr>BOZP</vt:lpstr>
      <vt:lpstr>Opatření</vt:lpstr>
      <vt:lpstr>Test formou ODPOVĚDNÍKu v IS SU ověření znalostí</vt:lpstr>
      <vt:lpstr>ODPOVĚDNÍKu v IS SU</vt:lpstr>
      <vt:lpstr>Test ověření znalostí</vt:lpstr>
      <vt:lpstr>Test ověření znalostí</vt:lpstr>
      <vt:lpstr>Test ověření znalostí</vt:lpstr>
      <vt:lpstr>Test ověření znalostí</vt:lpstr>
      <vt:lpstr>OZNAČENÍ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Minařík, pro účely OPF přepracovala Ing. M. Šromková (doplnil o informce o IS SU Ing. R. Kempný)</dc:creator>
  <cp:lastModifiedBy>Robert Kempný</cp:lastModifiedBy>
  <cp:revision>145</cp:revision>
  <cp:lastPrinted>2018-09-24T11:11:46Z</cp:lastPrinted>
  <dcterms:created xsi:type="dcterms:W3CDTF">2016-07-06T15:42:34Z</dcterms:created>
  <dcterms:modified xsi:type="dcterms:W3CDTF">2022-09-14T08:36:04Z</dcterms:modified>
</cp:coreProperties>
</file>