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4" r:id="rId2"/>
    <p:sldId id="333" r:id="rId3"/>
    <p:sldId id="335" r:id="rId4"/>
    <p:sldId id="336" r:id="rId5"/>
    <p:sldId id="337" r:id="rId6"/>
    <p:sldId id="338" r:id="rId7"/>
    <p:sldId id="266" r:id="rId8"/>
    <p:sldId id="293" r:id="rId9"/>
    <p:sldId id="264" r:id="rId10"/>
    <p:sldId id="265" r:id="rId11"/>
    <p:sldId id="262" r:id="rId12"/>
    <p:sldId id="263" r:id="rId13"/>
    <p:sldId id="298" r:id="rId14"/>
    <p:sldId id="339" r:id="rId15"/>
    <p:sldId id="340" r:id="rId16"/>
    <p:sldId id="294" r:id="rId17"/>
    <p:sldId id="279" r:id="rId18"/>
    <p:sldId id="342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19" r:id="rId33"/>
    <p:sldId id="299" r:id="rId34"/>
    <p:sldId id="357" r:id="rId35"/>
    <p:sldId id="292" r:id="rId36"/>
    <p:sldId id="290" r:id="rId37"/>
    <p:sldId id="270" r:id="rId38"/>
    <p:sldId id="300" r:id="rId39"/>
    <p:sldId id="308" r:id="rId40"/>
    <p:sldId id="309" r:id="rId41"/>
    <p:sldId id="311" r:id="rId42"/>
    <p:sldId id="310" r:id="rId43"/>
    <p:sldId id="312" r:id="rId44"/>
    <p:sldId id="358" r:id="rId45"/>
    <p:sldId id="315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77" autoAdjust="0"/>
  </p:normalViewPr>
  <p:slideViewPr>
    <p:cSldViewPr snapToGrid="0">
      <p:cViewPr varScale="1">
        <p:scale>
          <a:sx n="63" d="100"/>
          <a:sy n="63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15AF-DC2C-4A19-9BD4-2812EFE9E6D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1A1B-1C56-4E4F-BD3F-E0F885E1A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Project management is not applicable to running a factory making sausage pies, but it will be the right system when there is a requirement to relocate the factory, build an extension, or produce a different product requiring new machinery, skills, staff training, and even marketing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11A1B-1C56-4E4F-BD3F-E0F885E1A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05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71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5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9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4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9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the benefits cannot be achieved without overcoming </a:t>
            </a:r>
            <a:r>
              <a:rPr lang="en-GB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as: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11A1B-1C56-4E4F-BD3F-E0F885E1A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0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Chapter 3 pg. 83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11A1B-1C56-4E4F-BD3F-E0F885E1A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4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11A1B-1C56-4E4F-BD3F-E0F885E1A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6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11A1B-1C56-4E4F-BD3F-E0F885E1A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4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11A1B-1C56-4E4F-BD3F-E0F885E1A4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4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8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1A1B-1C56-4E4F-BD3F-E0F885E1A4D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4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Project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645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project management</a:t>
            </a:r>
          </a:p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evolution</a:t>
            </a:r>
          </a:p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project and project types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</a:t>
            </a:r>
            <a:endParaRPr kumimoji="0" lang="en-GB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97949"/>
            <a:ext cx="604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Some obstacles of a project management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067317"/>
            <a:ext cx="1025597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complexity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Customer’s special requirements and scope changes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Organizational restructuring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risks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Changes in technology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Forward planning and pricing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10801"/>
            <a:ext cx="923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Why projects fail?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60064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Poor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 optimistic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Failure to track progress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Starting an activity too 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members are not competent enough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is being sabotaged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members have much ‘on their mind’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workers aiming at too much perfection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Stakeholders are insufficiently involved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20E09F6-4160-179A-D4BD-EBD52A51D90B}"/>
              </a:ext>
            </a:extLst>
          </p:cNvPr>
          <p:cNvSpPr txBox="1"/>
          <p:nvPr/>
        </p:nvSpPr>
        <p:spPr>
          <a:xfrm>
            <a:off x="6266688" y="1085088"/>
            <a:ext cx="481584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Little delays all add 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 delivery of purchased materials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provision for rectifying mistakes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Ignoring preliminary and finishing off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Calamities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Unclear objectives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Changes of definition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changing world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costs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7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1579"/>
            <a:ext cx="3998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success of the project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351729" y="1007077"/>
            <a:ext cx="6853744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successful project satisfies the sponsor, and it is project that meet following: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achieved its objectives (delivered the project result) and is of the desired quality,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concluded on time,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not cost more than was agreed 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65689947-74A6-39C0-5CB5-58A7E3A78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31" y="1958300"/>
            <a:ext cx="5123452" cy="38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1579"/>
            <a:ext cx="610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triangle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1306495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criteria can be presented as triangle imperative also known as project triangle.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421846-8825-DE80-A80B-C722783D0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05" t="16986" r="28947" b="20877"/>
          <a:stretch/>
        </p:blipFill>
        <p:spPr>
          <a:xfrm>
            <a:off x="1233625" y="1973031"/>
            <a:ext cx="4138863" cy="42613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CFCAC-C151-AA9B-8F05-6C43612FA548}"/>
              </a:ext>
            </a:extLst>
          </p:cNvPr>
          <p:cNvSpPr txBox="1">
            <a:spLocks/>
          </p:cNvSpPr>
          <p:nvPr/>
        </p:nvSpPr>
        <p:spPr>
          <a:xfrm>
            <a:off x="5608320" y="1744902"/>
            <a:ext cx="6332160" cy="48875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pictorial representation of project management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objective of the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is to show that project management is designed to manage or control company Resource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a given activity, within time, within cost, and within performance.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Time, cost,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performance are the constraints on the project. If the project is to be accomplished for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outside customer, then the project has a fourth constraint: good customer relations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3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1306495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CFCAC-C151-AA9B-8F05-6C43612FA548}"/>
              </a:ext>
            </a:extLst>
          </p:cNvPr>
          <p:cNvSpPr txBox="1">
            <a:spLocks/>
          </p:cNvSpPr>
          <p:nvPr/>
        </p:nvSpPr>
        <p:spPr>
          <a:xfrm>
            <a:off x="5608320" y="1744902"/>
            <a:ext cx="6332160" cy="48875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délník 4">
            <a:extLst>
              <a:ext uri="{FF2B5EF4-FFF2-40B4-BE49-F238E27FC236}">
                <a16:creationId xmlns:a16="http://schemas.microsoft.com/office/drawing/2014/main" id="{22E742A3-6FBF-60BD-E6C9-F1F7E5653EBF}"/>
              </a:ext>
            </a:extLst>
          </p:cNvPr>
          <p:cNvSpPr/>
          <p:nvPr/>
        </p:nvSpPr>
        <p:spPr>
          <a:xfrm>
            <a:off x="251520" y="410801"/>
            <a:ext cx="9927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What type of operations are suitable for a project management?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5EE848-7898-8411-57AD-84BD803FAB74}"/>
              </a:ext>
            </a:extLst>
          </p:cNvPr>
          <p:cNvGrpSpPr/>
          <p:nvPr/>
        </p:nvGrpSpPr>
        <p:grpSpPr>
          <a:xfrm>
            <a:off x="633985" y="1283238"/>
            <a:ext cx="10105437" cy="2994211"/>
            <a:chOff x="686616" y="2812435"/>
            <a:chExt cx="10105437" cy="2994211"/>
          </a:xfrm>
        </p:grpSpPr>
        <p:sp>
          <p:nvSpPr>
            <p:cNvPr id="9" name="Zástupný symbol pro obsah 2">
              <a:extLst>
                <a:ext uri="{FF2B5EF4-FFF2-40B4-BE49-F238E27FC236}">
                  <a16:creationId xmlns:a16="http://schemas.microsoft.com/office/drawing/2014/main" id="{D2CA152B-7119-1353-AAD4-DABD2D15A7FD}"/>
                </a:ext>
              </a:extLst>
            </p:cNvPr>
            <p:cNvSpPr txBox="1">
              <a:spLocks/>
            </p:cNvSpPr>
            <p:nvPr/>
          </p:nvSpPr>
          <p:spPr>
            <a:xfrm>
              <a:off x="864857" y="2812435"/>
              <a:ext cx="9927196" cy="6165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Project organisation                                     Functional/line organisation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4BBDB4-7A80-FA8F-42A7-A0659D98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616" y="3429000"/>
              <a:ext cx="4305673" cy="22252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58DB33-907E-6E6B-C4C8-535C161F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1297" y="3429000"/>
              <a:ext cx="4359018" cy="237764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07E40C8-AA87-F908-532B-CE724BCBA55C}"/>
              </a:ext>
            </a:extLst>
          </p:cNvPr>
          <p:cNvSpPr txBox="1"/>
          <p:nvPr/>
        </p:nvSpPr>
        <p:spPr>
          <a:xfrm>
            <a:off x="812226" y="5097708"/>
            <a:ext cx="1024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techniques are equally suitable for moving a house as for moving a government department! </a:t>
            </a:r>
          </a:p>
        </p:txBody>
      </p:sp>
    </p:spTree>
    <p:extLst>
      <p:ext uri="{BB962C8B-B14F-4D97-AF65-F5344CB8AC3E}">
        <p14:creationId xmlns:p14="http://schemas.microsoft.com/office/powerpoint/2010/main" val="395565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1306495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CFCAC-C151-AA9B-8F05-6C43612FA548}"/>
              </a:ext>
            </a:extLst>
          </p:cNvPr>
          <p:cNvSpPr txBox="1">
            <a:spLocks/>
          </p:cNvSpPr>
          <p:nvPr/>
        </p:nvSpPr>
        <p:spPr>
          <a:xfrm>
            <a:off x="5608320" y="1744902"/>
            <a:ext cx="6332160" cy="48875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délník 4">
            <a:extLst>
              <a:ext uri="{FF2B5EF4-FFF2-40B4-BE49-F238E27FC236}">
                <a16:creationId xmlns:a16="http://schemas.microsoft.com/office/drawing/2014/main" id="{22E742A3-6FBF-60BD-E6C9-F1F7E5653EBF}"/>
              </a:ext>
            </a:extLst>
          </p:cNvPr>
          <p:cNvSpPr/>
          <p:nvPr/>
        </p:nvSpPr>
        <p:spPr>
          <a:xfrm>
            <a:off x="251520" y="410801"/>
            <a:ext cx="9927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Who is a project manager?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2CA152B-7119-1353-AAD4-DABD2D15A7FD}"/>
              </a:ext>
            </a:extLst>
          </p:cNvPr>
          <p:cNvSpPr txBox="1">
            <a:spLocks/>
          </p:cNvSpPr>
          <p:nvPr/>
        </p:nvSpPr>
        <p:spPr>
          <a:xfrm>
            <a:off x="812226" y="1283238"/>
            <a:ext cx="9927196" cy="61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project manager is the temporary boss of his project team.</a:t>
            </a:r>
          </a:p>
          <a:p>
            <a:pPr>
              <a:defRPr/>
            </a:pPr>
            <a:r>
              <a:rPr kumimoji="0" lang="en-GB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be an effective project manager, he or she requires a good number of competences *.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competence is a combination of the knowledge, skills, attitude and </a:t>
            </a:r>
            <a:r>
              <a:rPr kumimoji="0" lang="en-GB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behavior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needed to be able to function well in a particular professional situation.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addition to general management skills, a project manager must be able: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work in a systematic and result-oriented fashion.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stress-resistant and have a good understanding of company policy.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Capabilities needed: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leadership abilities,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result-oriented working style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abilities to negotiate, to formulate a project plan, to monitor quality, to manage finances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Hvězda: pěticípá 7">
            <a:extLst>
              <a:ext uri="{FF2B5EF4-FFF2-40B4-BE49-F238E27FC236}">
                <a16:creationId xmlns:a16="http://schemas.microsoft.com/office/drawing/2014/main" id="{A0A23EE3-9D3D-1EA2-B63E-BF955770C462}"/>
              </a:ext>
            </a:extLst>
          </p:cNvPr>
          <p:cNvSpPr/>
          <p:nvPr/>
        </p:nvSpPr>
        <p:spPr>
          <a:xfrm>
            <a:off x="800034" y="3482351"/>
            <a:ext cx="309497" cy="34570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8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89237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is </a:t>
            </a:r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</a:t>
            </a: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change.</a:t>
            </a:r>
          </a:p>
          <a:p>
            <a:pPr marL="0" indent="0" algn="ctr">
              <a:buNone/>
            </a:pPr>
            <a:endParaRPr lang="en-GB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 is </a:t>
            </a:r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reactive</a:t>
            </a: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change and does not like disruption.</a:t>
            </a:r>
          </a:p>
          <a:p>
            <a:pPr marL="0" indent="0" algn="ctr">
              <a:buNone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3120" y="300413"/>
            <a:ext cx="4855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 manager versus manager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C9A07702-F9AF-8C68-80FB-E11A83E0F80D}"/>
              </a:ext>
            </a:extLst>
          </p:cNvPr>
          <p:cNvSpPr/>
          <p:nvPr/>
        </p:nvSpPr>
        <p:spPr>
          <a:xfrm>
            <a:off x="5116944" y="3310182"/>
            <a:ext cx="775855" cy="55418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Defining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the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manager´s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role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roject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managers may have high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responsibility, but very little authority. This lack of authority can force them to “negotiate”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upper-level management as well as functional management for control of company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resources.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Although the project organisation is a specialized, task-oriented entity, it cannot exist apart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the traditional structure of the organization.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manager, therefore, must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fence between the two organizations. The term </a:t>
            </a: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interface management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often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for this role, which can be described as managing relationships: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Within the project team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Between the project team and the functional organizations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Between the project team and senior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Between the project team and the customer’s organization, whether an internal or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</a:t>
            </a: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xternal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83589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0778E-52F0-0ED9-513D-B57F1B6EB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6" y="2228088"/>
            <a:ext cx="5047810" cy="2401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B028A-7FC3-C74E-2F8F-53CDAA1D6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113" y="3429000"/>
            <a:ext cx="5389113" cy="25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 management evolution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you consider the greatest projects in humans’ history?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7">
            <a:extLst>
              <a:ext uri="{FF2B5EF4-FFF2-40B4-BE49-F238E27FC236}">
                <a16:creationId xmlns:a16="http://schemas.microsoft.com/office/drawing/2014/main" id="{3DF8DD5E-2FE2-4B1C-FD1A-0F5E8728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79" y="1928092"/>
            <a:ext cx="3430899" cy="2233787"/>
          </a:xfrm>
          <a:prstGeom prst="rect">
            <a:avLst/>
          </a:prstGeom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C56F0E88-E01F-AEAA-FC0D-C7D6196E8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11" y="3890843"/>
            <a:ext cx="3704118" cy="24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9325980" cy="453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three blocks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What is a project and project management, Who is project manager and their role 2. Project management evolution 3. The main elements of a project, types of projects)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each block there is a quiz for feedback on whether you have understood everything.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reactions.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working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Project.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class is supplemented with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894FCC48-C05D-E234-DAC0-4701413E3465}"/>
              </a:ext>
            </a:extLst>
          </p:cNvPr>
          <p:cNvSpPr/>
          <p:nvPr/>
        </p:nvSpPr>
        <p:spPr>
          <a:xfrm>
            <a:off x="251520" y="449337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How the lecture wil</a:t>
            </a:r>
            <a:r>
              <a:rPr lang="en-GB" sz="24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l be conducted?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893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Phase – informal method of managing projects (1917 - 1964)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1917 - Gantt chart developed,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Author is Henry Gantt,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is scheduling diagram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in project management today,</a:t>
            </a:r>
          </a:p>
        </p:txBody>
      </p:sp>
      <p:pic>
        <p:nvPicPr>
          <p:cNvPr id="2" name="Obrázek 6">
            <a:extLst>
              <a:ext uri="{FF2B5EF4-FFF2-40B4-BE49-F238E27FC236}">
                <a16:creationId xmlns:a16="http://schemas.microsoft.com/office/drawing/2014/main" id="{0E059180-99D5-DBE9-3E11-4E5FE80BE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19" y="2072540"/>
            <a:ext cx="5405253" cy="40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3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Phase – informal method of managing projects (1917 - 1964)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1957 - The Critical Path Method (CPM) Invented by the Dupont Corporation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used to predict project duration by analysing which sequence of activities has the least amount of scheduling flexibility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9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Phase – informal method of managing projects (1917 - 1964)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1962 - United States Department of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Defense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Mandate the Work Breakdown Structure (WBS) Approach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hierarchical tree structure of tasks that need to be performed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 a project. </a:t>
            </a:r>
          </a:p>
          <a:p>
            <a:pPr>
              <a:defRPr/>
            </a:pP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most common and valuable </a:t>
            </a:r>
          </a:p>
          <a:p>
            <a:pPr marL="0" indent="0">
              <a:buNone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tool.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3B25FC09-21A8-1E0D-33BC-E11B183E5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92" y="3429000"/>
            <a:ext cx="4594325" cy="23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Phase – project management (1965 – today)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1965 - The International Project Management Association (IPMA) Founded.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world's first project management association, started in Vienna by a group as a forum for project managers to network and share information.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8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Phase – project management (1965 – today)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1969 - Project Management Institute (PMI) Launched to Promote the Project Management Profession (USA)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non-profit professional organisation dedicated to advancing project management practice, science, and profession.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publisher of 'A Guide to the Project Management Body of Knowledge (PMBOK)’ first published in 1987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3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Phase – project management (1965 – today)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1989 - PRINCE Method Developed From PROMPTII</a:t>
            </a:r>
          </a:p>
          <a:p>
            <a:pPr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Published by the UK Government agency CCTA,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Controlled Environments (PRINCE) became the UK standard for all government information systems projects.</a:t>
            </a:r>
          </a:p>
          <a:p>
            <a:pPr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1996 - PRINCE2 Published by CCTA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6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Phase – project management (1965 – today)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1998 - PMBOK Becomes an ANSI Standard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American National Standards Institute (ANSI) recognised PMBOK as a standard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2001 - The Agile Manifesto Written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Manifesto for Agile Software Development to define the approach now known by the same name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2012 - ISO 21500:2012 Guidance on Project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9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Phase – project management (1965 – today)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2012 - ISO 21500:2012 Guidance on Project Management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designed for any organisation. These include public, private or community groups and any project, regardless of complexity, size and duration.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2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Phase – project management (1965 – today)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2017 - PRINCE2 Second Major Revision by AXELOS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2018 - PRINCE2 Agile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2021 - 7th Edition of PMBOK Guide Released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will be next?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5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7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evolution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will be next?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Challenges of globalisation: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Projects become larger, more complex and challenging to manage. 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Teams are more diverse and spread across the world.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Cost pressures push work offshore to low-cost countries, which itself presents several issues. 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world is changing, and project management will need to change with it -&gt; HOW?</a:t>
            </a:r>
          </a:p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Possibility of new techniques and better practices will arise.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8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6"/>
            <a:ext cx="9694948" cy="4988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min.)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project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project manager and their role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 min.)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evolution</a:t>
            </a: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PART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min.)</a:t>
            </a:r>
            <a:endParaRPr kumimoji="0" lang="en-GB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a project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Types of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main elements of a project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A1DD7-4E82-EC8B-BA09-3809A0F6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29" y="2128027"/>
            <a:ext cx="5072984" cy="2642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5424D-63F0-1B8A-068A-DA2028988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1" y="2741848"/>
            <a:ext cx="5209754" cy="29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a project?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unique process, consisting of a set of co-ordinated and controlled activities with start and finish dates, undertaken to achieve an objective conforming to specific requirements, including constraints of a time, cost and resources.” (Lester, 2021)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3120" y="300413"/>
            <a:ext cx="7282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activities</a:t>
            </a: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taking</a:t>
            </a: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place in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the</a:t>
            </a: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organisation</a:t>
            </a:r>
            <a:endParaRPr lang="en-GB" sz="2800" kern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29AA58-B811-A24E-2A76-59CACF3B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" y="1531454"/>
            <a:ext cx="10558271" cy="45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67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3120" y="300413"/>
            <a:ext cx="14574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</a:t>
            </a: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</a:p>
          <a:p>
            <a:pPr lvl="0">
              <a:defRPr/>
            </a:pP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elements</a:t>
            </a:r>
            <a:endParaRPr lang="en-GB" sz="2800" kern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0E81BF-9C11-8BE3-125A-704C7769A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54" y="131450"/>
            <a:ext cx="7963513" cy="67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6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The most important elements of a project: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C7A9038-BB30-221E-7B75-CBFF7F823E24}"/>
              </a:ext>
            </a:extLst>
          </p:cNvPr>
          <p:cNvSpPr txBox="1">
            <a:spLocks/>
          </p:cNvSpPr>
          <p:nvPr/>
        </p:nvSpPr>
        <p:spPr>
          <a:xfrm>
            <a:off x="353120" y="1170431"/>
            <a:ext cx="9870525" cy="5103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completed within certain specifications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start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dates</a:t>
            </a:r>
            <a:endParaRPr 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limits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applicable)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 human and nonhuman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money, people, equipment)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multifunctional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(i.e., cut across several functional lines)</a:t>
            </a: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24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does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the</a:t>
            </a: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</a:t>
            </a: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deliver?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product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either a component of another item, an enhancement or correction to an item,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new end item in itself (e.g., the correction of a defect in an end item);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service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capability to perform a service (e.g., a business function that supports production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distribution);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result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such as an outcome or document (e.g., a research project that develops knowledge that can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determine whether a trend exists or a new process will benefit society); and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unique combination of one or more products, services, or results (e.g., a software application, its associated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documentation, and help desk services).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83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68764" y="380023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Temporary view of a </a:t>
            </a:r>
            <a:r>
              <a:rPr lang="cs-CZ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</a:t>
            </a:r>
            <a:endParaRPr lang="en-GB" sz="2800" kern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2"/>
            <a:ext cx="9927196" cy="5406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endeavour        a project has a definite beginning and end.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project is reached when one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more of the following is true:</a:t>
            </a: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project’s objectives have been achieved;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will not or cannot be met;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is exhausted or no longer available for allocation to the project;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the project no longer exists (e.g., the customer no longer wants the project completed, a change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strategy or priority ends the project, the organizational management provides direction to end the project);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or physical resources are no longer available;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terminated for legal cause or convenience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7CE8DE8-4FED-9C88-74B0-2C8255359D48}"/>
              </a:ext>
            </a:extLst>
          </p:cNvPr>
          <p:cNvSpPr/>
          <p:nvPr/>
        </p:nvSpPr>
        <p:spPr>
          <a:xfrm>
            <a:off x="3967182" y="1347184"/>
            <a:ext cx="365760" cy="24384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619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380023"/>
            <a:ext cx="4955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How long does the project takes?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meant by a “relatively” short-term project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industries have the same definition for a short-term project. </a:t>
            </a: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engineering, the project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be for six months to two years; in construction, three to five years; in nuclear components, ten years; and in insurance, two weeks. </a:t>
            </a: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projects, which consume resources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full-time, are usually set up as a separate division (if large enough) or simply as a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organization.</a:t>
            </a:r>
            <a:endParaRPr lang="en-GB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80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1082" y="300413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Types of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projects </a:t>
            </a:r>
          </a:p>
          <a:p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projects</a:t>
            </a:r>
          </a:p>
          <a:p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projects</a:t>
            </a:r>
          </a:p>
          <a:p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projects</a:t>
            </a:r>
          </a:p>
          <a:p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  <a:p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ways how to categorize projects are according to content (internal sponsor vs external sponsor), or providing a service (course, event) or product (building, bridge).</a:t>
            </a: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8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1082" y="300413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Types of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projects </a:t>
            </a:r>
          </a:p>
          <a:p>
            <a:pPr marL="0" indent="0">
              <a:buNone/>
            </a:pPr>
            <a:endParaRPr lang="en-GB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aim is to effect some change in technology or to come up with a new product.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easy to plan.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known as ‘hard’ projects.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result is obvious.</a:t>
            </a:r>
          </a:p>
          <a:p>
            <a:pPr marL="0" indent="0">
              <a:buNone/>
            </a:pPr>
            <a:r>
              <a:rPr lang="en-GB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of a building, a bridge, a road, a pipeline, a railway line</a:t>
            </a:r>
          </a:p>
          <a:p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end of this lecture you should be able to understand and explain: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a project and project management,</a:t>
            </a: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elements of a project,</a:t>
            </a: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types,</a:t>
            </a: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main evolution stages of project management,</a:t>
            </a: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is project manager and their role.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1082" y="300413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Types of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projects</a:t>
            </a:r>
          </a:p>
          <a:p>
            <a:pPr marL="0" indent="0">
              <a:buNone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Outcome is not that obvious.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aim is to change the corporate culture or organisational structure of a company.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deal with the way people work together.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Known as ‘soft’ projects.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difficult to execute as people tend to resist to change</a:t>
            </a:r>
          </a:p>
          <a:p>
            <a:pPr marL="0" indent="0">
              <a:buNone/>
            </a:pPr>
            <a:r>
              <a:rPr lang="en-GB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reorganisation of a firm, adaptation of work procedures.</a:t>
            </a:r>
          </a:p>
          <a:p>
            <a:pPr marL="0" indent="0">
              <a:buNone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9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1082" y="300413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Types of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projects</a:t>
            </a:r>
          </a:p>
          <a:p>
            <a:pPr marL="0" indent="0">
              <a:buNone/>
            </a:pPr>
            <a:endParaRPr lang="en-GB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is to earn money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conducting marketing research, developing a new product or introducing a new product on the market.</a:t>
            </a: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30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1082" y="300413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Types of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projects</a:t>
            </a:r>
          </a:p>
          <a:p>
            <a:pPr marL="0" indent="0">
              <a:buNone/>
            </a:pPr>
            <a:endParaRPr lang="en-GB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 some aspects of the both technical and social projects.</a:t>
            </a:r>
          </a:p>
          <a:p>
            <a:pPr marL="0" indent="0">
              <a:buNone/>
            </a:pPr>
            <a:r>
              <a:rPr lang="en-GB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design, programming, and installation of an extensive computer program is an example of a mixed project. </a:t>
            </a:r>
          </a:p>
          <a:p>
            <a:pPr marL="0" indent="0">
              <a:buNone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complicated since the project team members come from variety of areas of expertise and do not always use the ‘same language’.</a:t>
            </a: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12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1082" y="300413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Types of project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  <a:p>
            <a:pPr marL="0" indent="0">
              <a:buNone/>
            </a:pPr>
            <a:endParaRPr lang="en-GB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special kind of projects.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end result only appears at a certain point in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computer fair, pop festival, car show.</a:t>
            </a:r>
          </a:p>
          <a:p>
            <a:pPr marL="0" indent="0">
              <a:buNone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9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59515-A394-DFEC-4B69-B2E80699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2" y="2436844"/>
            <a:ext cx="4450916" cy="2525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51C4E-5492-8500-B2BF-45DF1BE85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59" y="2491654"/>
            <a:ext cx="5130694" cy="24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R</a:t>
            </a:r>
            <a:r>
              <a:rPr lang="en-US" sz="2400" ker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eferences</a:t>
            </a:r>
            <a:endParaRPr lang="en-GB" sz="2400" kern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044086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Grit, R. (2021). Project management : A practical approach. Taylor &amp; Francis Group.</a:t>
            </a:r>
          </a:p>
          <a:p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Haegney</a:t>
            </a:r>
            <a:r>
              <a:rPr lang="en-US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(2016). Fundamentals of project management. AMACOM</a:t>
            </a:r>
          </a:p>
          <a:p>
            <a:endParaRPr lang="en-US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Kerzner, H. (2017). Project Management: A Systems Approach to Planning, Scheduling, and Controlling. Hoboken, New Jersey: John Wiley &amp; Sons, Inc. ISBN 978-1-119-16535-4.</a:t>
            </a:r>
          </a:p>
          <a:p>
            <a:endParaRPr lang="en-US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https://www.projectsmart.co.uk/history-of-project-management/brief-history-of-project-management.php</a:t>
            </a:r>
          </a:p>
        </p:txBody>
      </p:sp>
    </p:spTree>
    <p:extLst>
      <p:ext uri="{BB962C8B-B14F-4D97-AF65-F5344CB8AC3E}">
        <p14:creationId xmlns:p14="http://schemas.microsoft.com/office/powerpoint/2010/main" val="404892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64853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 1. Overview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Kerzner, H. (2017). Project Management: A Systems Approach to Planning, Scheduling, and Controlling. Hoboken, New Jersey: John Wiley &amp; Sons, Inc. ISBN 978-1-119-16535-4.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 1. An overview of project management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Haegney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J. (2016). Fundamentals of project management. AMACOM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 1 &amp; 2 &amp;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Grit, R. (2021). Project management : A practical approach. Taylor &amp; Francis Group.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Definition of a project management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following would be an overview definition of project management: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is the planning, organizing, directing, and controlling of company resources for a relatively short-term objective that has been established to complete specific goals and objectives.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Furthermore, project management utilizes the systems approach to management by having functional personnel (the vertical hierarchy) assigned to a specific project (the horizontal hierarchy).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025597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is designed to make better use of existing resources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getting work to flow horizontally as well as vertically within the company.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approach does not really destroy the vertical, bureaucratic flow of work but simply requires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line organizations talk to one another horizontally so work will be accomplished more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smoothly throughout the organization.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vertical flow of work is still the responsibility 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line managers.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horizontal flow of work is the responsibility of the project managers,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their primary effort is to communicate and coordinate activities horizontally between the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line organizations.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400F1A22-2908-A7C1-4B57-CB35A1027588}"/>
              </a:ext>
            </a:extLst>
          </p:cNvPr>
          <p:cNvSpPr/>
          <p:nvPr/>
        </p:nvSpPr>
        <p:spPr>
          <a:xfrm>
            <a:off x="251520" y="449337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Definition of a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88873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is a simply management of change.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(Lester, 2021)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means running a functional business as a continuum or ‘business-as-usual’.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1579"/>
            <a:ext cx="604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Project management versus management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C9A07702-F9AF-8C68-80FB-E11A83E0F80D}"/>
              </a:ext>
            </a:extLst>
          </p:cNvPr>
          <p:cNvSpPr/>
          <p:nvPr/>
        </p:nvSpPr>
        <p:spPr>
          <a:xfrm>
            <a:off x="5116944" y="3310182"/>
            <a:ext cx="775855" cy="55418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6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1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benefits of a project management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894216"/>
            <a:ext cx="1025597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Identification of functional responsibilities to ensure that all activities are accounted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for, regardless of personnel turnover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Minimizing the need for continuous reporting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Identification of time limits for scheduling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Identification of a methodology for trade-off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Measurement of accomplishment against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Early identification of problems so that corrective action may follow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Improved estimating capability for future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Knowing when objectives cannot be met or will be exceeded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0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2724</Words>
  <Application>Microsoft Office PowerPoint</Application>
  <PresentationFormat>Widescreen</PresentationFormat>
  <Paragraphs>376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Motiv Office</vt:lpstr>
      <vt:lpstr>Defining Project and Project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Lucie Reczkova (Researcher)</cp:lastModifiedBy>
  <cp:revision>213</cp:revision>
  <dcterms:created xsi:type="dcterms:W3CDTF">2016-11-25T20:36:16Z</dcterms:created>
  <dcterms:modified xsi:type="dcterms:W3CDTF">2023-07-04T00:15:12Z</dcterms:modified>
</cp:coreProperties>
</file>