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321" r:id="rId3"/>
    <p:sldId id="291" r:id="rId4"/>
    <p:sldId id="330" r:id="rId5"/>
    <p:sldId id="388" r:id="rId6"/>
    <p:sldId id="389" r:id="rId7"/>
    <p:sldId id="32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14B"/>
    <a:srgbClr val="F39FAD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E41D6-4492-424C-8C79-FCE929CC7A8D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24C9A-BD4B-4178-A24F-8C9324896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9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51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5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797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37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54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58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48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5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58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9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14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27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58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 Framework of Your Project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1.6 of the seminar work template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Project 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Management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Content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73082"/>
            <a:ext cx="9694948" cy="4531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10-20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Feedback on sections 1.1 to 1.5, check if the group completed all of the sections from previous seminar (1.1 Project name, 1.2 Default conditions, 1.3 Project goals, 1.4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Outpus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result, benefits of the project,  1.5 Organizational structure of the project) (10 - 20mis according to the size of the class)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60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min.)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Working in project teams on the Logical Framework Matrix - horizontal and vertical logic in the matrix (achieving the goal, dividing the project into parts, identification of outputs) (60mins)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min.)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Vevox quiz (5mins)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There will be feedback as needed during the time of the groups working on each section of their project and according to the needs of each group/students)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2357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Seminar Outline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67700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seminar will be delivered through MS Team - sharing all tutor's material for the seminar </a:t>
            </a: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Main communication with remote students will be through MS Teams</a:t>
            </a: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Using whiteboard for working as a class together</a:t>
            </a: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Using MS Teams breakout rooms and whiteboard for team work on projects. The tutor will visit each breakout room for check up and for feedback during the group work</a:t>
            </a: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Using Vevox for recap</a:t>
            </a: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Any questions and discussions will also be carried out through MS Teams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9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4482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Learning and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practice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bjectives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67700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 the end of this seminar, you should be able to: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Answer what are we trying to accomplish and why.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Know how to measure the success.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Identify what other conditions must exist.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Identify how do we get there.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99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84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Feedback, answering any questions, and discussion on sections 1.1 to 1.5 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0F7CA974-C6D6-9A20-4AF7-36D4A8F17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20" y="1557578"/>
            <a:ext cx="7821116" cy="1152686"/>
          </a:xfrm>
          <a:prstGeom prst="rect">
            <a:avLst/>
          </a:prstGeom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D06B45A8-C839-C533-12FF-287BC24225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620" y="2778775"/>
            <a:ext cx="8056836" cy="1015663"/>
          </a:xfrm>
          <a:prstGeom prst="rect">
            <a:avLst/>
          </a:prstGeom>
        </p:spPr>
      </p:pic>
      <p:pic>
        <p:nvPicPr>
          <p:cNvPr id="7" name="Obrázek 1">
            <a:extLst>
              <a:ext uri="{FF2B5EF4-FFF2-40B4-BE49-F238E27FC236}">
                <a16:creationId xmlns:a16="http://schemas.microsoft.com/office/drawing/2014/main" id="{DD7E7FAF-EDE6-85C5-BA97-6B6EF3CB05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837" y="3931461"/>
            <a:ext cx="8296373" cy="142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8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84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Working in project teams on the Logical Framework Matrix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C133A28-996C-A972-0AB7-D0506EF9C70F}"/>
              </a:ext>
            </a:extLst>
          </p:cNvPr>
          <p:cNvGrpSpPr/>
          <p:nvPr/>
        </p:nvGrpSpPr>
        <p:grpSpPr>
          <a:xfrm>
            <a:off x="1171072" y="1094052"/>
            <a:ext cx="8488111" cy="4962052"/>
            <a:chOff x="1944207" y="946744"/>
            <a:chExt cx="8714176" cy="529666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DEA0CCC-C1D4-CC1A-1C10-712F745C56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40620" y="946744"/>
              <a:ext cx="6294665" cy="5296665"/>
            </a:xfrm>
            <a:prstGeom prst="rect">
              <a:avLst/>
            </a:prstGeom>
          </p:spPr>
        </p:pic>
        <p:sp>
          <p:nvSpPr>
            <p:cNvPr id="9" name="Callout: Right Arrow 8">
              <a:extLst>
                <a:ext uri="{FF2B5EF4-FFF2-40B4-BE49-F238E27FC236}">
                  <a16:creationId xmlns:a16="http://schemas.microsoft.com/office/drawing/2014/main" id="{C18143F1-B011-6DF1-B799-49706E6CB167}"/>
                </a:ext>
              </a:extLst>
            </p:cNvPr>
            <p:cNvSpPr/>
            <p:nvPr/>
          </p:nvSpPr>
          <p:spPr>
            <a:xfrm>
              <a:off x="1944210" y="2219417"/>
              <a:ext cx="2015231" cy="816746"/>
            </a:xfrm>
            <a:prstGeom prst="rightArrowCallo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r>
                <a:rPr lang="en-GB" sz="1600" b="1" dirty="0">
                  <a:latin typeface="Libre Franklin" pitchFamily="2" charset="0"/>
                </a:rPr>
                <a:t>W</a:t>
              </a:r>
              <a:r>
                <a:rPr lang="en-GB" sz="1600" b="1" i="0" dirty="0">
                  <a:effectLst/>
                  <a:latin typeface="Libre Franklin" pitchFamily="2" charset="0"/>
                </a:rPr>
                <a:t>hat results do we expect?</a:t>
              </a:r>
            </a:p>
          </p:txBody>
        </p:sp>
        <p:sp>
          <p:nvSpPr>
            <p:cNvPr id="10" name="Callout: Right Arrow 9">
              <a:extLst>
                <a:ext uri="{FF2B5EF4-FFF2-40B4-BE49-F238E27FC236}">
                  <a16:creationId xmlns:a16="http://schemas.microsoft.com/office/drawing/2014/main" id="{D588607F-D42B-1D15-36EB-9B425AFEC572}"/>
                </a:ext>
              </a:extLst>
            </p:cNvPr>
            <p:cNvSpPr/>
            <p:nvPr/>
          </p:nvSpPr>
          <p:spPr>
            <a:xfrm>
              <a:off x="1944209" y="3264993"/>
              <a:ext cx="2015231" cy="816746"/>
            </a:xfrm>
            <a:prstGeom prst="rightArrowCallo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r>
                <a:rPr lang="en-GB" sz="1600" b="1" dirty="0">
                  <a:latin typeface="Libre Franklin" pitchFamily="2" charset="0"/>
                </a:rPr>
                <a:t>Why are we doing this?</a:t>
              </a:r>
              <a:endParaRPr lang="en-GB" sz="1600" b="1" i="0" dirty="0">
                <a:effectLst/>
                <a:latin typeface="Libre Franklin" pitchFamily="2" charset="0"/>
              </a:endParaRPr>
            </a:p>
          </p:txBody>
        </p:sp>
        <p:sp>
          <p:nvSpPr>
            <p:cNvPr id="11" name="Callout: Right Arrow 10">
              <a:extLst>
                <a:ext uri="{FF2B5EF4-FFF2-40B4-BE49-F238E27FC236}">
                  <a16:creationId xmlns:a16="http://schemas.microsoft.com/office/drawing/2014/main" id="{CCEC08A9-E35A-3867-C733-1735AC089915}"/>
                </a:ext>
              </a:extLst>
            </p:cNvPr>
            <p:cNvSpPr/>
            <p:nvPr/>
          </p:nvSpPr>
          <p:spPr>
            <a:xfrm>
              <a:off x="1944208" y="4296952"/>
              <a:ext cx="2015231" cy="816746"/>
            </a:xfrm>
            <a:prstGeom prst="rightArrowCallo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r>
                <a:rPr lang="en-GB" sz="1400" b="1" dirty="0">
                  <a:latin typeface="Libre Franklin" pitchFamily="2" charset="0"/>
                </a:rPr>
                <a:t>What are the deliverables?</a:t>
              </a:r>
              <a:endParaRPr lang="en-GB" sz="1400" b="1" i="0" dirty="0">
                <a:effectLst/>
                <a:latin typeface="Libre Franklin" pitchFamily="2" charset="0"/>
              </a:endParaRPr>
            </a:p>
          </p:txBody>
        </p:sp>
        <p:sp>
          <p:nvSpPr>
            <p:cNvPr id="12" name="Callout: Right Arrow 11">
              <a:extLst>
                <a:ext uri="{FF2B5EF4-FFF2-40B4-BE49-F238E27FC236}">
                  <a16:creationId xmlns:a16="http://schemas.microsoft.com/office/drawing/2014/main" id="{BE52A973-8329-6C42-C998-47E68E45AC59}"/>
                </a:ext>
              </a:extLst>
            </p:cNvPr>
            <p:cNvSpPr/>
            <p:nvPr/>
          </p:nvSpPr>
          <p:spPr>
            <a:xfrm>
              <a:off x="1944207" y="5324173"/>
              <a:ext cx="2015231" cy="816746"/>
            </a:xfrm>
            <a:prstGeom prst="rightArrowCallo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r>
                <a:rPr lang="en-GB" sz="1400" b="1" dirty="0">
                  <a:latin typeface="Libre Franklin" pitchFamily="2" charset="0"/>
                </a:rPr>
                <a:t>What will we do to deliver the outputs?</a:t>
              </a:r>
              <a:endParaRPr lang="en-GB" sz="1400" b="1" i="0" dirty="0">
                <a:effectLst/>
                <a:latin typeface="Libre Franklin" pitchFamily="2" charset="0"/>
              </a:endParaRPr>
            </a:p>
          </p:txBody>
        </p:sp>
        <p:sp>
          <p:nvSpPr>
            <p:cNvPr id="13" name="Callout: Up Arrow 12">
              <a:extLst>
                <a:ext uri="{FF2B5EF4-FFF2-40B4-BE49-F238E27FC236}">
                  <a16:creationId xmlns:a16="http://schemas.microsoft.com/office/drawing/2014/main" id="{1260C0DD-7F49-5920-CCB1-2BDF8B191DC0}"/>
                </a:ext>
              </a:extLst>
            </p:cNvPr>
            <p:cNvSpPr/>
            <p:nvPr/>
          </p:nvSpPr>
          <p:spPr>
            <a:xfrm>
              <a:off x="5430174" y="1966389"/>
              <a:ext cx="1354934" cy="1646823"/>
            </a:xfrm>
            <a:prstGeom prst="upArrow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latin typeface="Libre Franklin" pitchFamily="2" charset="0"/>
                </a:rPr>
                <a:t>H</a:t>
              </a:r>
              <a:r>
                <a:rPr lang="en-GB" sz="1600" b="1" i="0" dirty="0">
                  <a:effectLst/>
                  <a:latin typeface="Libre Franklin" pitchFamily="2" charset="0"/>
                </a:rPr>
                <a:t>ow will we know we've been successful?</a:t>
              </a:r>
              <a:endParaRPr lang="en-GB" sz="1600" b="1" dirty="0"/>
            </a:p>
          </p:txBody>
        </p:sp>
        <p:sp>
          <p:nvSpPr>
            <p:cNvPr id="14" name="Callout: Up Arrow 13">
              <a:extLst>
                <a:ext uri="{FF2B5EF4-FFF2-40B4-BE49-F238E27FC236}">
                  <a16:creationId xmlns:a16="http://schemas.microsoft.com/office/drawing/2014/main" id="{2124C04A-FBE6-8FE4-645E-A3D5B3F2153C}"/>
                </a:ext>
              </a:extLst>
            </p:cNvPr>
            <p:cNvSpPr/>
            <p:nvPr/>
          </p:nvSpPr>
          <p:spPr>
            <a:xfrm>
              <a:off x="6940857" y="1990586"/>
              <a:ext cx="1331651" cy="1622626"/>
            </a:xfrm>
            <a:prstGeom prst="upArrow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latin typeface="Libre Franklin" pitchFamily="2" charset="0"/>
                </a:rPr>
                <a:t>How will we check our reported results?</a:t>
              </a:r>
              <a:endParaRPr lang="en-GB" sz="1600" b="1" dirty="0"/>
            </a:p>
          </p:txBody>
        </p:sp>
        <p:sp>
          <p:nvSpPr>
            <p:cNvPr id="15" name="Callout: Up Arrow 14">
              <a:extLst>
                <a:ext uri="{FF2B5EF4-FFF2-40B4-BE49-F238E27FC236}">
                  <a16:creationId xmlns:a16="http://schemas.microsoft.com/office/drawing/2014/main" id="{7A3B4675-A8A5-0341-6114-F77ED52BA1BD}"/>
                </a:ext>
              </a:extLst>
            </p:cNvPr>
            <p:cNvSpPr/>
            <p:nvPr/>
          </p:nvSpPr>
          <p:spPr>
            <a:xfrm>
              <a:off x="8375340" y="1738034"/>
              <a:ext cx="2283043" cy="1873189"/>
            </a:xfrm>
            <a:prstGeom prst="upArrow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Libre Franklin" pitchFamily="2" charset="0"/>
                </a:rPr>
                <a:t>What assumptions underlie the structure of our project and what is the risk they will not prevail?</a:t>
              </a:r>
              <a:endParaRPr lang="en-GB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294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5509200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Vevox</a:t>
            </a:r>
            <a:r>
              <a:rPr kumimoji="0" lang="cs-CZ" altLang="cs-CZ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questions</a:t>
            </a:r>
            <a:endParaRPr kumimoji="0" lang="cs-CZ" altLang="cs-CZ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4F41BD-D16B-EA95-E1A4-C41659AAF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054" y="2075946"/>
            <a:ext cx="8339334" cy="404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0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380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Libre Franklin</vt:lpstr>
      <vt:lpstr>Times New Roman</vt:lpstr>
      <vt:lpstr>Motiv Office</vt:lpstr>
      <vt:lpstr>Logical Framework of Your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120</cp:revision>
  <dcterms:created xsi:type="dcterms:W3CDTF">2022-09-20T14:18:12Z</dcterms:created>
  <dcterms:modified xsi:type="dcterms:W3CDTF">2023-07-03T13:42:11Z</dcterms:modified>
</cp:coreProperties>
</file>