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264" r:id="rId3"/>
    <p:sldId id="260" r:id="rId4"/>
    <p:sldId id="317" r:id="rId5"/>
    <p:sldId id="318" r:id="rId6"/>
    <p:sldId id="362" r:id="rId7"/>
    <p:sldId id="316" r:id="rId8"/>
    <p:sldId id="265" r:id="rId9"/>
    <p:sldId id="268" r:id="rId10"/>
    <p:sldId id="270" r:id="rId11"/>
    <p:sldId id="307" r:id="rId12"/>
    <p:sldId id="308" r:id="rId13"/>
    <p:sldId id="309" r:id="rId14"/>
    <p:sldId id="311" r:id="rId15"/>
    <p:sldId id="315" r:id="rId16"/>
    <p:sldId id="319" r:id="rId17"/>
    <p:sldId id="320" r:id="rId18"/>
    <p:sldId id="294" r:id="rId19"/>
    <p:sldId id="297" r:id="rId20"/>
    <p:sldId id="295" r:id="rId21"/>
    <p:sldId id="336" r:id="rId22"/>
    <p:sldId id="337" r:id="rId23"/>
    <p:sldId id="298" r:id="rId24"/>
    <p:sldId id="299" r:id="rId25"/>
    <p:sldId id="332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  <p:sldId id="330" r:id="rId36"/>
    <p:sldId id="331" r:id="rId37"/>
    <p:sldId id="333" r:id="rId38"/>
    <p:sldId id="334" r:id="rId39"/>
    <p:sldId id="335" r:id="rId40"/>
    <p:sldId id="290" r:id="rId41"/>
    <p:sldId id="361" r:id="rId42"/>
    <p:sldId id="338" r:id="rId43"/>
    <p:sldId id="339" r:id="rId44"/>
    <p:sldId id="342" r:id="rId45"/>
    <p:sldId id="340" r:id="rId46"/>
    <p:sldId id="341" r:id="rId47"/>
    <p:sldId id="348" r:id="rId48"/>
    <p:sldId id="350" r:id="rId49"/>
    <p:sldId id="360" r:id="rId50"/>
    <p:sldId id="258" r:id="rId5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28.09.2022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knihovna.cz/index.php/Interak%C4%8Dn%C3%AD_design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knihovna.cz/index.php/Interak%C4%8Dn%C3%AD_design" TargetMode="External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00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3815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1788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30313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5772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00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75908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3189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http://wiki.knihovna.cz/index.php/Interak%C4%8Dn%C3%AD_design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0810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hlinkClick r:id="rId3"/>
              </a:rPr>
              <a:t>http://wiki.knihovna.cz/index.php/Interak%C4%8Dn%C3%AD_design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56254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787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9597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9952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5444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39563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72659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7845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948253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1312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5454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4566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http://blog.vojtasvoboda.cz/nielsens-heuristic-evaluation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2421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5839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5268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27430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6584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08971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20075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88684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30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737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047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412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261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863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210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28.09.2022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07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vojtasvoboda.cz/nielsens-heuristic-evaluation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804" y="143849"/>
            <a:ext cx="1411467" cy="110094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59532" y="267494"/>
            <a:ext cx="38164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40624" y="1707654"/>
            <a:ext cx="3600400" cy="293931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cs-CZ" sz="3000" b="1" dirty="0">
                <a:solidFill>
                  <a:schemeClr val="bg1"/>
                </a:solidFill>
                <a:cs typeface="Times New Roman" panose="02020603050405020304" pitchFamily="18" charset="0"/>
              </a:rPr>
              <a:t>1. TUTORIÁL</a:t>
            </a:r>
            <a:br>
              <a:rPr lang="cs-CZ" sz="3000" b="1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cs-CZ" sz="3000" b="1" dirty="0">
                <a:solidFill>
                  <a:schemeClr val="bg1"/>
                </a:solidFill>
                <a:cs typeface="Times New Roman" panose="02020603050405020304" pitchFamily="18" charset="0"/>
              </a:rPr>
              <a:t>Design a správa webové stránky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D4E659A6-18F1-45EA-A9DA-0DADAA910FA3}"/>
              </a:ext>
            </a:extLst>
          </p:cNvPr>
          <p:cNvSpPr txBox="1">
            <a:spLocks/>
          </p:cNvSpPr>
          <p:nvPr/>
        </p:nvSpPr>
        <p:spPr>
          <a:xfrm>
            <a:off x="6978047" y="4155926"/>
            <a:ext cx="2016224" cy="136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Martin </a:t>
            </a:r>
            <a:r>
              <a:rPr lang="cs-CZ" altLang="cs-CZ" sz="9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Klepek</a:t>
            </a:r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</a:p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Tereza </a:t>
            </a:r>
            <a:r>
              <a:rPr lang="cs-CZ" altLang="cs-CZ" sz="9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Ikášová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a správa webové stránky 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Design a umění, rozdíly…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DBC0B9AC-2C0A-4A8F-83EB-0F7BEFA024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632301"/>
              </p:ext>
            </p:extLst>
          </p:nvPr>
        </p:nvGraphicFramePr>
        <p:xfrm>
          <a:off x="755576" y="1211061"/>
          <a:ext cx="7632848" cy="288558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41285124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1068262010"/>
                    </a:ext>
                  </a:extLst>
                </a:gridCol>
              </a:tblGrid>
              <a:tr h="57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Design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Umění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5784716"/>
                  </a:ext>
                </a:extLst>
              </a:tr>
              <a:tr h="57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Motivuje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Inspiruje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6403245"/>
                  </a:ext>
                </a:extLst>
              </a:tr>
              <a:tr h="57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Je pochopen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Je interpretováno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9890033"/>
                  </a:ext>
                </a:extLst>
              </a:tr>
              <a:tr h="57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Je otázkou schopností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Je otázkou talentu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7799677"/>
                  </a:ext>
                </a:extLst>
              </a:tr>
              <a:tr h="57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Každý jej chápe stejně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Každý ho chápe po svém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3962091"/>
                  </a:ext>
                </a:extLst>
              </a:tr>
            </a:tbl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BDB2F6E4-6B10-46C6-99AB-9548065EC152}"/>
              </a:ext>
            </a:extLst>
          </p:cNvPr>
          <p:cNvSpPr txBox="1"/>
          <p:nvPr/>
        </p:nvSpPr>
        <p:spPr>
          <a:xfrm>
            <a:off x="2123728" y="4198872"/>
            <a:ext cx="51365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Zdroj: Webový portál Web Designer Depot [online] [vid. 14. března 2019]. Dostupné z: https://www.webdesignerdepot.com/2009/09/the-difference-between-art-and-design/</a:t>
            </a:r>
          </a:p>
        </p:txBody>
      </p:sp>
    </p:spTree>
    <p:extLst>
      <p:ext uri="{BB962C8B-B14F-4D97-AF65-F5344CB8AC3E}">
        <p14:creationId xmlns:p14="http://schemas.microsoft.com/office/powerpoint/2010/main" val="984281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Design služeb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Design služeb je disciplína zabývající se tvorbou lepších řešení v oblasti služeb.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I zde platí tradiční marketingové posloupnost: diagnóza situace, náměty a návrhy, vývoj a testování řešení.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Výstupem procesu designu služby je pak zlepšení, které se projeví ve zvýšení úrovně poskytované služby.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b="1" dirty="0"/>
              <a:t>Hlavním cílem je zlepšení zákaznické zkušenosti </a:t>
            </a:r>
            <a:r>
              <a:rPr lang="cs-CZ" sz="2400" dirty="0"/>
              <a:t>(</a:t>
            </a:r>
            <a:r>
              <a:rPr lang="cs-CZ" sz="2400" dirty="0" err="1"/>
              <a:t>customer</a:t>
            </a:r>
            <a:r>
              <a:rPr lang="cs-CZ" sz="2400" dirty="0"/>
              <a:t> </a:t>
            </a:r>
            <a:r>
              <a:rPr lang="cs-CZ" sz="2400" dirty="0" err="1"/>
              <a:t>experience</a:t>
            </a:r>
            <a:r>
              <a:rPr lang="cs-CZ" sz="2400" dirty="0"/>
              <a:t> - CX), která je v odvětví služeb klíčová. </a:t>
            </a:r>
            <a:endParaRPr lang="en-CA" sz="28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3028454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Design služeb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Složité na práci designera v oblasti služeb je, že je každá služba jiná a neexistuje jasně daný proces pro zlepšování.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Vždy ale narazíme na průzkum u klíčových zájmových skupin (zákazníci, zaměstnanci, manažeři, majitelé, zástupci místní samosprávy, partneři), často je také zapojíme do tvorby námětů a návrhů.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Vytvoříme prototyp služby a testujeme jej na zákaznících ideálně ve skutečných situacích. Tým může například připravit fiktivní pobočku, ve které bude testovat nové procesy pro zlepšení služby.</a:t>
            </a:r>
            <a:endParaRPr lang="en-CA" sz="28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93320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Produktový design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Definice produktového designu se různí ale například designové studio </a:t>
            </a:r>
            <a:r>
              <a:rPr lang="cs-CZ" sz="2400" dirty="0" err="1"/>
              <a:t>Cotu</a:t>
            </a:r>
            <a:r>
              <a:rPr lang="cs-CZ" sz="2400" dirty="0"/>
              <a:t> uvádí </a:t>
            </a:r>
            <a:r>
              <a:rPr lang="cs-CZ" sz="2400" b="1" dirty="0"/>
              <a:t>„že produktový design je kreativní proces, na jehož začátku identifikujeme nějakou potřebu trhu nebo zajímavou příležitost. Pro daný problém pak hledáme nejlepší řešení tak, aby vyhovovalo technickým požadavkům a zároveň bylo atraktivní. Při návrhu se zohledňuje mimo jiné poměr cena/kvalita, potřebné materiály, ergonomie a mnoho dalšího.“</a:t>
            </a:r>
          </a:p>
          <a:p>
            <a:pPr algn="just"/>
            <a:endParaRPr lang="cs-CZ" sz="2400" dirty="0"/>
          </a:p>
          <a:p>
            <a:pPr algn="ctr"/>
            <a:r>
              <a:rPr lang="cs-CZ" sz="1400" i="1" dirty="0"/>
              <a:t>Zdroj: </a:t>
            </a:r>
            <a:r>
              <a:rPr lang="en-CA" sz="1400" i="1" dirty="0"/>
              <a:t>https://www.cotu.cz/blog/29/produktovy-design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3137690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Grafický design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Kromě designu obalu, o kterém jsme již mluvili, můžeme využít grafický design i v dalších oblastech vizuální komunikace.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 reklamě, při tvorbě vizuální identity značky (logo, barvy, tvary, písmo),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 prezentacích,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výročních zprávách,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na fakturách,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 publikacích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a samozřejmě také při </a:t>
            </a:r>
            <a:r>
              <a:rPr lang="cs-CZ" sz="2400" b="1" dirty="0"/>
              <a:t>tvorbě webu</a:t>
            </a:r>
            <a:r>
              <a:rPr lang="cs-CZ" sz="2400" dirty="0"/>
              <a:t>.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F2E56B06-C087-443E-963D-C49D2D028A1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004048" y="2427734"/>
            <a:ext cx="3312368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41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Grafický design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…Sjednocené vystupování uvnitř i vně firmy pomáhá srozumitelně komunikovat se všemi lidmi, kteří s ní přicházejí do styku. Na trhu, kde existuje celá řada obdobných produktů, se stává jejich prezentace konkurenční výhodou, znakem profesionality, progrese, péče o vlastní dílo. Je-li prezentace kvalitní, roste i prestiž firmy či instituce…“</a:t>
            </a:r>
          </a:p>
          <a:p>
            <a:pPr algn="ctr"/>
            <a:r>
              <a:rPr lang="cs-CZ" sz="1200" i="1" dirty="0"/>
              <a:t>Zdroj: https://unie-grafickeho-designu.cz/proc-je-graficky-design-uzitecny/#.XMvym-j7RPY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2873324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r>
              <a:rPr lang="cs-CZ" sz="3000" b="1" dirty="0"/>
              <a:t>Marketingový výzkum</a:t>
            </a:r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96952" y="2170528"/>
            <a:ext cx="2982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chemeClr val="bg1"/>
                </a:solidFill>
              </a:rPr>
              <a:t>Webový design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804" y="143849"/>
            <a:ext cx="1411467" cy="110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586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WEBOVÝ DESIGN OBECNĚ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Webdesign je mezioborová disciplína, která využívá poznatky </a:t>
            </a:r>
            <a:r>
              <a:rPr lang="cs-CZ" sz="2800" b="1" dirty="0"/>
              <a:t>vizuální komunikace</a:t>
            </a:r>
            <a:r>
              <a:rPr lang="cs-CZ" sz="2800" dirty="0"/>
              <a:t>, </a:t>
            </a:r>
            <a:r>
              <a:rPr lang="cs-CZ" sz="2800" b="1" dirty="0"/>
              <a:t>interakčního designu</a:t>
            </a:r>
            <a:r>
              <a:rPr lang="cs-CZ" sz="2800" dirty="0"/>
              <a:t>, </a:t>
            </a:r>
            <a:r>
              <a:rPr lang="cs-CZ" sz="2800" b="1" dirty="0"/>
              <a:t>psychologie</a:t>
            </a:r>
            <a:r>
              <a:rPr lang="cs-CZ" sz="2800" dirty="0"/>
              <a:t>, </a:t>
            </a:r>
            <a:r>
              <a:rPr lang="cs-CZ" sz="2800" b="1" dirty="0"/>
              <a:t>marketingu</a:t>
            </a:r>
            <a:r>
              <a:rPr lang="cs-CZ" sz="2800" dirty="0"/>
              <a:t>, </a:t>
            </a:r>
            <a:r>
              <a:rPr lang="cs-CZ" sz="2800" b="1" dirty="0"/>
              <a:t>copywritingu</a:t>
            </a:r>
            <a:r>
              <a:rPr lang="cs-CZ" sz="2800" dirty="0"/>
              <a:t>, </a:t>
            </a:r>
            <a:r>
              <a:rPr lang="cs-CZ" sz="2800" b="1" dirty="0"/>
              <a:t>gamifikace</a:t>
            </a:r>
            <a:r>
              <a:rPr lang="cs-CZ" sz="2800" dirty="0"/>
              <a:t> a dalších oborů.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Cílem webdesignu je vytvořit </a:t>
            </a:r>
            <a:r>
              <a:rPr lang="cs-CZ" sz="2800" b="1" dirty="0"/>
              <a:t>funkční</a:t>
            </a:r>
            <a:r>
              <a:rPr lang="cs-CZ" sz="2800" dirty="0"/>
              <a:t> webové stránky nebo webové aplikace. 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786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WEBOVÝ DESIGN OBECNĚ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b="1" dirty="0"/>
              <a:t>Funkční</a:t>
            </a:r>
            <a:r>
              <a:rPr lang="cs-CZ" sz="2800" dirty="0"/>
              <a:t> znamená, že splňují především následující kritéria 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Na web přicházejí relevantní návštěvníci.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Web je ovlivňuje/pomáhá jim tak, že provedou konverzní akci (akce), která je v souladu se záměrem tvůrce webu.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Návštěvníci se na web rádi vrací a provádějí stejnou nebo další akci.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Web návštěvníky zaujme natolik, že o něm mluví sami od sebe s dalšími členy cílové skupiny webu.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445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WEBOVÝ DESIGN OBECNĚ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Cílem webu je přinášet majiteli a/nebo návštěvníkům stránek užitek.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Tomu by měla být podřízena snaha webdesignera – aby se vyplatily náklady spojené s tvorbou webu a aby web dobře sloužil svému účelu, tj. například v případě komerčních stránek vytvořil ekonomický zisk.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38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r>
              <a:rPr lang="cs-CZ" sz="3000" b="1" dirty="0"/>
              <a:t>Marketingový výzkum</a:t>
            </a:r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92961" y="1702977"/>
            <a:ext cx="4246919" cy="18168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r>
              <a:rPr lang="cs-CZ" alt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 k designu</a:t>
            </a:r>
          </a:p>
          <a:p>
            <a:pPr marL="457200" indent="-457200">
              <a:buAutoNum type="arabicPeriod"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Principy webového designu</a:t>
            </a:r>
          </a:p>
          <a:p>
            <a:pPr marL="457200" indent="-457200">
              <a:buAutoNum type="arabicPeriod"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Heuristiky</a:t>
            </a:r>
          </a:p>
          <a:p>
            <a:pPr marL="457200" indent="-457200">
              <a:buAutoNum type="arabicPeriod"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jako součást marketingu</a:t>
            </a:r>
          </a:p>
          <a:p>
            <a:pPr marL="457200" indent="-457200">
              <a:buAutoNum type="arabicPeriod"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Modely chování zákazníků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96952" y="2170528"/>
            <a:ext cx="2982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804" y="143849"/>
            <a:ext cx="1411467" cy="110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5253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BD0128-3821-487A-92E6-A60498155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altLang="cs-CZ" sz="2800" b="1" cap="all" dirty="0"/>
              <a:t>konflikty v oblasti web designu</a:t>
            </a:r>
            <a:endParaRPr lang="cs-CZ" sz="2800" b="1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8024AF6-7486-4BA0-A3DF-FB186B98B8BD}"/>
              </a:ext>
            </a:extLst>
          </p:cNvPr>
          <p:cNvSpPr/>
          <p:nvPr/>
        </p:nvSpPr>
        <p:spPr>
          <a:xfrm>
            <a:off x="107504" y="915566"/>
            <a:ext cx="7920880" cy="334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Základní konflikty v rámci web designu obvykle zahrnují (</a:t>
            </a:r>
            <a:r>
              <a:rPr lang="cs-CZ" sz="2400" dirty="0" err="1"/>
              <a:t>Powell</a:t>
            </a:r>
            <a:r>
              <a:rPr lang="cs-CZ" sz="2400" dirty="0"/>
              <a:t>, 2004):</a:t>
            </a:r>
            <a:endParaRPr lang="sk-SK" sz="2400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/>
              <a:t>potřeby uživatele oproti potřebám designéra (firmy),</a:t>
            </a:r>
            <a:endParaRPr lang="sk-SK" sz="2400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/>
              <a:t>rovnováha formy a funkčnosti,</a:t>
            </a:r>
            <a:endParaRPr lang="sk-SK" sz="2400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/>
              <a:t>zhodnocení kvality provedení,</a:t>
            </a:r>
            <a:endParaRPr lang="sk-SK" sz="2400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/>
              <a:t>soulad mezi konvenčními prvky a inovacemi. </a:t>
            </a:r>
            <a:endParaRPr lang="sk-SK" sz="2400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Webová stránka v marketingu</a:t>
            </a:r>
          </a:p>
        </p:txBody>
      </p:sp>
    </p:spTree>
    <p:extLst>
      <p:ext uri="{BB962C8B-B14F-4D97-AF65-F5344CB8AC3E}">
        <p14:creationId xmlns:p14="http://schemas.microsoft.com/office/powerpoint/2010/main" val="2577450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BD0128-3821-487A-92E6-A60498155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7776864" cy="507703"/>
          </a:xfrm>
        </p:spPr>
        <p:txBody>
          <a:bodyPr/>
          <a:lstStyle/>
          <a:p>
            <a:r>
              <a:rPr lang="cs-CZ" altLang="cs-CZ" sz="2200" b="1" cap="all" dirty="0"/>
              <a:t>potřeby uživatele oproti potřebám designéra</a:t>
            </a:r>
            <a:endParaRPr lang="cs-CZ" sz="2200" b="1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8024AF6-7486-4BA0-A3DF-FB186B98B8BD}"/>
              </a:ext>
            </a:extLst>
          </p:cNvPr>
          <p:cNvSpPr/>
          <p:nvPr/>
        </p:nvSpPr>
        <p:spPr>
          <a:xfrm>
            <a:off x="179512" y="792450"/>
            <a:ext cx="7776864" cy="4045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4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Častou chybou webových stránek firem je bohužel pořád to, že jsou vytvářeny spíše pro potřeby firmy, namísto skutečných uživatelů. </a:t>
            </a:r>
          </a:p>
          <a:p>
            <a:pPr marL="285750" indent="-285750" algn="just">
              <a:lnSpc>
                <a:spcPct val="114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Firma si vybuduje svoje stránky na základě vlastních předpokladů, s čím si uživatel mnohdy nemusí dát rady. </a:t>
            </a:r>
          </a:p>
          <a:p>
            <a:pPr marL="285750" indent="-285750" algn="just">
              <a:lnSpc>
                <a:spcPct val="114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Proto </a:t>
            </a:r>
            <a:r>
              <a:rPr lang="cs-CZ" sz="2200" b="1" dirty="0"/>
              <a:t>je nezbytně nutné nahlížet na webové stránky z pohledu uživatele a vykonávat uživatelské testování.</a:t>
            </a:r>
            <a:r>
              <a:rPr lang="cs-CZ" sz="2200" dirty="0"/>
              <a:t> </a:t>
            </a:r>
          </a:p>
          <a:p>
            <a:pPr algn="r">
              <a:lnSpc>
                <a:spcPct val="114000"/>
              </a:lnSpc>
              <a:spcAft>
                <a:spcPts val="1200"/>
              </a:spcAft>
            </a:pPr>
            <a:r>
              <a:rPr lang="cs-CZ" sz="1600" dirty="0"/>
              <a:t>(</a:t>
            </a:r>
            <a:r>
              <a:rPr lang="cs-CZ" sz="1600" dirty="0" err="1"/>
              <a:t>Powell</a:t>
            </a:r>
            <a:r>
              <a:rPr lang="cs-CZ" sz="1600" dirty="0"/>
              <a:t>, 2004)</a:t>
            </a:r>
            <a:endParaRPr lang="sk-SK" sz="1600" dirty="0"/>
          </a:p>
          <a:p>
            <a:pPr marL="285750" indent="-285750" algn="just">
              <a:lnSpc>
                <a:spcPct val="114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altLang="cs-CZ" sz="2200" b="1" dirty="0">
              <a:solidFill>
                <a:srgbClr val="307871"/>
              </a:solidFill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Webová stránka v marketingu</a:t>
            </a:r>
          </a:p>
        </p:txBody>
      </p:sp>
    </p:spTree>
    <p:extLst>
      <p:ext uri="{BB962C8B-B14F-4D97-AF65-F5344CB8AC3E}">
        <p14:creationId xmlns:p14="http://schemas.microsoft.com/office/powerpoint/2010/main" val="18632235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BD0128-3821-487A-92E6-A60498155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7776864" cy="507703"/>
          </a:xfrm>
        </p:spPr>
        <p:txBody>
          <a:bodyPr/>
          <a:lstStyle/>
          <a:p>
            <a:r>
              <a:rPr lang="cs-CZ" altLang="cs-CZ" sz="2200" b="1" cap="all" dirty="0"/>
              <a:t>rovnováha formy a funkčnosti </a:t>
            </a:r>
            <a:endParaRPr lang="cs-CZ" sz="2200" b="1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8024AF6-7486-4BA0-A3DF-FB186B98B8BD}"/>
              </a:ext>
            </a:extLst>
          </p:cNvPr>
          <p:cNvSpPr/>
          <p:nvPr/>
        </p:nvSpPr>
        <p:spPr>
          <a:xfrm>
            <a:off x="179512" y="792450"/>
            <a:ext cx="7776864" cy="3314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  <a:spcAft>
                <a:spcPts val="1200"/>
              </a:spcAft>
            </a:pPr>
            <a:r>
              <a:rPr lang="cs-CZ" sz="2400" dirty="0"/>
              <a:t>Forma a funkce tvoří základ web designu.</a:t>
            </a:r>
          </a:p>
          <a:p>
            <a:pPr marL="285750" indent="-285750" algn="just">
              <a:lnSpc>
                <a:spcPct val="114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Funkce by byla bez formy nudná, neboli i když stránky fungují, uživatel není nadšený. Naopak, i když by byla forma velmi působivá, no na druhé straně funkčnost omezená, uživatel by byl zklamaný. (</a:t>
            </a:r>
            <a:r>
              <a:rPr lang="cs-CZ" sz="2400" dirty="0" err="1"/>
              <a:t>Powell</a:t>
            </a:r>
            <a:r>
              <a:rPr lang="cs-CZ" sz="2400" dirty="0"/>
              <a:t>, 2004)</a:t>
            </a:r>
            <a:endParaRPr lang="sk-SK" sz="2400" dirty="0"/>
          </a:p>
          <a:p>
            <a:pPr marL="285750" indent="-285750" algn="just">
              <a:lnSpc>
                <a:spcPct val="114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b="1" dirty="0"/>
              <a:t>Forma a funkčnost by tedy mely být v jasně definovaném a souvislém vztahu. </a:t>
            </a:r>
            <a:endParaRPr lang="cs-CZ" altLang="cs-CZ" sz="2400" b="1" dirty="0">
              <a:solidFill>
                <a:srgbClr val="307871"/>
              </a:solidFill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Webová stránka v marketingu</a:t>
            </a:r>
          </a:p>
        </p:txBody>
      </p:sp>
    </p:spTree>
    <p:extLst>
      <p:ext uri="{BB962C8B-B14F-4D97-AF65-F5344CB8AC3E}">
        <p14:creationId xmlns:p14="http://schemas.microsoft.com/office/powerpoint/2010/main" val="3310616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Interakční design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Interakční design je jedním z nových oborů z kategorie výpočetní techniky a je výrazem ze světa tvorby webových stránek a aplikací.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Často je chybně zaměňován s pojmem informační architektura. Je to obor zabývající se návrhem interakcí.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1462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Interakční design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Tradiční</a:t>
            </a:r>
            <a:r>
              <a:rPr lang="en-GB" sz="2800" dirty="0"/>
              <a:t> design se </a:t>
            </a:r>
            <a:r>
              <a:rPr lang="en-GB" sz="2800" dirty="0" err="1"/>
              <a:t>zabývá</a:t>
            </a:r>
            <a:r>
              <a:rPr lang="en-GB" sz="2800" dirty="0"/>
              <a:t> </a:t>
            </a:r>
            <a:r>
              <a:rPr lang="en-GB" sz="2800" dirty="0" err="1"/>
              <a:t>monologem</a:t>
            </a:r>
            <a:r>
              <a:rPr lang="en-GB" sz="2800" dirty="0"/>
              <a:t>, </a:t>
            </a:r>
            <a:r>
              <a:rPr lang="en-GB" sz="2800" dirty="0" err="1"/>
              <a:t>jako</a:t>
            </a:r>
            <a:r>
              <a:rPr lang="en-GB" sz="2800" dirty="0"/>
              <a:t> je </a:t>
            </a:r>
            <a:r>
              <a:rPr lang="en-GB" sz="2800" dirty="0" err="1"/>
              <a:t>tomu</a:t>
            </a:r>
            <a:r>
              <a:rPr lang="en-GB" sz="2800" dirty="0"/>
              <a:t> </a:t>
            </a:r>
            <a:r>
              <a:rPr lang="en-GB" sz="2800" dirty="0" err="1"/>
              <a:t>například</a:t>
            </a:r>
            <a:r>
              <a:rPr lang="en-GB" sz="2800" dirty="0"/>
              <a:t> u </a:t>
            </a:r>
            <a:r>
              <a:rPr lang="en-GB" sz="2800" dirty="0" err="1"/>
              <a:t>tištěných</a:t>
            </a:r>
            <a:r>
              <a:rPr lang="en-GB" sz="2800" dirty="0"/>
              <a:t> </a:t>
            </a:r>
            <a:r>
              <a:rPr lang="en-GB" sz="2800" dirty="0" err="1"/>
              <a:t>médií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/>
              <a:t>U </a:t>
            </a:r>
            <a:r>
              <a:rPr lang="en-GB" sz="2800" dirty="0" err="1"/>
              <a:t>interakčního</a:t>
            </a:r>
            <a:r>
              <a:rPr lang="en-GB" sz="2800" dirty="0"/>
              <a:t> </a:t>
            </a:r>
            <a:r>
              <a:rPr lang="en-GB" sz="2800" dirty="0" err="1"/>
              <a:t>designu</a:t>
            </a:r>
            <a:r>
              <a:rPr lang="en-GB" sz="2800" dirty="0"/>
              <a:t> </a:t>
            </a:r>
            <a:r>
              <a:rPr lang="en-GB" sz="2800" dirty="0" err="1"/>
              <a:t>jde</a:t>
            </a:r>
            <a:r>
              <a:rPr lang="en-GB" sz="2800" dirty="0"/>
              <a:t> o dialog, </a:t>
            </a:r>
            <a:r>
              <a:rPr lang="en-GB" sz="2800" dirty="0" err="1"/>
              <a:t>který</a:t>
            </a:r>
            <a:r>
              <a:rPr lang="en-GB" sz="2800" dirty="0"/>
              <a:t> </a:t>
            </a:r>
            <a:r>
              <a:rPr lang="en-GB" sz="2800" dirty="0" err="1"/>
              <a:t>uživatel</a:t>
            </a:r>
            <a:r>
              <a:rPr lang="en-GB" sz="2800" dirty="0"/>
              <a:t> </a:t>
            </a:r>
            <a:r>
              <a:rPr lang="en-GB" sz="2800" dirty="0" err="1"/>
              <a:t>povede</a:t>
            </a:r>
            <a:r>
              <a:rPr lang="en-GB" sz="2800" dirty="0"/>
              <a:t> </a:t>
            </a:r>
            <a:r>
              <a:rPr lang="en-GB" sz="2800" dirty="0" err="1"/>
              <a:t>například</a:t>
            </a:r>
            <a:r>
              <a:rPr lang="en-GB" sz="2800" dirty="0"/>
              <a:t> s </a:t>
            </a:r>
            <a:r>
              <a:rPr lang="en-GB" sz="2800" dirty="0" err="1"/>
              <a:t>počítačem</a:t>
            </a:r>
            <a:r>
              <a:rPr lang="en-GB" sz="2800" dirty="0"/>
              <a:t>, </a:t>
            </a:r>
            <a:r>
              <a:rPr lang="en-GB" sz="2800" dirty="0" err="1"/>
              <a:t>mobilním</a:t>
            </a:r>
            <a:r>
              <a:rPr lang="en-GB" sz="2800" dirty="0"/>
              <a:t> </a:t>
            </a:r>
            <a:r>
              <a:rPr lang="en-GB" sz="2800" dirty="0" err="1"/>
              <a:t>telefonem</a:t>
            </a:r>
            <a:r>
              <a:rPr lang="en-GB" sz="2800" dirty="0"/>
              <a:t>, </a:t>
            </a:r>
            <a:r>
              <a:rPr lang="en-GB" sz="2800" dirty="0" err="1"/>
              <a:t>bankomatem</a:t>
            </a:r>
            <a:r>
              <a:rPr lang="en-GB" sz="2800" dirty="0"/>
              <a:t> </a:t>
            </a:r>
            <a:r>
              <a:rPr lang="en-GB" sz="2800" dirty="0" err="1"/>
              <a:t>apod</a:t>
            </a:r>
            <a:r>
              <a:rPr lang="en-GB" sz="2800" dirty="0"/>
              <a:t>.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Interakční</a:t>
            </a:r>
            <a:r>
              <a:rPr lang="en-GB" sz="2800" dirty="0"/>
              <a:t> design je </a:t>
            </a:r>
            <a:r>
              <a:rPr lang="en-GB" sz="2800" dirty="0" err="1"/>
              <a:t>označován</a:t>
            </a:r>
            <a:r>
              <a:rPr lang="en-GB" sz="2800" dirty="0"/>
              <a:t> </a:t>
            </a:r>
            <a:r>
              <a:rPr lang="en-GB" sz="2800" dirty="0" err="1"/>
              <a:t>za</a:t>
            </a:r>
            <a:r>
              <a:rPr lang="en-GB" sz="2800" dirty="0"/>
              <a:t> </a:t>
            </a:r>
            <a:r>
              <a:rPr lang="en-GB" sz="2800" dirty="0" err="1"/>
              <a:t>jednu</a:t>
            </a:r>
            <a:r>
              <a:rPr lang="en-GB" sz="2800" dirty="0"/>
              <a:t> z </a:t>
            </a:r>
            <a:r>
              <a:rPr lang="en-GB" sz="2800" dirty="0" err="1"/>
              <a:t>oblastí</a:t>
            </a:r>
            <a:r>
              <a:rPr lang="en-GB" sz="2800" dirty="0"/>
              <a:t> User Experience </a:t>
            </a:r>
            <a:r>
              <a:rPr lang="en-GB" sz="2800" dirty="0" err="1"/>
              <a:t>Designu</a:t>
            </a:r>
            <a:r>
              <a:rPr lang="en-GB" sz="2800" dirty="0"/>
              <a:t> (UX) </a:t>
            </a:r>
            <a:r>
              <a:rPr lang="en-GB" sz="2800" dirty="0" err="1"/>
              <a:t>zabývající</a:t>
            </a:r>
            <a:r>
              <a:rPr lang="en-GB" sz="2800" dirty="0"/>
              <a:t> se </a:t>
            </a:r>
            <a:r>
              <a:rPr lang="en-GB" sz="2800" dirty="0" err="1"/>
              <a:t>návrhem</a:t>
            </a:r>
            <a:r>
              <a:rPr lang="en-GB" sz="2800" dirty="0"/>
              <a:t> </a:t>
            </a:r>
            <a:r>
              <a:rPr lang="en-GB" sz="2800" dirty="0" err="1"/>
              <a:t>aplikací</a:t>
            </a:r>
            <a:r>
              <a:rPr lang="en-GB" sz="2800" dirty="0"/>
              <a:t> </a:t>
            </a:r>
            <a:r>
              <a:rPr lang="en-GB" sz="2800" dirty="0" err="1"/>
              <a:t>uspokojujících</a:t>
            </a:r>
            <a:r>
              <a:rPr lang="en-GB" sz="2800" dirty="0"/>
              <a:t> </a:t>
            </a:r>
            <a:r>
              <a:rPr lang="en-GB" sz="2800" dirty="0" err="1"/>
              <a:t>potřeby</a:t>
            </a:r>
            <a:r>
              <a:rPr lang="en-GB" sz="2800" dirty="0"/>
              <a:t> </a:t>
            </a:r>
            <a:r>
              <a:rPr lang="en-GB" sz="2800" dirty="0" err="1"/>
              <a:t>uživatelů</a:t>
            </a:r>
            <a:r>
              <a:rPr lang="en-GB" sz="2800" dirty="0"/>
              <a:t> a </a:t>
            </a:r>
            <a:r>
              <a:rPr lang="en-GB" sz="2800" dirty="0" err="1"/>
              <a:t>současně</a:t>
            </a:r>
            <a:r>
              <a:rPr lang="en-GB" sz="2800" dirty="0"/>
              <a:t> </a:t>
            </a:r>
            <a:r>
              <a:rPr lang="en-GB" sz="2800" dirty="0" err="1"/>
              <a:t>naplňujících</a:t>
            </a:r>
            <a:r>
              <a:rPr lang="en-GB" sz="2800" dirty="0"/>
              <a:t> </a:t>
            </a:r>
            <a:r>
              <a:rPr lang="en-GB" sz="2800" dirty="0" err="1"/>
              <a:t>funkční</a:t>
            </a:r>
            <a:r>
              <a:rPr lang="en-GB" sz="2800" dirty="0"/>
              <a:t> a </a:t>
            </a:r>
            <a:r>
              <a:rPr lang="en-GB" sz="2800" dirty="0" err="1"/>
              <a:t>obchodní</a:t>
            </a:r>
            <a:r>
              <a:rPr lang="en-GB" sz="2800" dirty="0"/>
              <a:t> </a:t>
            </a:r>
            <a:r>
              <a:rPr lang="en-GB" sz="2800" dirty="0" err="1"/>
              <a:t>požadavky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884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r>
              <a:rPr lang="cs-CZ" sz="3000" b="1" dirty="0"/>
              <a:t>Marketingový výzkum</a:t>
            </a:r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96952" y="2170528"/>
            <a:ext cx="2982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chemeClr val="bg1"/>
                </a:solidFill>
              </a:rPr>
              <a:t>Heuristiky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804" y="143849"/>
            <a:ext cx="1411467" cy="110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141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Jednou</a:t>
            </a:r>
            <a:r>
              <a:rPr lang="en-GB" sz="2800" dirty="0"/>
              <a:t> z </a:t>
            </a:r>
            <a:r>
              <a:rPr lang="en-GB" sz="2800" dirty="0" err="1"/>
              <a:t>heuristických</a:t>
            </a:r>
            <a:r>
              <a:rPr lang="en-GB" sz="2800" dirty="0"/>
              <a:t> </a:t>
            </a:r>
            <a:r>
              <a:rPr lang="en-GB" sz="2800" dirty="0" err="1"/>
              <a:t>analýz</a:t>
            </a:r>
            <a:r>
              <a:rPr lang="en-GB" sz="2800" dirty="0"/>
              <a:t> je </a:t>
            </a:r>
            <a:r>
              <a:rPr lang="en-GB" sz="2800" dirty="0" err="1"/>
              <a:t>Nielsenova</a:t>
            </a:r>
            <a:r>
              <a:rPr lang="en-GB" sz="2800" dirty="0"/>
              <a:t> </a:t>
            </a:r>
            <a:r>
              <a:rPr lang="en-GB" sz="2800" dirty="0" err="1"/>
              <a:t>heuristická</a:t>
            </a:r>
            <a:r>
              <a:rPr lang="en-GB" sz="2800" dirty="0"/>
              <a:t> </a:t>
            </a:r>
            <a:r>
              <a:rPr lang="en-GB" sz="2800" dirty="0" err="1"/>
              <a:t>analýza</a:t>
            </a:r>
            <a:r>
              <a:rPr lang="en-GB" sz="2800" dirty="0"/>
              <a:t>, </a:t>
            </a:r>
            <a:r>
              <a:rPr lang="en-GB" sz="2800" dirty="0" err="1"/>
              <a:t>která</a:t>
            </a:r>
            <a:r>
              <a:rPr lang="en-GB" sz="2800" dirty="0"/>
              <a:t> se </a:t>
            </a:r>
            <a:r>
              <a:rPr lang="en-GB" sz="2800" dirty="0" err="1"/>
              <a:t>skládá</a:t>
            </a:r>
            <a:r>
              <a:rPr lang="en-GB" sz="2800" dirty="0"/>
              <a:t> z </a:t>
            </a:r>
            <a:r>
              <a:rPr lang="en-GB" sz="2800" dirty="0" err="1"/>
              <a:t>deseti</a:t>
            </a:r>
            <a:r>
              <a:rPr lang="en-GB" sz="2800" dirty="0"/>
              <a:t> </a:t>
            </a:r>
            <a:r>
              <a:rPr lang="en-GB" sz="2800" dirty="0" err="1"/>
              <a:t>základních</a:t>
            </a:r>
            <a:r>
              <a:rPr lang="en-GB" sz="2800" dirty="0"/>
              <a:t> </a:t>
            </a:r>
            <a:r>
              <a:rPr lang="en-GB" sz="2800" dirty="0" err="1"/>
              <a:t>pravidel</a:t>
            </a:r>
            <a:r>
              <a:rPr lang="en-GB" sz="2800" dirty="0"/>
              <a:t>, </a:t>
            </a:r>
            <a:r>
              <a:rPr lang="en-GB" sz="2800" dirty="0" err="1"/>
              <a:t>které</a:t>
            </a:r>
            <a:r>
              <a:rPr lang="en-GB" sz="2800" dirty="0"/>
              <a:t> je </a:t>
            </a:r>
            <a:r>
              <a:rPr lang="en-GB" sz="2800" dirty="0" err="1"/>
              <a:t>nutno</a:t>
            </a:r>
            <a:r>
              <a:rPr lang="en-GB" sz="2800" dirty="0"/>
              <a:t> </a:t>
            </a:r>
            <a:r>
              <a:rPr lang="en-GB" sz="2800" dirty="0" err="1"/>
              <a:t>zkontrolovat</a:t>
            </a:r>
            <a:r>
              <a:rPr lang="en-GB" sz="2800" dirty="0"/>
              <a:t>, aby </a:t>
            </a:r>
            <a:r>
              <a:rPr lang="en-GB" sz="2800" dirty="0" err="1"/>
              <a:t>byla</a:t>
            </a:r>
            <a:r>
              <a:rPr lang="en-GB" sz="2800" dirty="0"/>
              <a:t> </a:t>
            </a:r>
            <a:r>
              <a:rPr lang="en-GB" sz="2800" dirty="0" err="1"/>
              <a:t>zajištěna</a:t>
            </a:r>
            <a:r>
              <a:rPr lang="en-GB" sz="2800" dirty="0"/>
              <a:t> </a:t>
            </a:r>
            <a:r>
              <a:rPr lang="en-GB" sz="2800" dirty="0" err="1"/>
              <a:t>odpovídající</a:t>
            </a:r>
            <a:r>
              <a:rPr lang="en-GB" sz="2800" dirty="0"/>
              <a:t> </a:t>
            </a:r>
            <a:r>
              <a:rPr lang="en-GB" sz="2800" dirty="0" err="1"/>
              <a:t>použitelnost</a:t>
            </a:r>
            <a:r>
              <a:rPr lang="en-GB" sz="2800" dirty="0"/>
              <a:t> a </a:t>
            </a:r>
            <a:r>
              <a:rPr lang="en-GB" sz="2800" dirty="0" err="1"/>
              <a:t>intuitivní</a:t>
            </a:r>
            <a:r>
              <a:rPr lang="en-GB" sz="2800" dirty="0"/>
              <a:t> </a:t>
            </a:r>
            <a:r>
              <a:rPr lang="en-GB" sz="2800" dirty="0" err="1"/>
              <a:t>ovládání</a:t>
            </a:r>
            <a:r>
              <a:rPr lang="en-GB" sz="2800" dirty="0"/>
              <a:t> </a:t>
            </a:r>
            <a:r>
              <a:rPr lang="en-GB" sz="2800" dirty="0" err="1"/>
              <a:t>aplikace</a:t>
            </a:r>
            <a:r>
              <a:rPr lang="en-GB" sz="2800" dirty="0"/>
              <a:t>. Tyto </a:t>
            </a:r>
            <a:r>
              <a:rPr lang="en-GB" sz="2800" dirty="0" err="1"/>
              <a:t>pravidla</a:t>
            </a:r>
            <a:r>
              <a:rPr lang="en-GB" sz="2800" dirty="0"/>
              <a:t> je </a:t>
            </a:r>
            <a:r>
              <a:rPr lang="en-GB" sz="2800" dirty="0" err="1"/>
              <a:t>dobré</a:t>
            </a:r>
            <a:r>
              <a:rPr lang="en-GB" sz="2800" dirty="0"/>
              <a:t> </a:t>
            </a:r>
            <a:r>
              <a:rPr lang="en-GB" sz="2800" dirty="0" err="1"/>
              <a:t>mít</a:t>
            </a:r>
            <a:r>
              <a:rPr lang="en-GB" sz="2800" dirty="0"/>
              <a:t> </a:t>
            </a:r>
            <a:r>
              <a:rPr lang="en-GB" sz="2800" dirty="0" err="1"/>
              <a:t>na</a:t>
            </a:r>
            <a:r>
              <a:rPr lang="en-GB" sz="2800" dirty="0"/>
              <a:t> </a:t>
            </a:r>
            <a:r>
              <a:rPr lang="en-GB" sz="2800" dirty="0" err="1"/>
              <a:t>paměti</a:t>
            </a:r>
            <a:r>
              <a:rPr lang="en-GB" sz="2800" dirty="0"/>
              <a:t> </a:t>
            </a:r>
            <a:r>
              <a:rPr lang="en-GB" sz="2800" dirty="0" err="1"/>
              <a:t>již</a:t>
            </a:r>
            <a:r>
              <a:rPr lang="en-GB" sz="2800" dirty="0"/>
              <a:t> </a:t>
            </a:r>
            <a:r>
              <a:rPr lang="en-GB" sz="2800" dirty="0" err="1"/>
              <a:t>při</a:t>
            </a:r>
            <a:r>
              <a:rPr lang="en-GB" sz="2800" dirty="0"/>
              <a:t> </a:t>
            </a:r>
            <a:r>
              <a:rPr lang="en-GB" sz="2800" dirty="0" err="1"/>
              <a:t>vytváření</a:t>
            </a:r>
            <a:r>
              <a:rPr lang="en-GB" sz="2800" dirty="0"/>
              <a:t> </a:t>
            </a:r>
            <a:r>
              <a:rPr lang="en-GB" sz="2800" dirty="0" err="1"/>
              <a:t>návrhu</a:t>
            </a:r>
            <a:r>
              <a:rPr lang="en-GB" sz="2800" dirty="0"/>
              <a:t> UI.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sz="2800" dirty="0"/>
          </a:p>
          <a:p>
            <a:pPr algn="just"/>
            <a:endParaRPr lang="en-GB" sz="2800" dirty="0"/>
          </a:p>
          <a:p>
            <a:pPr algn="r"/>
            <a:r>
              <a:rPr lang="en-GB" sz="1400" dirty="0">
                <a:hlinkClick r:id="rId3"/>
              </a:rPr>
              <a:t>http://blog.vojtasvoboda.cz/nielsens-heuristic-evaluation</a:t>
            </a:r>
            <a:endParaRPr lang="cs-CZ" sz="1400" dirty="0"/>
          </a:p>
          <a:p>
            <a:pPr algn="just"/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7625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1) Visibility of system status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Stav</a:t>
            </a:r>
            <a:r>
              <a:rPr lang="en-GB" sz="2800" dirty="0"/>
              <a:t> </a:t>
            </a:r>
            <a:r>
              <a:rPr lang="en-GB" sz="2800" dirty="0" err="1"/>
              <a:t>systému</a:t>
            </a:r>
            <a:r>
              <a:rPr lang="en-GB" sz="2800" dirty="0"/>
              <a:t> </a:t>
            </a:r>
            <a:r>
              <a:rPr lang="en-GB" sz="2800" dirty="0" err="1"/>
              <a:t>musí</a:t>
            </a:r>
            <a:r>
              <a:rPr lang="en-GB" sz="2800" dirty="0"/>
              <a:t> </a:t>
            </a:r>
            <a:r>
              <a:rPr lang="en-GB" sz="2800" dirty="0" err="1"/>
              <a:t>být</a:t>
            </a:r>
            <a:r>
              <a:rPr lang="en-GB" sz="2800" dirty="0"/>
              <a:t> </a:t>
            </a:r>
            <a:r>
              <a:rPr lang="en-GB" sz="2800" dirty="0" err="1"/>
              <a:t>vždy</a:t>
            </a:r>
            <a:r>
              <a:rPr lang="en-GB" sz="2800" dirty="0"/>
              <a:t> </a:t>
            </a:r>
            <a:r>
              <a:rPr lang="en-GB" sz="2800" dirty="0" err="1"/>
              <a:t>viditelný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Uživatel</a:t>
            </a:r>
            <a:r>
              <a:rPr lang="en-GB" sz="2800" dirty="0"/>
              <a:t> </a:t>
            </a:r>
            <a:r>
              <a:rPr lang="en-GB" sz="2800" dirty="0" err="1"/>
              <a:t>musí</a:t>
            </a:r>
            <a:r>
              <a:rPr lang="en-GB" sz="2800" dirty="0"/>
              <a:t> </a:t>
            </a:r>
            <a:r>
              <a:rPr lang="en-GB" sz="2800" dirty="0" err="1"/>
              <a:t>vždy</a:t>
            </a:r>
            <a:r>
              <a:rPr lang="en-GB" sz="2800" dirty="0"/>
              <a:t> </a:t>
            </a:r>
            <a:r>
              <a:rPr lang="en-GB" sz="2800" dirty="0" err="1"/>
              <a:t>vidět</a:t>
            </a:r>
            <a:r>
              <a:rPr lang="en-GB" sz="2800" dirty="0"/>
              <a:t>, v </a:t>
            </a:r>
            <a:r>
              <a:rPr lang="en-GB" sz="2800" dirty="0" err="1"/>
              <a:t>jakém</a:t>
            </a:r>
            <a:r>
              <a:rPr lang="en-GB" sz="2800" dirty="0"/>
              <a:t> </a:t>
            </a:r>
            <a:r>
              <a:rPr lang="en-GB" sz="2800" dirty="0" err="1"/>
              <a:t>stavu</a:t>
            </a:r>
            <a:r>
              <a:rPr lang="en-GB" sz="2800" dirty="0"/>
              <a:t> se </a:t>
            </a:r>
            <a:r>
              <a:rPr lang="en-GB" sz="2800" dirty="0" err="1"/>
              <a:t>aplikace</a:t>
            </a:r>
            <a:r>
              <a:rPr lang="en-GB" sz="2800" dirty="0"/>
              <a:t> </a:t>
            </a:r>
            <a:r>
              <a:rPr lang="en-GB" sz="2800" dirty="0" err="1"/>
              <a:t>nachází</a:t>
            </a:r>
            <a:r>
              <a:rPr lang="en-GB" sz="2800" dirty="0"/>
              <a:t>, </a:t>
            </a:r>
            <a:r>
              <a:rPr lang="en-GB" sz="2800" dirty="0" err="1"/>
              <a:t>jestli</a:t>
            </a:r>
            <a:r>
              <a:rPr lang="en-GB" sz="2800" dirty="0"/>
              <a:t> </a:t>
            </a:r>
            <a:r>
              <a:rPr lang="en-GB" sz="2800" dirty="0" err="1"/>
              <a:t>čeká</a:t>
            </a:r>
            <a:r>
              <a:rPr lang="en-GB" sz="2800" dirty="0"/>
              <a:t> </a:t>
            </a:r>
            <a:r>
              <a:rPr lang="en-GB" sz="2800" dirty="0" err="1"/>
              <a:t>na</a:t>
            </a:r>
            <a:r>
              <a:rPr lang="en-GB" sz="2800" dirty="0"/>
              <a:t> </a:t>
            </a:r>
            <a:r>
              <a:rPr lang="en-GB" sz="2800" dirty="0" err="1"/>
              <a:t>nějaký</a:t>
            </a:r>
            <a:r>
              <a:rPr lang="en-GB" sz="2800" dirty="0"/>
              <a:t> </a:t>
            </a:r>
            <a:r>
              <a:rPr lang="en-GB" sz="2800" dirty="0" err="1"/>
              <a:t>vstup</a:t>
            </a:r>
            <a:r>
              <a:rPr lang="en-GB" sz="2800" dirty="0"/>
              <a:t>, </a:t>
            </a:r>
            <a:r>
              <a:rPr lang="en-GB" sz="2800" dirty="0" err="1"/>
              <a:t>nebo</a:t>
            </a:r>
            <a:r>
              <a:rPr lang="en-GB" sz="2800" dirty="0"/>
              <a:t> </a:t>
            </a:r>
            <a:r>
              <a:rPr lang="en-GB" sz="2800" dirty="0" err="1"/>
              <a:t>provádí</a:t>
            </a:r>
            <a:r>
              <a:rPr lang="en-GB" sz="2800" dirty="0"/>
              <a:t> </a:t>
            </a:r>
            <a:r>
              <a:rPr lang="en-GB" sz="2800" dirty="0" err="1"/>
              <a:t>určitou</a:t>
            </a:r>
            <a:r>
              <a:rPr lang="en-GB" sz="2800" dirty="0"/>
              <a:t> </a:t>
            </a:r>
            <a:r>
              <a:rPr lang="en-GB" sz="2800" dirty="0" err="1"/>
              <a:t>operaci</a:t>
            </a:r>
            <a:r>
              <a:rPr lang="en-GB" sz="2800" dirty="0"/>
              <a:t>, </a:t>
            </a:r>
            <a:r>
              <a:rPr lang="en-GB" sz="2800" dirty="0" err="1"/>
              <a:t>například</a:t>
            </a:r>
            <a:r>
              <a:rPr lang="en-GB" sz="2800" dirty="0"/>
              <a:t> </a:t>
            </a:r>
            <a:r>
              <a:rPr lang="en-GB" sz="2800" dirty="0" err="1"/>
              <a:t>pomocí</a:t>
            </a:r>
            <a:r>
              <a:rPr lang="en-GB" sz="2800" dirty="0"/>
              <a:t> </a:t>
            </a:r>
            <a:r>
              <a:rPr lang="en-GB" sz="2800" dirty="0" err="1"/>
              <a:t>ikonky</a:t>
            </a:r>
            <a:r>
              <a:rPr lang="en-GB" sz="2800" dirty="0"/>
              <a:t> </a:t>
            </a:r>
            <a:r>
              <a:rPr lang="en-GB" sz="2800" dirty="0" err="1"/>
              <a:t>přesýpacích</a:t>
            </a:r>
            <a:r>
              <a:rPr lang="en-GB" sz="2800" dirty="0"/>
              <a:t> </a:t>
            </a:r>
            <a:r>
              <a:rPr lang="en-GB" sz="2800" dirty="0" err="1"/>
              <a:t>hodin</a:t>
            </a:r>
            <a:r>
              <a:rPr lang="en-GB" sz="2800" dirty="0"/>
              <a:t>, </a:t>
            </a:r>
            <a:r>
              <a:rPr lang="en-GB" sz="2800" dirty="0" err="1"/>
              <a:t>nebo</a:t>
            </a:r>
            <a:r>
              <a:rPr lang="en-GB" sz="2800" dirty="0"/>
              <a:t> </a:t>
            </a:r>
            <a:r>
              <a:rPr lang="en-GB" sz="2800" dirty="0" err="1"/>
              <a:t>rotujícího</a:t>
            </a:r>
            <a:r>
              <a:rPr lang="en-GB" sz="2800" dirty="0"/>
              <a:t> </a:t>
            </a:r>
            <a:r>
              <a:rPr lang="en-GB" sz="2800" dirty="0" err="1"/>
              <a:t>kolečka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8372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2) Match between system and the real Word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Systém</a:t>
            </a:r>
            <a:r>
              <a:rPr lang="en-GB" sz="2800" dirty="0"/>
              <a:t> „</a:t>
            </a:r>
            <a:r>
              <a:rPr lang="en-GB" sz="2800" dirty="0" err="1"/>
              <a:t>mluví</a:t>
            </a:r>
            <a:r>
              <a:rPr lang="en-GB" sz="2800" dirty="0"/>
              <a:t> </a:t>
            </a:r>
            <a:r>
              <a:rPr lang="en-GB" sz="2800" dirty="0" err="1"/>
              <a:t>uživatelským</a:t>
            </a:r>
            <a:r>
              <a:rPr lang="en-GB" sz="2800" dirty="0"/>
              <a:t> </a:t>
            </a:r>
            <a:r>
              <a:rPr lang="en-GB" sz="2800" dirty="0" err="1"/>
              <a:t>jazykem</a:t>
            </a:r>
            <a:r>
              <a:rPr lang="en-GB" sz="2800" dirty="0"/>
              <a:t>“ a je co </a:t>
            </a:r>
            <a:r>
              <a:rPr lang="en-GB" sz="2800" dirty="0" err="1"/>
              <a:t>nejvíce</a:t>
            </a:r>
            <a:r>
              <a:rPr lang="en-GB" sz="2800" dirty="0"/>
              <a:t> </a:t>
            </a:r>
            <a:r>
              <a:rPr lang="en-GB" sz="2800" dirty="0" err="1"/>
              <a:t>přizpůsoben</a:t>
            </a:r>
            <a:r>
              <a:rPr lang="en-GB" sz="2800" dirty="0"/>
              <a:t> </a:t>
            </a:r>
            <a:r>
              <a:rPr lang="en-GB" sz="2800" dirty="0" err="1"/>
              <a:t>tak</a:t>
            </a:r>
            <a:r>
              <a:rPr lang="en-GB" sz="2800" dirty="0"/>
              <a:t>, aby </a:t>
            </a:r>
            <a:r>
              <a:rPr lang="en-GB" sz="2800" dirty="0" err="1"/>
              <a:t>práce</a:t>
            </a:r>
            <a:r>
              <a:rPr lang="en-GB" sz="2800" dirty="0"/>
              <a:t> s </a:t>
            </a:r>
            <a:r>
              <a:rPr lang="en-GB" sz="2800" dirty="0" err="1"/>
              <a:t>ním</a:t>
            </a:r>
            <a:r>
              <a:rPr lang="en-GB" sz="2800" dirty="0"/>
              <a:t> </a:t>
            </a:r>
            <a:r>
              <a:rPr lang="en-GB" sz="2800" dirty="0" err="1"/>
              <a:t>připomínala</a:t>
            </a:r>
            <a:r>
              <a:rPr lang="en-GB" sz="2800" dirty="0"/>
              <a:t> </a:t>
            </a:r>
            <a:r>
              <a:rPr lang="en-GB" sz="2800" dirty="0" err="1"/>
              <a:t>práci</a:t>
            </a:r>
            <a:r>
              <a:rPr lang="en-GB" sz="2800" dirty="0"/>
              <a:t> v </a:t>
            </a:r>
            <a:r>
              <a:rPr lang="en-GB" sz="2800" dirty="0" err="1"/>
              <a:t>reálném</a:t>
            </a:r>
            <a:r>
              <a:rPr lang="en-GB" sz="2800" dirty="0"/>
              <a:t> </a:t>
            </a:r>
            <a:r>
              <a:rPr lang="en-GB" sz="2800" dirty="0" err="1"/>
              <a:t>světě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/>
              <a:t>Toto </a:t>
            </a:r>
            <a:r>
              <a:rPr lang="en-GB" sz="2800" dirty="0" err="1"/>
              <a:t>pravidlo</a:t>
            </a:r>
            <a:r>
              <a:rPr lang="en-GB" sz="2800" dirty="0"/>
              <a:t> se </a:t>
            </a:r>
            <a:r>
              <a:rPr lang="en-GB" sz="2800" dirty="0" err="1"/>
              <a:t>vztahuje</a:t>
            </a:r>
            <a:r>
              <a:rPr lang="en-GB" sz="2800" dirty="0"/>
              <a:t> </a:t>
            </a:r>
            <a:r>
              <a:rPr lang="en-GB" sz="2800" dirty="0" err="1"/>
              <a:t>převážně</a:t>
            </a:r>
            <a:r>
              <a:rPr lang="en-GB" sz="2800" dirty="0"/>
              <a:t> k </a:t>
            </a:r>
            <a:r>
              <a:rPr lang="en-GB" sz="2800" dirty="0" err="1"/>
              <a:t>vizualizaci</a:t>
            </a:r>
            <a:r>
              <a:rPr lang="en-GB" sz="2800" dirty="0"/>
              <a:t> </a:t>
            </a:r>
            <a:r>
              <a:rPr lang="en-GB" sz="2800" dirty="0" err="1"/>
              <a:t>informací</a:t>
            </a:r>
            <a:r>
              <a:rPr lang="en-GB" sz="2800" dirty="0"/>
              <a:t>. </a:t>
            </a:r>
            <a:r>
              <a:rPr lang="en-GB" sz="2800" dirty="0" err="1"/>
              <a:t>Například</a:t>
            </a:r>
            <a:r>
              <a:rPr lang="en-GB" sz="2800" dirty="0"/>
              <a:t> </a:t>
            </a:r>
            <a:r>
              <a:rPr lang="en-GB" sz="2800" dirty="0" err="1"/>
              <a:t>ikona</a:t>
            </a:r>
            <a:r>
              <a:rPr lang="en-GB" sz="2800" dirty="0"/>
              <a:t> </a:t>
            </a:r>
            <a:r>
              <a:rPr lang="en-GB" sz="2800" dirty="0" err="1"/>
              <a:t>koše</a:t>
            </a:r>
            <a:r>
              <a:rPr lang="en-GB" sz="2800" dirty="0"/>
              <a:t> </a:t>
            </a:r>
            <a:r>
              <a:rPr lang="en-GB" sz="2800" dirty="0" err="1"/>
              <a:t>opravdu</a:t>
            </a:r>
            <a:r>
              <a:rPr lang="en-GB" sz="2800" dirty="0"/>
              <a:t> </a:t>
            </a:r>
            <a:r>
              <a:rPr lang="en-GB" sz="2800" dirty="0" err="1"/>
              <a:t>vypadá</a:t>
            </a:r>
            <a:r>
              <a:rPr lang="en-GB" sz="2800" dirty="0"/>
              <a:t> </a:t>
            </a:r>
            <a:r>
              <a:rPr lang="en-GB" sz="2800" dirty="0" err="1"/>
              <a:t>jako</a:t>
            </a:r>
            <a:r>
              <a:rPr lang="en-GB" sz="2800" dirty="0"/>
              <a:t> </a:t>
            </a:r>
            <a:r>
              <a:rPr lang="en-GB" sz="2800" dirty="0" err="1"/>
              <a:t>koš</a:t>
            </a:r>
            <a:r>
              <a:rPr lang="en-GB" sz="2800" dirty="0"/>
              <a:t> a </a:t>
            </a:r>
            <a:r>
              <a:rPr lang="en-GB" sz="2800" dirty="0" err="1"/>
              <a:t>přetažení</a:t>
            </a:r>
            <a:r>
              <a:rPr lang="en-GB" sz="2800" dirty="0"/>
              <a:t> </a:t>
            </a:r>
            <a:r>
              <a:rPr lang="en-GB" sz="2800" dirty="0" err="1"/>
              <a:t>souborů</a:t>
            </a:r>
            <a:r>
              <a:rPr lang="en-GB" sz="2800" dirty="0"/>
              <a:t> </a:t>
            </a:r>
            <a:r>
              <a:rPr lang="en-GB" sz="2800" dirty="0" err="1"/>
              <a:t>na</a:t>
            </a:r>
            <a:r>
              <a:rPr lang="en-GB" sz="2800" dirty="0"/>
              <a:t> </a:t>
            </a:r>
            <a:r>
              <a:rPr lang="en-GB" sz="2800" dirty="0" err="1"/>
              <a:t>tuto</a:t>
            </a:r>
            <a:r>
              <a:rPr lang="en-GB" sz="2800" dirty="0"/>
              <a:t> </a:t>
            </a:r>
            <a:r>
              <a:rPr lang="en-GB" sz="2800" dirty="0" err="1"/>
              <a:t>ikonu</a:t>
            </a:r>
            <a:r>
              <a:rPr lang="en-GB" sz="2800" dirty="0"/>
              <a:t> </a:t>
            </a:r>
            <a:r>
              <a:rPr lang="en-GB" sz="2800" dirty="0" err="1"/>
              <a:t>způsobí</a:t>
            </a:r>
            <a:r>
              <a:rPr lang="en-GB" sz="2800" dirty="0"/>
              <a:t> </a:t>
            </a:r>
            <a:r>
              <a:rPr lang="en-GB" sz="2800" dirty="0" err="1"/>
              <a:t>přesunutí</a:t>
            </a:r>
            <a:r>
              <a:rPr lang="en-GB" sz="2800" dirty="0"/>
              <a:t> </a:t>
            </a:r>
            <a:r>
              <a:rPr lang="en-GB" sz="2800" dirty="0" err="1"/>
              <a:t>souborů</a:t>
            </a:r>
            <a:r>
              <a:rPr lang="en-GB" sz="2800" dirty="0"/>
              <a:t> do </a:t>
            </a:r>
            <a:r>
              <a:rPr lang="en-GB" sz="2800" dirty="0" err="1"/>
              <a:t>koše</a:t>
            </a:r>
            <a:r>
              <a:rPr lang="en-GB" sz="2800" dirty="0"/>
              <a:t>, </a:t>
            </a:r>
            <a:r>
              <a:rPr lang="en-GB" sz="2800" dirty="0" err="1"/>
              <a:t>stejně</a:t>
            </a:r>
            <a:r>
              <a:rPr lang="en-GB" sz="2800" dirty="0"/>
              <a:t> </a:t>
            </a:r>
            <a:r>
              <a:rPr lang="en-GB" sz="2800" dirty="0" err="1"/>
              <a:t>tak</a:t>
            </a:r>
            <a:r>
              <a:rPr lang="en-GB" sz="2800" dirty="0"/>
              <a:t> </a:t>
            </a:r>
            <a:r>
              <a:rPr lang="en-GB" sz="2800" dirty="0" err="1"/>
              <a:t>jako</a:t>
            </a:r>
            <a:r>
              <a:rPr lang="en-GB" sz="2800" dirty="0"/>
              <a:t> v </a:t>
            </a:r>
            <a:r>
              <a:rPr lang="en-GB" sz="2800" dirty="0" err="1"/>
              <a:t>reálném</a:t>
            </a:r>
            <a:r>
              <a:rPr lang="en-GB" sz="2800" dirty="0"/>
              <a:t> </a:t>
            </a:r>
            <a:r>
              <a:rPr lang="en-GB" sz="2800" dirty="0" err="1"/>
              <a:t>světě</a:t>
            </a:r>
            <a:r>
              <a:rPr lang="en-GB" sz="2800" dirty="0"/>
              <a:t> </a:t>
            </a:r>
            <a:r>
              <a:rPr lang="en-GB" sz="2800" dirty="0" err="1"/>
              <a:t>vyhazujeme</a:t>
            </a:r>
            <a:r>
              <a:rPr lang="en-GB" sz="2800" dirty="0"/>
              <a:t> </a:t>
            </a:r>
            <a:r>
              <a:rPr lang="en-GB" sz="2800" dirty="0" err="1"/>
              <a:t>papírové</a:t>
            </a:r>
            <a:r>
              <a:rPr lang="en-GB" sz="2800" dirty="0"/>
              <a:t> </a:t>
            </a:r>
            <a:r>
              <a:rPr lang="en-GB" sz="2800" dirty="0" err="1"/>
              <a:t>soubory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1532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3) User control and freedom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Systém</a:t>
            </a:r>
            <a:r>
              <a:rPr lang="en-GB" sz="2800" dirty="0"/>
              <a:t> </a:t>
            </a:r>
            <a:r>
              <a:rPr lang="en-GB" sz="2800" dirty="0" err="1"/>
              <a:t>musí</a:t>
            </a:r>
            <a:r>
              <a:rPr lang="en-GB" sz="2800" dirty="0"/>
              <a:t> </a:t>
            </a:r>
            <a:r>
              <a:rPr lang="en-GB" sz="2800" dirty="0" err="1"/>
              <a:t>poskytovat</a:t>
            </a:r>
            <a:r>
              <a:rPr lang="en-GB" sz="2800" dirty="0"/>
              <a:t> </a:t>
            </a:r>
            <a:r>
              <a:rPr lang="en-GB" sz="2800" dirty="0" err="1"/>
              <a:t>uživateli</a:t>
            </a:r>
            <a:r>
              <a:rPr lang="en-GB" sz="2800" dirty="0"/>
              <a:t> </a:t>
            </a:r>
            <a:r>
              <a:rPr lang="en-GB" sz="2800" dirty="0" err="1"/>
              <a:t>možnost</a:t>
            </a:r>
            <a:r>
              <a:rPr lang="en-GB" sz="2800" dirty="0"/>
              <a:t> </a:t>
            </a:r>
            <a:r>
              <a:rPr lang="en-GB" sz="2800" dirty="0" err="1"/>
              <a:t>vrátit</a:t>
            </a:r>
            <a:r>
              <a:rPr lang="en-GB" sz="2800" dirty="0"/>
              <a:t> </a:t>
            </a:r>
            <a:r>
              <a:rPr lang="en-GB" sz="2800" dirty="0" err="1"/>
              <a:t>ze</a:t>
            </a:r>
            <a:r>
              <a:rPr lang="en-GB" sz="2800" dirty="0"/>
              <a:t> z </a:t>
            </a:r>
            <a:r>
              <a:rPr lang="en-GB" sz="2800" dirty="0" err="1"/>
              <a:t>určitého</a:t>
            </a:r>
            <a:r>
              <a:rPr lang="en-GB" sz="2800" dirty="0"/>
              <a:t> </a:t>
            </a:r>
            <a:r>
              <a:rPr lang="en-GB" sz="2800" dirty="0" err="1"/>
              <a:t>stavu</a:t>
            </a:r>
            <a:r>
              <a:rPr lang="en-GB" sz="2800" dirty="0"/>
              <a:t> </a:t>
            </a:r>
            <a:r>
              <a:rPr lang="en-GB" sz="2800" dirty="0" err="1"/>
              <a:t>zpět</a:t>
            </a:r>
            <a:r>
              <a:rPr lang="en-GB" sz="2800" dirty="0"/>
              <a:t>, </a:t>
            </a:r>
            <a:r>
              <a:rPr lang="en-GB" sz="2800" dirty="0" err="1"/>
              <a:t>nebo</a:t>
            </a:r>
            <a:r>
              <a:rPr lang="en-GB" sz="2800" dirty="0"/>
              <a:t> </a:t>
            </a:r>
            <a:r>
              <a:rPr lang="en-GB" sz="2800" dirty="0" err="1"/>
              <a:t>zrušit</a:t>
            </a:r>
            <a:r>
              <a:rPr lang="en-GB" sz="2800" dirty="0"/>
              <a:t> </a:t>
            </a:r>
            <a:r>
              <a:rPr lang="en-GB" sz="2800" dirty="0" err="1"/>
              <a:t>zvolenou</a:t>
            </a:r>
            <a:r>
              <a:rPr lang="en-GB" sz="2800" dirty="0"/>
              <a:t> </a:t>
            </a:r>
            <a:r>
              <a:rPr lang="en-GB" sz="2800" dirty="0" err="1"/>
              <a:t>akci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Nejčastěji</a:t>
            </a:r>
            <a:r>
              <a:rPr lang="en-GB" sz="2800" dirty="0"/>
              <a:t> se to </a:t>
            </a:r>
            <a:r>
              <a:rPr lang="en-GB" sz="2800" dirty="0" err="1"/>
              <a:t>řeší</a:t>
            </a:r>
            <a:r>
              <a:rPr lang="en-GB" sz="2800" dirty="0"/>
              <a:t> </a:t>
            </a:r>
            <a:r>
              <a:rPr lang="en-GB" sz="2800" dirty="0" err="1"/>
              <a:t>pomocí</a:t>
            </a:r>
            <a:r>
              <a:rPr lang="en-GB" sz="2800" dirty="0"/>
              <a:t> </a:t>
            </a:r>
            <a:r>
              <a:rPr lang="en-GB" sz="2800" dirty="0" err="1"/>
              <a:t>tlačítek</a:t>
            </a:r>
            <a:r>
              <a:rPr lang="en-GB" sz="2800" dirty="0"/>
              <a:t>, </a:t>
            </a:r>
            <a:r>
              <a:rPr lang="en-GB" sz="2800" dirty="0" err="1"/>
              <a:t>nebo</a:t>
            </a:r>
            <a:r>
              <a:rPr lang="en-GB" sz="2800" dirty="0"/>
              <a:t> </a:t>
            </a:r>
            <a:r>
              <a:rPr lang="en-GB" sz="2800" dirty="0" err="1"/>
              <a:t>odkazů</a:t>
            </a:r>
            <a:r>
              <a:rPr lang="en-GB" sz="2800" dirty="0"/>
              <a:t> s </a:t>
            </a:r>
            <a:r>
              <a:rPr lang="en-GB" sz="2800" dirty="0" err="1"/>
              <a:t>nápisem</a:t>
            </a:r>
            <a:r>
              <a:rPr lang="en-GB" sz="2800" dirty="0"/>
              <a:t> </a:t>
            </a:r>
            <a:r>
              <a:rPr lang="en-GB" sz="2800" dirty="0" err="1"/>
              <a:t>Zpět</a:t>
            </a:r>
            <a:r>
              <a:rPr lang="en-GB" sz="2800" dirty="0"/>
              <a:t>, Undo, </a:t>
            </a:r>
            <a:r>
              <a:rPr lang="en-GB" sz="2800" dirty="0" err="1"/>
              <a:t>Storno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425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Podmínky splnění předmětu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Seminární práce (40b)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Ústní zkouška (60b)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Znalostní část (12 témat/okruhů)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Projektová část (diskuse k seminární práci)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Zápočet min. 60b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n-CA" sz="28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18958494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4) Consistency and standards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Systém</a:t>
            </a:r>
            <a:r>
              <a:rPr lang="en-GB" sz="2800" dirty="0"/>
              <a:t> by </a:t>
            </a:r>
            <a:r>
              <a:rPr lang="en-GB" sz="2800" dirty="0" err="1"/>
              <a:t>měl</a:t>
            </a:r>
            <a:r>
              <a:rPr lang="en-GB" sz="2800" dirty="0"/>
              <a:t> </a:t>
            </a:r>
            <a:r>
              <a:rPr lang="en-GB" sz="2800" dirty="0" err="1"/>
              <a:t>být</a:t>
            </a:r>
            <a:r>
              <a:rPr lang="en-GB" sz="2800" dirty="0"/>
              <a:t> </a:t>
            </a:r>
            <a:r>
              <a:rPr lang="en-GB" sz="2800" dirty="0" err="1"/>
              <a:t>konzistentní</a:t>
            </a:r>
            <a:r>
              <a:rPr lang="en-GB" sz="2800" dirty="0"/>
              <a:t> </a:t>
            </a:r>
            <a:r>
              <a:rPr lang="en-GB" sz="2800" dirty="0" err="1"/>
              <a:t>jak</a:t>
            </a:r>
            <a:r>
              <a:rPr lang="en-GB" sz="2800" dirty="0"/>
              <a:t> </a:t>
            </a:r>
            <a:r>
              <a:rPr lang="en-GB" sz="2800" dirty="0" err="1"/>
              <a:t>vzhledově</a:t>
            </a:r>
            <a:r>
              <a:rPr lang="en-GB" sz="2800" dirty="0"/>
              <a:t>, </a:t>
            </a:r>
            <a:r>
              <a:rPr lang="en-GB" sz="2800" dirty="0" err="1"/>
              <a:t>tak</a:t>
            </a:r>
            <a:r>
              <a:rPr lang="en-GB" sz="2800" dirty="0"/>
              <a:t> </a:t>
            </a:r>
            <a:r>
              <a:rPr lang="en-GB" sz="2800" dirty="0" err="1"/>
              <a:t>i</a:t>
            </a:r>
            <a:r>
              <a:rPr lang="en-GB" sz="2800" dirty="0"/>
              <a:t> co se </a:t>
            </a:r>
            <a:r>
              <a:rPr lang="en-GB" sz="2800" dirty="0" err="1"/>
              <a:t>týče</a:t>
            </a:r>
            <a:r>
              <a:rPr lang="en-GB" sz="2800" dirty="0"/>
              <a:t> </a:t>
            </a:r>
            <a:r>
              <a:rPr lang="en-GB" sz="2800" dirty="0" err="1"/>
              <a:t>ovládání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Popisky</a:t>
            </a:r>
            <a:r>
              <a:rPr lang="en-GB" sz="2800" dirty="0"/>
              <a:t> </a:t>
            </a:r>
            <a:r>
              <a:rPr lang="en-GB" sz="2800" dirty="0" err="1"/>
              <a:t>stejných</a:t>
            </a:r>
            <a:r>
              <a:rPr lang="en-GB" sz="2800" dirty="0"/>
              <a:t> </a:t>
            </a:r>
            <a:r>
              <a:rPr lang="en-GB" sz="2800" dirty="0" err="1"/>
              <a:t>akcí</a:t>
            </a:r>
            <a:r>
              <a:rPr lang="en-GB" sz="2800" dirty="0"/>
              <a:t> by </a:t>
            </a:r>
            <a:r>
              <a:rPr lang="en-GB" sz="2800" dirty="0" err="1"/>
              <a:t>měli</a:t>
            </a:r>
            <a:r>
              <a:rPr lang="en-GB" sz="2800" dirty="0"/>
              <a:t> </a:t>
            </a:r>
            <a:r>
              <a:rPr lang="en-GB" sz="2800" dirty="0" err="1"/>
              <a:t>mít</a:t>
            </a:r>
            <a:r>
              <a:rPr lang="en-GB" sz="2800" dirty="0"/>
              <a:t> </a:t>
            </a:r>
            <a:r>
              <a:rPr lang="en-GB" sz="2800" dirty="0" err="1"/>
              <a:t>stejný</a:t>
            </a:r>
            <a:r>
              <a:rPr lang="en-GB" sz="2800" dirty="0"/>
              <a:t> </a:t>
            </a:r>
            <a:r>
              <a:rPr lang="en-GB" sz="2800" dirty="0" err="1"/>
              <a:t>název</a:t>
            </a:r>
            <a:r>
              <a:rPr lang="en-GB" sz="2800" dirty="0"/>
              <a:t>, </a:t>
            </a:r>
            <a:r>
              <a:rPr lang="en-GB" sz="2800" dirty="0" err="1"/>
              <a:t>nemělo</a:t>
            </a:r>
            <a:r>
              <a:rPr lang="en-GB" sz="2800" dirty="0"/>
              <a:t> by se </a:t>
            </a:r>
            <a:r>
              <a:rPr lang="en-GB" sz="2800" dirty="0" err="1"/>
              <a:t>střídat</a:t>
            </a:r>
            <a:r>
              <a:rPr lang="en-GB" sz="2800" dirty="0"/>
              <a:t> </a:t>
            </a:r>
            <a:r>
              <a:rPr lang="en-GB" sz="2800" dirty="0" err="1"/>
              <a:t>např</a:t>
            </a:r>
            <a:r>
              <a:rPr lang="en-GB" sz="2800" dirty="0"/>
              <a:t>. </a:t>
            </a:r>
            <a:r>
              <a:rPr lang="en-GB" sz="2800" dirty="0" err="1"/>
              <a:t>zpět</a:t>
            </a:r>
            <a:r>
              <a:rPr lang="en-GB" sz="2800" dirty="0"/>
              <a:t>/</a:t>
            </a:r>
            <a:r>
              <a:rPr lang="en-GB" sz="2800" dirty="0" err="1"/>
              <a:t>vrátit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7566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5) Error prevention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Systém</a:t>
            </a:r>
            <a:r>
              <a:rPr lang="en-GB" sz="2800" dirty="0"/>
              <a:t> by </a:t>
            </a:r>
            <a:r>
              <a:rPr lang="en-GB" sz="2800" dirty="0" err="1"/>
              <a:t>měl</a:t>
            </a:r>
            <a:r>
              <a:rPr lang="en-GB" sz="2800" dirty="0"/>
              <a:t> </a:t>
            </a:r>
            <a:r>
              <a:rPr lang="en-GB" sz="2800" dirty="0" err="1"/>
              <a:t>předcházet</a:t>
            </a:r>
            <a:r>
              <a:rPr lang="en-GB" sz="2800" dirty="0"/>
              <a:t> </a:t>
            </a:r>
            <a:r>
              <a:rPr lang="en-GB" sz="2800" dirty="0" err="1"/>
              <a:t>chybovým</a:t>
            </a:r>
            <a:r>
              <a:rPr lang="en-GB" sz="2800" dirty="0"/>
              <a:t> </a:t>
            </a:r>
            <a:r>
              <a:rPr lang="en-GB" sz="2800" dirty="0" err="1"/>
              <a:t>stavům</a:t>
            </a:r>
            <a:r>
              <a:rPr lang="en-GB" sz="2800" dirty="0"/>
              <a:t>, </a:t>
            </a:r>
            <a:r>
              <a:rPr lang="en-GB" sz="2800" dirty="0" err="1"/>
              <a:t>např</a:t>
            </a:r>
            <a:r>
              <a:rPr lang="en-GB" sz="2800" dirty="0"/>
              <a:t>. </a:t>
            </a:r>
            <a:r>
              <a:rPr lang="en-GB" sz="2800" dirty="0" err="1"/>
              <a:t>pomocí</a:t>
            </a:r>
            <a:r>
              <a:rPr lang="en-GB" sz="2800" dirty="0"/>
              <a:t> </a:t>
            </a:r>
            <a:r>
              <a:rPr lang="en-GB" sz="2800" dirty="0" err="1"/>
              <a:t>potvrzovacích</a:t>
            </a:r>
            <a:r>
              <a:rPr lang="en-GB" sz="2800" dirty="0"/>
              <a:t> </a:t>
            </a:r>
            <a:r>
              <a:rPr lang="en-GB" sz="2800" dirty="0" err="1"/>
              <a:t>dialogů</a:t>
            </a:r>
            <a:r>
              <a:rPr lang="en-GB" sz="2800" dirty="0"/>
              <a:t> a </a:t>
            </a:r>
            <a:r>
              <a:rPr lang="en-GB" sz="2800" dirty="0" err="1"/>
              <a:t>varování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/>
              <a:t>Je </a:t>
            </a:r>
            <a:r>
              <a:rPr lang="en-GB" sz="2800" dirty="0" err="1"/>
              <a:t>vhodné</a:t>
            </a:r>
            <a:r>
              <a:rPr lang="en-GB" sz="2800" dirty="0"/>
              <a:t> </a:t>
            </a:r>
            <a:r>
              <a:rPr lang="en-GB" sz="2800" dirty="0" err="1"/>
              <a:t>upozornit</a:t>
            </a:r>
            <a:r>
              <a:rPr lang="en-GB" sz="2800" dirty="0"/>
              <a:t> </a:t>
            </a:r>
            <a:r>
              <a:rPr lang="en-GB" sz="2800" dirty="0" err="1"/>
              <a:t>uživatele</a:t>
            </a:r>
            <a:r>
              <a:rPr lang="en-GB" sz="2800" dirty="0"/>
              <a:t>, </a:t>
            </a:r>
            <a:r>
              <a:rPr lang="en-GB" sz="2800" dirty="0" err="1"/>
              <a:t>pokud</a:t>
            </a:r>
            <a:r>
              <a:rPr lang="en-GB" sz="2800" dirty="0"/>
              <a:t> </a:t>
            </a:r>
            <a:r>
              <a:rPr lang="en-GB" sz="2800" dirty="0" err="1"/>
              <a:t>zapomene</a:t>
            </a:r>
            <a:r>
              <a:rPr lang="en-GB" sz="2800" dirty="0"/>
              <a:t> </a:t>
            </a:r>
            <a:r>
              <a:rPr lang="en-GB" sz="2800" dirty="0" err="1"/>
              <a:t>vyplnit</a:t>
            </a:r>
            <a:r>
              <a:rPr lang="en-GB" sz="2800" dirty="0"/>
              <a:t> </a:t>
            </a:r>
            <a:r>
              <a:rPr lang="en-GB" sz="2800" dirty="0" err="1"/>
              <a:t>povinné</a:t>
            </a:r>
            <a:r>
              <a:rPr lang="en-GB" sz="2800" dirty="0"/>
              <a:t> </a:t>
            </a:r>
            <a:r>
              <a:rPr lang="en-GB" sz="2800" dirty="0" err="1"/>
              <a:t>položky</a:t>
            </a:r>
            <a:r>
              <a:rPr lang="en-GB" sz="2800" dirty="0"/>
              <a:t> </a:t>
            </a:r>
            <a:r>
              <a:rPr lang="en-GB" sz="2800" dirty="0" err="1"/>
              <a:t>formuláře</a:t>
            </a:r>
            <a:r>
              <a:rPr lang="en-GB" sz="2800" dirty="0"/>
              <a:t>, </a:t>
            </a:r>
            <a:r>
              <a:rPr lang="en-GB" sz="2800" dirty="0" err="1"/>
              <a:t>stejně</a:t>
            </a:r>
            <a:r>
              <a:rPr lang="en-GB" sz="2800" dirty="0"/>
              <a:t> </a:t>
            </a:r>
            <a:r>
              <a:rPr lang="en-GB" sz="2800" dirty="0" err="1"/>
              <a:t>tak</a:t>
            </a:r>
            <a:r>
              <a:rPr lang="en-GB" sz="2800" dirty="0"/>
              <a:t> </a:t>
            </a:r>
            <a:r>
              <a:rPr lang="en-GB" sz="2800" dirty="0" err="1"/>
              <a:t>jako</a:t>
            </a:r>
            <a:r>
              <a:rPr lang="en-GB" sz="2800" dirty="0"/>
              <a:t> </a:t>
            </a:r>
            <a:r>
              <a:rPr lang="en-GB" sz="2800" dirty="0" err="1"/>
              <a:t>zeptat</a:t>
            </a:r>
            <a:r>
              <a:rPr lang="en-GB" sz="2800" dirty="0"/>
              <a:t> se, </a:t>
            </a:r>
            <a:r>
              <a:rPr lang="en-GB" sz="2800" dirty="0" err="1"/>
              <a:t>že</a:t>
            </a:r>
            <a:r>
              <a:rPr lang="en-GB" sz="2800" dirty="0"/>
              <a:t> </a:t>
            </a:r>
            <a:r>
              <a:rPr lang="en-GB" sz="2800" dirty="0" err="1"/>
              <a:t>si</a:t>
            </a:r>
            <a:r>
              <a:rPr lang="en-GB" sz="2800" dirty="0"/>
              <a:t> </a:t>
            </a:r>
            <a:r>
              <a:rPr lang="en-GB" sz="2800" dirty="0" err="1"/>
              <a:t>opravdu</a:t>
            </a:r>
            <a:r>
              <a:rPr lang="en-GB" sz="2800" dirty="0"/>
              <a:t> </a:t>
            </a:r>
            <a:r>
              <a:rPr lang="en-GB" sz="2800" dirty="0" err="1"/>
              <a:t>přeje</a:t>
            </a:r>
            <a:r>
              <a:rPr lang="en-GB" sz="2800" dirty="0"/>
              <a:t> </a:t>
            </a:r>
            <a:r>
              <a:rPr lang="en-GB" sz="2800" dirty="0" err="1"/>
              <a:t>smazat</a:t>
            </a:r>
            <a:r>
              <a:rPr lang="en-GB" sz="2800" dirty="0"/>
              <a:t> </a:t>
            </a:r>
            <a:r>
              <a:rPr lang="en-GB" sz="2800" dirty="0" err="1"/>
              <a:t>vybraný</a:t>
            </a:r>
            <a:r>
              <a:rPr lang="en-GB" sz="2800" dirty="0"/>
              <a:t> </a:t>
            </a:r>
            <a:r>
              <a:rPr lang="en-GB" sz="2800" dirty="0" err="1"/>
              <a:t>adresář</a:t>
            </a:r>
            <a:r>
              <a:rPr lang="en-GB" sz="2800" dirty="0"/>
              <a:t> </a:t>
            </a:r>
            <a:r>
              <a:rPr lang="en-GB" sz="2800" dirty="0" err="1"/>
              <a:t>i</a:t>
            </a:r>
            <a:r>
              <a:rPr lang="en-GB" sz="2800" dirty="0"/>
              <a:t> </a:t>
            </a:r>
            <a:r>
              <a:rPr lang="en-GB" sz="2800" dirty="0" err="1"/>
              <a:t>přesto</a:t>
            </a:r>
            <a:r>
              <a:rPr lang="en-GB" sz="2800" dirty="0"/>
              <a:t>, </a:t>
            </a:r>
            <a:r>
              <a:rPr lang="en-GB" sz="2800" dirty="0" err="1"/>
              <a:t>že</a:t>
            </a:r>
            <a:r>
              <a:rPr lang="en-GB" sz="2800" dirty="0"/>
              <a:t> </a:t>
            </a:r>
            <a:r>
              <a:rPr lang="en-GB" sz="2800" dirty="0" err="1"/>
              <a:t>není</a:t>
            </a:r>
            <a:r>
              <a:rPr lang="en-GB" sz="2800" dirty="0"/>
              <a:t> </a:t>
            </a:r>
            <a:r>
              <a:rPr lang="en-GB" sz="2800" dirty="0" err="1"/>
              <a:t>prázdný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9727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8721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6) Recognition rather than recall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Uživatel</a:t>
            </a:r>
            <a:r>
              <a:rPr lang="en-GB" sz="2800" dirty="0"/>
              <a:t> by </a:t>
            </a:r>
            <a:r>
              <a:rPr lang="en-GB" sz="2800" dirty="0" err="1"/>
              <a:t>měl</a:t>
            </a:r>
            <a:r>
              <a:rPr lang="en-GB" sz="2800" dirty="0"/>
              <a:t> </a:t>
            </a:r>
            <a:r>
              <a:rPr lang="en-GB" sz="2800" dirty="0" err="1"/>
              <a:t>být</a:t>
            </a:r>
            <a:r>
              <a:rPr lang="en-GB" sz="2800" dirty="0"/>
              <a:t> </a:t>
            </a:r>
            <a:r>
              <a:rPr lang="en-GB" sz="2800" dirty="0" err="1"/>
              <a:t>při</a:t>
            </a:r>
            <a:r>
              <a:rPr lang="en-GB" sz="2800" dirty="0"/>
              <a:t> </a:t>
            </a:r>
            <a:r>
              <a:rPr lang="en-GB" sz="2800" dirty="0" err="1"/>
              <a:t>používání</a:t>
            </a:r>
            <a:r>
              <a:rPr lang="en-GB" sz="2800" dirty="0"/>
              <a:t> </a:t>
            </a:r>
            <a:r>
              <a:rPr lang="en-GB" sz="2800" dirty="0" err="1"/>
              <a:t>systému</a:t>
            </a:r>
            <a:r>
              <a:rPr lang="en-GB" sz="2800" dirty="0"/>
              <a:t> co </a:t>
            </a:r>
            <a:r>
              <a:rPr lang="en-GB" sz="2800" dirty="0" err="1"/>
              <a:t>nejméně</a:t>
            </a:r>
            <a:r>
              <a:rPr lang="en-GB" sz="2800" dirty="0"/>
              <a:t> </a:t>
            </a:r>
            <a:r>
              <a:rPr lang="en-GB" sz="2800" dirty="0" err="1"/>
              <a:t>kognitivně</a:t>
            </a:r>
            <a:r>
              <a:rPr lang="en-GB" sz="2800" dirty="0"/>
              <a:t> </a:t>
            </a:r>
            <a:r>
              <a:rPr lang="en-GB" sz="2800" dirty="0" err="1"/>
              <a:t>zatížen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/>
              <a:t>To </a:t>
            </a:r>
            <a:r>
              <a:rPr lang="en-GB" sz="2800" dirty="0" err="1"/>
              <a:t>zajistíme</a:t>
            </a:r>
            <a:r>
              <a:rPr lang="en-GB" sz="2800" dirty="0"/>
              <a:t> </a:t>
            </a:r>
            <a:r>
              <a:rPr lang="en-GB" sz="2800" dirty="0" err="1"/>
              <a:t>tím</a:t>
            </a:r>
            <a:r>
              <a:rPr lang="en-GB" sz="2800" dirty="0"/>
              <a:t>, </a:t>
            </a:r>
            <a:r>
              <a:rPr lang="en-GB" sz="2800" dirty="0" err="1"/>
              <a:t>že</a:t>
            </a:r>
            <a:r>
              <a:rPr lang="en-GB" sz="2800" dirty="0"/>
              <a:t> </a:t>
            </a:r>
            <a:r>
              <a:rPr lang="en-GB" sz="2800" dirty="0" err="1"/>
              <a:t>bude</a:t>
            </a:r>
            <a:r>
              <a:rPr lang="en-GB" sz="2800" dirty="0"/>
              <a:t> </a:t>
            </a:r>
            <a:r>
              <a:rPr lang="en-GB" sz="2800" dirty="0" err="1"/>
              <a:t>systém</a:t>
            </a:r>
            <a:r>
              <a:rPr lang="en-GB" sz="2800" dirty="0"/>
              <a:t> </a:t>
            </a:r>
            <a:r>
              <a:rPr lang="en-GB" sz="2800" dirty="0" err="1"/>
              <a:t>nabízet</a:t>
            </a:r>
            <a:r>
              <a:rPr lang="en-GB" sz="2800" dirty="0"/>
              <a:t> </a:t>
            </a:r>
            <a:r>
              <a:rPr lang="en-GB" sz="2800" dirty="0" err="1"/>
              <a:t>pouze</a:t>
            </a:r>
            <a:r>
              <a:rPr lang="en-GB" sz="2800" dirty="0"/>
              <a:t> </a:t>
            </a:r>
            <a:r>
              <a:rPr lang="en-GB" sz="2800" dirty="0" err="1"/>
              <a:t>volby</a:t>
            </a:r>
            <a:r>
              <a:rPr lang="en-GB" sz="2800" dirty="0"/>
              <a:t>, </a:t>
            </a:r>
            <a:r>
              <a:rPr lang="en-GB" sz="2800" dirty="0" err="1"/>
              <a:t>které</a:t>
            </a:r>
            <a:r>
              <a:rPr lang="en-GB" sz="2800" dirty="0"/>
              <a:t> </a:t>
            </a:r>
            <a:r>
              <a:rPr lang="en-GB" sz="2800" dirty="0" err="1"/>
              <a:t>lze</a:t>
            </a:r>
            <a:r>
              <a:rPr lang="en-GB" sz="2800" dirty="0"/>
              <a:t> </a:t>
            </a:r>
            <a:r>
              <a:rPr lang="en-GB" sz="2800" dirty="0" err="1"/>
              <a:t>vybrat</a:t>
            </a:r>
            <a:r>
              <a:rPr lang="en-GB" sz="2800" dirty="0"/>
              <a:t> a </a:t>
            </a:r>
            <a:r>
              <a:rPr lang="en-GB" sz="2800" dirty="0" err="1"/>
              <a:t>ostatní</a:t>
            </a:r>
            <a:r>
              <a:rPr lang="en-GB" sz="2800" dirty="0"/>
              <a:t> </a:t>
            </a:r>
            <a:r>
              <a:rPr lang="en-GB" sz="2800" dirty="0" err="1"/>
              <a:t>skryje</a:t>
            </a:r>
            <a:r>
              <a:rPr lang="en-GB" sz="2800" dirty="0"/>
              <a:t>, </a:t>
            </a:r>
            <a:r>
              <a:rPr lang="en-GB" sz="2800" dirty="0" err="1"/>
              <a:t>nebo</a:t>
            </a:r>
            <a:r>
              <a:rPr lang="en-GB" sz="2800" dirty="0"/>
              <a:t> </a:t>
            </a:r>
            <a:r>
              <a:rPr lang="en-GB" sz="2800" dirty="0" err="1"/>
              <a:t>vizuálně</a:t>
            </a:r>
            <a:r>
              <a:rPr lang="en-GB" sz="2800" dirty="0"/>
              <a:t> </a:t>
            </a:r>
            <a:r>
              <a:rPr lang="en-GB" sz="2800" dirty="0" err="1"/>
              <a:t>zneplatní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Dále</a:t>
            </a:r>
            <a:r>
              <a:rPr lang="en-GB" sz="2800" dirty="0"/>
              <a:t> je </a:t>
            </a:r>
            <a:r>
              <a:rPr lang="en-GB" sz="2800" dirty="0" err="1"/>
              <a:t>vhodné</a:t>
            </a:r>
            <a:r>
              <a:rPr lang="en-GB" sz="2800" dirty="0"/>
              <a:t> </a:t>
            </a:r>
            <a:r>
              <a:rPr lang="en-GB" sz="2800" dirty="0" err="1"/>
              <a:t>použití</a:t>
            </a:r>
            <a:r>
              <a:rPr lang="en-GB" sz="2800" dirty="0"/>
              <a:t> </a:t>
            </a:r>
            <a:r>
              <a:rPr lang="en-GB" sz="2800" dirty="0" err="1"/>
              <a:t>drobečkové</a:t>
            </a:r>
            <a:r>
              <a:rPr lang="en-GB" sz="2800" dirty="0"/>
              <a:t> </a:t>
            </a:r>
            <a:r>
              <a:rPr lang="en-GB" sz="2800" dirty="0" err="1"/>
              <a:t>navigace</a:t>
            </a:r>
            <a:r>
              <a:rPr lang="en-GB" sz="2800" dirty="0"/>
              <a:t>, </a:t>
            </a:r>
            <a:r>
              <a:rPr lang="en-GB" sz="2800" dirty="0" err="1"/>
              <a:t>stránkování</a:t>
            </a:r>
            <a:r>
              <a:rPr lang="en-GB" sz="2800" dirty="0"/>
              <a:t>, </a:t>
            </a:r>
            <a:r>
              <a:rPr lang="en-GB" sz="2800" dirty="0" err="1"/>
              <a:t>nebo</a:t>
            </a:r>
            <a:r>
              <a:rPr lang="en-GB" sz="2800" dirty="0"/>
              <a:t> </a:t>
            </a:r>
            <a:r>
              <a:rPr lang="en-GB" sz="2800" dirty="0" err="1"/>
              <a:t>zvýraznění</a:t>
            </a:r>
            <a:r>
              <a:rPr lang="en-GB" sz="2800" dirty="0"/>
              <a:t> </a:t>
            </a:r>
            <a:r>
              <a:rPr lang="en-GB" sz="2800" dirty="0" err="1"/>
              <a:t>pozice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stromové</a:t>
            </a:r>
            <a:r>
              <a:rPr lang="en-GB" sz="2800" dirty="0"/>
              <a:t> </a:t>
            </a:r>
            <a:r>
              <a:rPr lang="en-GB" sz="2800" dirty="0" err="1"/>
              <a:t>struktuře</a:t>
            </a:r>
            <a:r>
              <a:rPr lang="en-GB" sz="2800" dirty="0"/>
              <a:t>, aby </a:t>
            </a:r>
            <a:r>
              <a:rPr lang="en-GB" sz="2800" dirty="0" err="1"/>
              <a:t>uživatel</a:t>
            </a:r>
            <a:r>
              <a:rPr lang="en-GB" sz="2800" dirty="0"/>
              <a:t> </a:t>
            </a:r>
            <a:r>
              <a:rPr lang="en-GB" sz="2800" dirty="0" err="1"/>
              <a:t>ihned</a:t>
            </a:r>
            <a:r>
              <a:rPr lang="en-GB" sz="2800" dirty="0"/>
              <a:t> </a:t>
            </a:r>
            <a:r>
              <a:rPr lang="en-GB" sz="2800" dirty="0" err="1"/>
              <a:t>viděl</a:t>
            </a:r>
            <a:r>
              <a:rPr lang="en-GB" sz="2800" dirty="0"/>
              <a:t> </a:t>
            </a:r>
            <a:r>
              <a:rPr lang="en-GB" sz="2800" dirty="0" err="1"/>
              <a:t>jeho</a:t>
            </a:r>
            <a:r>
              <a:rPr lang="en-GB" sz="2800" dirty="0"/>
              <a:t> </a:t>
            </a:r>
            <a:r>
              <a:rPr lang="en-GB" sz="2800" dirty="0" err="1"/>
              <a:t>aktuální</a:t>
            </a:r>
            <a:r>
              <a:rPr lang="en-GB" sz="2800" dirty="0"/>
              <a:t> </a:t>
            </a:r>
            <a:r>
              <a:rPr lang="en-GB" sz="2800" dirty="0" err="1"/>
              <a:t>pozici</a:t>
            </a:r>
            <a:r>
              <a:rPr lang="en-GB" sz="2800" dirty="0"/>
              <a:t> v </a:t>
            </a:r>
            <a:r>
              <a:rPr lang="en-GB" sz="2800" dirty="0" err="1"/>
              <a:t>systému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344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1521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7) Flexibility and efficiency of use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Systém</a:t>
            </a:r>
            <a:r>
              <a:rPr lang="en-GB" sz="2800" dirty="0"/>
              <a:t> </a:t>
            </a:r>
            <a:r>
              <a:rPr lang="en-GB" sz="2800" dirty="0" err="1"/>
              <a:t>musí</a:t>
            </a:r>
            <a:r>
              <a:rPr lang="en-GB" sz="2800" dirty="0"/>
              <a:t> </a:t>
            </a:r>
            <a:r>
              <a:rPr lang="en-GB" sz="2800" dirty="0" err="1"/>
              <a:t>být</a:t>
            </a:r>
            <a:r>
              <a:rPr lang="en-GB" sz="2800" dirty="0"/>
              <a:t> </a:t>
            </a:r>
            <a:r>
              <a:rPr lang="en-GB" sz="2800" dirty="0" err="1"/>
              <a:t>efektivní</a:t>
            </a:r>
            <a:r>
              <a:rPr lang="en-GB" sz="2800" dirty="0"/>
              <a:t> a </a:t>
            </a:r>
            <a:r>
              <a:rPr lang="en-GB" sz="2800" dirty="0" err="1"/>
              <a:t>jednoduchý</a:t>
            </a:r>
            <a:r>
              <a:rPr lang="en-GB" sz="2800" dirty="0"/>
              <a:t> pro </a:t>
            </a:r>
            <a:r>
              <a:rPr lang="en-GB" sz="2800" dirty="0" err="1"/>
              <a:t>použítí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Zároveň</a:t>
            </a:r>
            <a:r>
              <a:rPr lang="en-GB" sz="2800" dirty="0"/>
              <a:t> </a:t>
            </a:r>
            <a:r>
              <a:rPr lang="en-GB" sz="2800" dirty="0" err="1"/>
              <a:t>však</a:t>
            </a:r>
            <a:r>
              <a:rPr lang="en-GB" sz="2800" dirty="0"/>
              <a:t> </a:t>
            </a:r>
            <a:r>
              <a:rPr lang="en-GB" sz="2800" dirty="0" err="1"/>
              <a:t>musí</a:t>
            </a:r>
            <a:r>
              <a:rPr lang="en-GB" sz="2800" dirty="0"/>
              <a:t> </a:t>
            </a:r>
            <a:r>
              <a:rPr lang="en-GB" sz="2800" dirty="0" err="1"/>
              <a:t>poskytovat</a:t>
            </a:r>
            <a:r>
              <a:rPr lang="en-GB" sz="2800" dirty="0"/>
              <a:t> </a:t>
            </a:r>
            <a:r>
              <a:rPr lang="en-GB" sz="2800" dirty="0" err="1"/>
              <a:t>i</a:t>
            </a:r>
            <a:r>
              <a:rPr lang="en-GB" sz="2800" dirty="0"/>
              <a:t> </a:t>
            </a:r>
            <a:r>
              <a:rPr lang="en-GB" sz="2800" dirty="0" err="1"/>
              <a:t>dostatečný</a:t>
            </a:r>
            <a:r>
              <a:rPr lang="en-GB" sz="2800" dirty="0"/>
              <a:t> </a:t>
            </a:r>
            <a:r>
              <a:rPr lang="en-GB" sz="2800" dirty="0" err="1"/>
              <a:t>počet</a:t>
            </a:r>
            <a:r>
              <a:rPr lang="en-GB" sz="2800" dirty="0"/>
              <a:t> </a:t>
            </a:r>
            <a:r>
              <a:rPr lang="en-GB" sz="2800" dirty="0" err="1"/>
              <a:t>voleb</a:t>
            </a:r>
            <a:r>
              <a:rPr lang="en-GB" sz="2800" dirty="0"/>
              <a:t>, </a:t>
            </a:r>
            <a:r>
              <a:rPr lang="en-GB" sz="2800" dirty="0" err="1"/>
              <a:t>které</a:t>
            </a:r>
            <a:r>
              <a:rPr lang="en-GB" sz="2800" dirty="0"/>
              <a:t> </a:t>
            </a:r>
            <a:r>
              <a:rPr lang="en-GB" sz="2800" dirty="0" err="1"/>
              <a:t>využijí</a:t>
            </a:r>
            <a:r>
              <a:rPr lang="en-GB" sz="2800" dirty="0"/>
              <a:t> </a:t>
            </a:r>
            <a:r>
              <a:rPr lang="en-GB" sz="2800" dirty="0" err="1"/>
              <a:t>hlavně</a:t>
            </a:r>
            <a:r>
              <a:rPr lang="en-GB" sz="2800" dirty="0"/>
              <a:t> </a:t>
            </a:r>
            <a:r>
              <a:rPr lang="en-GB" sz="2800" dirty="0" err="1"/>
              <a:t>pokročilí</a:t>
            </a:r>
            <a:r>
              <a:rPr lang="en-GB" sz="2800" dirty="0"/>
              <a:t> </a:t>
            </a:r>
            <a:r>
              <a:rPr lang="en-GB" sz="2800" dirty="0" err="1"/>
              <a:t>uživatelé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/>
              <a:t>V </a:t>
            </a:r>
            <a:r>
              <a:rPr lang="en-GB" sz="2800" dirty="0" err="1"/>
              <a:t>rámci</a:t>
            </a:r>
            <a:r>
              <a:rPr lang="en-GB" sz="2800" dirty="0"/>
              <a:t> </a:t>
            </a:r>
            <a:r>
              <a:rPr lang="en-GB" sz="2800" dirty="0" err="1"/>
              <a:t>možností</a:t>
            </a:r>
            <a:r>
              <a:rPr lang="en-GB" sz="2800" dirty="0"/>
              <a:t> je </a:t>
            </a:r>
            <a:r>
              <a:rPr lang="en-GB" sz="2800" dirty="0" err="1"/>
              <a:t>také</a:t>
            </a:r>
            <a:r>
              <a:rPr lang="en-GB" sz="2800" dirty="0"/>
              <a:t> </a:t>
            </a:r>
            <a:r>
              <a:rPr lang="en-GB" sz="2800" dirty="0" err="1"/>
              <a:t>vhodné</a:t>
            </a:r>
            <a:r>
              <a:rPr lang="en-GB" sz="2800" dirty="0"/>
              <a:t> </a:t>
            </a:r>
            <a:r>
              <a:rPr lang="en-GB" sz="2800" dirty="0" err="1"/>
              <a:t>poskytovat</a:t>
            </a:r>
            <a:r>
              <a:rPr lang="en-GB" sz="2800" dirty="0"/>
              <a:t> </a:t>
            </a:r>
            <a:r>
              <a:rPr lang="en-GB" sz="2800" dirty="0" err="1"/>
              <a:t>uživatelům</a:t>
            </a:r>
            <a:r>
              <a:rPr lang="en-GB" sz="2800" dirty="0"/>
              <a:t> </a:t>
            </a:r>
            <a:r>
              <a:rPr lang="en-GB" sz="2800" dirty="0" err="1"/>
              <a:t>klávesové</a:t>
            </a:r>
            <a:r>
              <a:rPr lang="en-GB" sz="2800" dirty="0"/>
              <a:t> </a:t>
            </a:r>
            <a:r>
              <a:rPr lang="en-GB" sz="2800" dirty="0" err="1"/>
              <a:t>zkratky</a:t>
            </a:r>
            <a:r>
              <a:rPr lang="en-GB" sz="2800" dirty="0"/>
              <a:t> </a:t>
            </a:r>
            <a:r>
              <a:rPr lang="en-GB" sz="2800" dirty="0" err="1"/>
              <a:t>anebo</a:t>
            </a:r>
            <a:r>
              <a:rPr lang="en-GB" sz="2800" dirty="0"/>
              <a:t> </a:t>
            </a:r>
            <a:r>
              <a:rPr lang="en-GB" sz="2800" dirty="0" err="1"/>
              <a:t>funkce</a:t>
            </a:r>
            <a:r>
              <a:rPr lang="en-GB" sz="2800" dirty="0"/>
              <a:t> </a:t>
            </a:r>
            <a:r>
              <a:rPr lang="en-GB" sz="2800" dirty="0" err="1"/>
              <a:t>automatického</a:t>
            </a:r>
            <a:r>
              <a:rPr lang="en-GB" sz="2800" dirty="0"/>
              <a:t> </a:t>
            </a:r>
            <a:r>
              <a:rPr lang="en-GB" sz="2800" dirty="0" err="1"/>
              <a:t>doplňování</a:t>
            </a:r>
            <a:r>
              <a:rPr lang="en-GB" sz="2800" dirty="0"/>
              <a:t> </a:t>
            </a:r>
            <a:r>
              <a:rPr lang="en-GB" sz="2800" dirty="0" err="1"/>
              <a:t>vstupních</a:t>
            </a:r>
            <a:r>
              <a:rPr lang="en-GB" sz="2800" dirty="0"/>
              <a:t> </a:t>
            </a:r>
            <a:r>
              <a:rPr lang="en-GB" sz="2800" dirty="0" err="1"/>
              <a:t>polí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0675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1521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8) Aesthetic and minimalist design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Systém</a:t>
            </a:r>
            <a:r>
              <a:rPr lang="en-GB" sz="2800" dirty="0"/>
              <a:t> by </a:t>
            </a:r>
            <a:r>
              <a:rPr lang="en-GB" sz="2800" dirty="0" err="1"/>
              <a:t>měl</a:t>
            </a:r>
            <a:r>
              <a:rPr lang="en-GB" sz="2800" dirty="0"/>
              <a:t> </a:t>
            </a:r>
            <a:r>
              <a:rPr lang="en-GB" sz="2800" dirty="0" err="1"/>
              <a:t>zobrazovat</a:t>
            </a:r>
            <a:r>
              <a:rPr lang="en-GB" sz="2800" dirty="0"/>
              <a:t> co </a:t>
            </a:r>
            <a:r>
              <a:rPr lang="en-GB" sz="2800" dirty="0" err="1"/>
              <a:t>nejméně</a:t>
            </a:r>
            <a:r>
              <a:rPr lang="en-GB" sz="2800" dirty="0"/>
              <a:t> </a:t>
            </a:r>
            <a:r>
              <a:rPr lang="en-GB" sz="2800" dirty="0" err="1"/>
              <a:t>informací</a:t>
            </a:r>
            <a:r>
              <a:rPr lang="en-GB" sz="2800" dirty="0"/>
              <a:t> a </a:t>
            </a:r>
            <a:r>
              <a:rPr lang="en-GB" sz="2800" dirty="0" err="1"/>
              <a:t>voleb</a:t>
            </a:r>
            <a:r>
              <a:rPr lang="en-GB" sz="2800" dirty="0"/>
              <a:t>, </a:t>
            </a:r>
            <a:r>
              <a:rPr lang="en-GB" sz="2800" dirty="0" err="1"/>
              <a:t>tak</a:t>
            </a:r>
            <a:r>
              <a:rPr lang="en-GB" sz="2800" dirty="0"/>
              <a:t> aby </a:t>
            </a:r>
            <a:r>
              <a:rPr lang="en-GB" sz="2800" dirty="0" err="1"/>
              <a:t>práce</a:t>
            </a:r>
            <a:r>
              <a:rPr lang="en-GB" sz="2800" dirty="0"/>
              <a:t> v </a:t>
            </a:r>
            <a:r>
              <a:rPr lang="en-GB" sz="2800" dirty="0" err="1"/>
              <a:t>něm</a:t>
            </a:r>
            <a:r>
              <a:rPr lang="en-GB" sz="2800" dirty="0"/>
              <a:t> </a:t>
            </a:r>
            <a:r>
              <a:rPr lang="en-GB" sz="2800" dirty="0" err="1"/>
              <a:t>byla</a:t>
            </a:r>
            <a:r>
              <a:rPr lang="en-GB" sz="2800" dirty="0"/>
              <a:t> co </a:t>
            </a:r>
            <a:r>
              <a:rPr lang="en-GB" sz="2800" dirty="0" err="1"/>
              <a:t>nejrychlejší</a:t>
            </a:r>
            <a:r>
              <a:rPr lang="en-GB" sz="2800" dirty="0"/>
              <a:t>, </a:t>
            </a:r>
            <a:r>
              <a:rPr lang="en-GB" sz="2800" dirty="0" err="1"/>
              <a:t>přehledná</a:t>
            </a:r>
            <a:r>
              <a:rPr lang="en-GB" sz="2800" dirty="0"/>
              <a:t>, a </a:t>
            </a:r>
            <a:r>
              <a:rPr lang="en-GB" sz="2800" dirty="0" err="1"/>
              <a:t>uživatel</a:t>
            </a:r>
            <a:r>
              <a:rPr lang="en-GB" sz="2800" dirty="0"/>
              <a:t> </a:t>
            </a:r>
            <a:r>
              <a:rPr lang="en-GB" sz="2800" dirty="0" err="1"/>
              <a:t>musel</a:t>
            </a:r>
            <a:r>
              <a:rPr lang="en-GB" sz="2800" dirty="0"/>
              <a:t> co </a:t>
            </a:r>
            <a:r>
              <a:rPr lang="en-GB" sz="2800" dirty="0" err="1"/>
              <a:t>nejméně</a:t>
            </a:r>
            <a:r>
              <a:rPr lang="en-GB" sz="2800" dirty="0"/>
              <a:t> </a:t>
            </a:r>
            <a:r>
              <a:rPr lang="en-GB" sz="2800" dirty="0" err="1"/>
              <a:t>přemýšlet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Položky</a:t>
            </a:r>
            <a:r>
              <a:rPr lang="en-GB" sz="2800" dirty="0"/>
              <a:t> a </a:t>
            </a:r>
            <a:r>
              <a:rPr lang="en-GB" sz="2800" dirty="0" err="1"/>
              <a:t>volby</a:t>
            </a:r>
            <a:r>
              <a:rPr lang="en-GB" sz="2800" dirty="0"/>
              <a:t>, </a:t>
            </a:r>
            <a:r>
              <a:rPr lang="en-GB" sz="2800" dirty="0" err="1"/>
              <a:t>které</a:t>
            </a:r>
            <a:r>
              <a:rPr lang="en-GB" sz="2800" dirty="0"/>
              <a:t> </a:t>
            </a:r>
            <a:r>
              <a:rPr lang="en-GB" sz="2800" dirty="0" err="1"/>
              <a:t>nejsou</a:t>
            </a:r>
            <a:r>
              <a:rPr lang="en-GB" sz="2800" dirty="0"/>
              <a:t> </a:t>
            </a:r>
            <a:r>
              <a:rPr lang="en-GB" sz="2800" dirty="0" err="1"/>
              <a:t>často</a:t>
            </a:r>
            <a:r>
              <a:rPr lang="en-GB" sz="2800" dirty="0"/>
              <a:t> </a:t>
            </a:r>
            <a:r>
              <a:rPr lang="en-GB" sz="2800" dirty="0" err="1"/>
              <a:t>využívány</a:t>
            </a:r>
            <a:r>
              <a:rPr lang="en-GB" sz="2800" dirty="0"/>
              <a:t>, </a:t>
            </a:r>
            <a:r>
              <a:rPr lang="en-GB" sz="2800" dirty="0" err="1"/>
              <a:t>není</a:t>
            </a:r>
            <a:r>
              <a:rPr lang="en-GB" sz="2800" dirty="0"/>
              <a:t> </a:t>
            </a:r>
            <a:r>
              <a:rPr lang="en-GB" sz="2800" dirty="0" err="1"/>
              <a:t>vhodné</a:t>
            </a:r>
            <a:r>
              <a:rPr lang="en-GB" sz="2800" dirty="0"/>
              <a:t> </a:t>
            </a:r>
            <a:r>
              <a:rPr lang="en-GB" sz="2800" dirty="0" err="1"/>
              <a:t>umísťovat</a:t>
            </a:r>
            <a:r>
              <a:rPr lang="en-GB" sz="2800" dirty="0"/>
              <a:t> </a:t>
            </a:r>
            <a:r>
              <a:rPr lang="en-GB" sz="2800" dirty="0" err="1"/>
              <a:t>přímo</a:t>
            </a:r>
            <a:r>
              <a:rPr lang="en-GB" sz="2800" dirty="0"/>
              <a:t> </a:t>
            </a:r>
            <a:r>
              <a:rPr lang="en-GB" sz="2800" dirty="0" err="1"/>
              <a:t>na</a:t>
            </a:r>
            <a:r>
              <a:rPr lang="en-GB" sz="2800" dirty="0"/>
              <a:t> </a:t>
            </a:r>
            <a:r>
              <a:rPr lang="en-GB" sz="2800" dirty="0" err="1"/>
              <a:t>běžně</a:t>
            </a:r>
            <a:r>
              <a:rPr lang="en-GB" sz="2800" dirty="0"/>
              <a:t> </a:t>
            </a:r>
            <a:r>
              <a:rPr lang="en-GB" sz="2800" dirty="0" err="1"/>
              <a:t>používané</a:t>
            </a:r>
            <a:r>
              <a:rPr lang="en-GB" sz="2800" dirty="0"/>
              <a:t> </a:t>
            </a:r>
            <a:r>
              <a:rPr lang="en-GB" sz="2800" dirty="0" err="1"/>
              <a:t>obrazovky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81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1521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9) Help users recognize, diagnose, and recover from errors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Systém</a:t>
            </a:r>
            <a:r>
              <a:rPr lang="en-GB" sz="2800" dirty="0"/>
              <a:t> by </a:t>
            </a:r>
            <a:r>
              <a:rPr lang="en-GB" sz="2800" dirty="0" err="1"/>
              <a:t>měl</a:t>
            </a:r>
            <a:r>
              <a:rPr lang="en-GB" sz="2800" dirty="0"/>
              <a:t> </a:t>
            </a:r>
            <a:r>
              <a:rPr lang="en-GB" sz="2800" dirty="0" err="1"/>
              <a:t>uživateli</a:t>
            </a:r>
            <a:r>
              <a:rPr lang="en-GB" sz="2800" dirty="0"/>
              <a:t> </a:t>
            </a:r>
            <a:r>
              <a:rPr lang="en-GB" sz="2800" dirty="0" err="1"/>
              <a:t>poskytovat</a:t>
            </a:r>
            <a:r>
              <a:rPr lang="en-GB" sz="2800" dirty="0"/>
              <a:t> </a:t>
            </a:r>
            <a:r>
              <a:rPr lang="en-GB" sz="2800" dirty="0" err="1"/>
              <a:t>srozumitelné</a:t>
            </a:r>
            <a:r>
              <a:rPr lang="en-GB" sz="2800" dirty="0"/>
              <a:t> </a:t>
            </a:r>
            <a:r>
              <a:rPr lang="en-GB" sz="2800" dirty="0" err="1"/>
              <a:t>chybové</a:t>
            </a:r>
            <a:r>
              <a:rPr lang="en-GB" sz="2800" dirty="0"/>
              <a:t> </a:t>
            </a:r>
            <a:r>
              <a:rPr lang="en-GB" sz="2800" dirty="0" err="1"/>
              <a:t>zprávy</a:t>
            </a:r>
            <a:r>
              <a:rPr lang="en-GB" sz="2800" dirty="0"/>
              <a:t> </a:t>
            </a:r>
            <a:r>
              <a:rPr lang="en-GB" sz="2800" dirty="0" err="1"/>
              <a:t>tak</a:t>
            </a:r>
            <a:r>
              <a:rPr lang="en-GB" sz="2800" dirty="0"/>
              <a:t>, aby </a:t>
            </a:r>
            <a:r>
              <a:rPr lang="en-GB" sz="2800" dirty="0" err="1"/>
              <a:t>měl</a:t>
            </a:r>
            <a:r>
              <a:rPr lang="en-GB" sz="2800" dirty="0"/>
              <a:t> </a:t>
            </a:r>
            <a:r>
              <a:rPr lang="en-GB" sz="2800" dirty="0" err="1"/>
              <a:t>uživatel</a:t>
            </a:r>
            <a:r>
              <a:rPr lang="en-GB" sz="2800" dirty="0"/>
              <a:t> </a:t>
            </a:r>
            <a:r>
              <a:rPr lang="en-GB" sz="2800" dirty="0" err="1"/>
              <a:t>možnost</a:t>
            </a:r>
            <a:r>
              <a:rPr lang="en-GB" sz="2800" dirty="0"/>
              <a:t> </a:t>
            </a:r>
            <a:r>
              <a:rPr lang="en-GB" sz="2800" dirty="0" err="1"/>
              <a:t>chyby</a:t>
            </a:r>
            <a:r>
              <a:rPr lang="en-GB" sz="2800" dirty="0"/>
              <a:t> </a:t>
            </a:r>
            <a:r>
              <a:rPr lang="en-GB" sz="2800" dirty="0" err="1"/>
              <a:t>obratem</a:t>
            </a:r>
            <a:r>
              <a:rPr lang="en-GB" sz="2800" dirty="0"/>
              <a:t> </a:t>
            </a:r>
            <a:r>
              <a:rPr lang="en-GB" sz="2800" dirty="0" err="1"/>
              <a:t>opravit</a:t>
            </a:r>
            <a:r>
              <a:rPr lang="en-GB" sz="2800" dirty="0"/>
              <a:t> a </a:t>
            </a:r>
            <a:r>
              <a:rPr lang="en-GB" sz="2800" dirty="0" err="1"/>
              <a:t>věděl</a:t>
            </a:r>
            <a:r>
              <a:rPr lang="en-GB" sz="2800" dirty="0"/>
              <a:t>, co </a:t>
            </a:r>
            <a:r>
              <a:rPr lang="en-GB" sz="2800" dirty="0" err="1"/>
              <a:t>po</a:t>
            </a:r>
            <a:r>
              <a:rPr lang="en-GB" sz="2800" dirty="0"/>
              <a:t> </a:t>
            </a:r>
            <a:r>
              <a:rPr lang="en-GB" sz="2800" dirty="0" err="1"/>
              <a:t>něm</a:t>
            </a:r>
            <a:r>
              <a:rPr lang="en-GB" sz="2800" dirty="0"/>
              <a:t> </a:t>
            </a:r>
            <a:r>
              <a:rPr lang="en-GB" sz="2800" dirty="0" err="1"/>
              <a:t>systém</a:t>
            </a:r>
            <a:r>
              <a:rPr lang="en-GB" sz="2800" dirty="0"/>
              <a:t> </a:t>
            </a:r>
            <a:r>
              <a:rPr lang="en-GB" sz="2800" dirty="0" err="1"/>
              <a:t>vyžaduje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Zprávy</a:t>
            </a:r>
            <a:r>
              <a:rPr lang="en-GB" sz="2800" dirty="0"/>
              <a:t> by </a:t>
            </a:r>
            <a:r>
              <a:rPr lang="en-GB" sz="2800" dirty="0" err="1"/>
              <a:t>měl</a:t>
            </a:r>
            <a:r>
              <a:rPr lang="cs-CZ" sz="2800" dirty="0"/>
              <a:t>y</a:t>
            </a:r>
            <a:r>
              <a:rPr lang="en-GB" sz="2800" dirty="0"/>
              <a:t> </a:t>
            </a:r>
            <a:r>
              <a:rPr lang="en-GB" sz="2800" dirty="0" err="1"/>
              <a:t>být</a:t>
            </a:r>
            <a:r>
              <a:rPr lang="en-GB" sz="2800" dirty="0"/>
              <a:t> v </a:t>
            </a:r>
            <a:r>
              <a:rPr lang="en-GB" sz="2800" dirty="0" err="1"/>
              <a:t>běžném</a:t>
            </a:r>
            <a:r>
              <a:rPr lang="en-GB" sz="2800" dirty="0"/>
              <a:t> </a:t>
            </a:r>
            <a:r>
              <a:rPr lang="en-GB" sz="2800" dirty="0" err="1"/>
              <a:t>jazyce</a:t>
            </a:r>
            <a:r>
              <a:rPr lang="en-GB" sz="2800" dirty="0"/>
              <a:t> a </a:t>
            </a:r>
            <a:r>
              <a:rPr lang="en-GB" sz="2800" dirty="0" err="1"/>
              <a:t>musí</a:t>
            </a:r>
            <a:r>
              <a:rPr lang="en-GB" sz="2800" dirty="0"/>
              <a:t> </a:t>
            </a:r>
            <a:r>
              <a:rPr lang="en-GB" sz="2800" dirty="0" err="1"/>
              <a:t>zároveň</a:t>
            </a:r>
            <a:r>
              <a:rPr lang="en-GB" sz="2800" dirty="0"/>
              <a:t> </a:t>
            </a:r>
            <a:r>
              <a:rPr lang="en-GB" sz="2800" dirty="0" err="1"/>
              <a:t>informovat</a:t>
            </a:r>
            <a:r>
              <a:rPr lang="en-GB" sz="2800" dirty="0"/>
              <a:t> o </a:t>
            </a:r>
            <a:r>
              <a:rPr lang="en-GB" sz="2800" dirty="0" err="1"/>
              <a:t>možném</a:t>
            </a:r>
            <a:r>
              <a:rPr lang="en-GB" sz="2800" dirty="0"/>
              <a:t> </a:t>
            </a:r>
            <a:r>
              <a:rPr lang="en-GB" sz="2800" dirty="0" err="1"/>
              <a:t>řešení</a:t>
            </a:r>
            <a:r>
              <a:rPr lang="en-GB" sz="2800" dirty="0"/>
              <a:t> </a:t>
            </a:r>
            <a:r>
              <a:rPr lang="en-GB" sz="2800" dirty="0" err="1"/>
              <a:t>problému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8132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NIELSENOVY HEURISTIKY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15211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b="1" dirty="0"/>
              <a:t>10) Help and documentation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Systém</a:t>
            </a:r>
            <a:r>
              <a:rPr lang="en-GB" sz="2800" dirty="0"/>
              <a:t> </a:t>
            </a:r>
            <a:r>
              <a:rPr lang="en-GB" sz="2800" dirty="0" err="1"/>
              <a:t>musí</a:t>
            </a:r>
            <a:r>
              <a:rPr lang="en-GB" sz="2800" dirty="0"/>
              <a:t> </a:t>
            </a:r>
            <a:r>
              <a:rPr lang="en-GB" sz="2800" dirty="0" err="1"/>
              <a:t>poskytovat</a:t>
            </a:r>
            <a:r>
              <a:rPr lang="en-GB" sz="2800" dirty="0"/>
              <a:t> </a:t>
            </a:r>
            <a:r>
              <a:rPr lang="en-GB" sz="2800" dirty="0" err="1"/>
              <a:t>nápovědu</a:t>
            </a:r>
            <a:r>
              <a:rPr lang="en-GB" sz="2800" dirty="0"/>
              <a:t> </a:t>
            </a:r>
            <a:r>
              <a:rPr lang="en-GB" sz="2800" dirty="0" err="1"/>
              <a:t>přesně</a:t>
            </a:r>
            <a:r>
              <a:rPr lang="en-GB" sz="2800" dirty="0"/>
              <a:t> tam, </a:t>
            </a:r>
            <a:r>
              <a:rPr lang="en-GB" sz="2800" dirty="0" err="1"/>
              <a:t>kde</a:t>
            </a:r>
            <a:r>
              <a:rPr lang="en-GB" sz="2800" dirty="0"/>
              <a:t> </a:t>
            </a:r>
            <a:r>
              <a:rPr lang="en-GB" sz="2800" dirty="0" err="1"/>
              <a:t>jí</a:t>
            </a:r>
            <a:r>
              <a:rPr lang="en-GB" sz="2800" dirty="0"/>
              <a:t> </a:t>
            </a:r>
            <a:r>
              <a:rPr lang="en-GB" sz="2800" dirty="0" err="1"/>
              <a:t>uživatel</a:t>
            </a:r>
            <a:r>
              <a:rPr lang="en-GB" sz="2800" dirty="0"/>
              <a:t> </a:t>
            </a:r>
            <a:r>
              <a:rPr lang="en-GB" sz="2800" dirty="0" err="1"/>
              <a:t>očekává</a:t>
            </a:r>
            <a:r>
              <a:rPr lang="en-GB" sz="2800" dirty="0"/>
              <a:t> a v </a:t>
            </a:r>
            <a:r>
              <a:rPr lang="en-GB" sz="2800" dirty="0" err="1"/>
              <a:t>situacích</a:t>
            </a:r>
            <a:r>
              <a:rPr lang="en-GB" sz="2800" dirty="0"/>
              <a:t>, </a:t>
            </a:r>
            <a:r>
              <a:rPr lang="en-GB" sz="2800" dirty="0" err="1"/>
              <a:t>kdy</a:t>
            </a:r>
            <a:r>
              <a:rPr lang="en-GB" sz="2800" dirty="0"/>
              <a:t> je </a:t>
            </a:r>
            <a:r>
              <a:rPr lang="en-GB" sz="2800" dirty="0" err="1"/>
              <a:t>nejvíce</a:t>
            </a:r>
            <a:r>
              <a:rPr lang="en-GB" sz="2800" dirty="0"/>
              <a:t> </a:t>
            </a:r>
            <a:r>
              <a:rPr lang="en-GB" sz="2800" dirty="0" err="1"/>
              <a:t>potřeba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Například</a:t>
            </a:r>
            <a:r>
              <a:rPr lang="en-GB" sz="2800" dirty="0"/>
              <a:t> </a:t>
            </a:r>
            <a:r>
              <a:rPr lang="en-GB" sz="2800" dirty="0" err="1"/>
              <a:t>vyplňování</a:t>
            </a:r>
            <a:r>
              <a:rPr lang="en-GB" sz="2800" dirty="0"/>
              <a:t> </a:t>
            </a:r>
            <a:r>
              <a:rPr lang="en-GB" sz="2800" dirty="0" err="1"/>
              <a:t>formulářů</a:t>
            </a:r>
            <a:r>
              <a:rPr lang="en-GB" sz="2800" dirty="0"/>
              <a:t>, </a:t>
            </a:r>
            <a:r>
              <a:rPr lang="en-GB" sz="2800" dirty="0" err="1"/>
              <a:t>zakládaní</a:t>
            </a:r>
            <a:r>
              <a:rPr lang="en-GB" sz="2800" dirty="0"/>
              <a:t> </a:t>
            </a:r>
            <a:r>
              <a:rPr lang="en-GB" sz="2800" dirty="0" err="1"/>
              <a:t>nových</a:t>
            </a:r>
            <a:r>
              <a:rPr lang="en-GB" sz="2800" dirty="0"/>
              <a:t> </a:t>
            </a:r>
            <a:r>
              <a:rPr lang="en-GB" sz="2800" dirty="0" err="1"/>
              <a:t>projektů</a:t>
            </a:r>
            <a:r>
              <a:rPr lang="en-GB" sz="2800" dirty="0"/>
              <a:t> </a:t>
            </a:r>
            <a:r>
              <a:rPr lang="en-GB" sz="2800" dirty="0" err="1"/>
              <a:t>apod</a:t>
            </a:r>
            <a:r>
              <a:rPr lang="en-GB" sz="2800" dirty="0"/>
              <a:t>. 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800" dirty="0" err="1"/>
              <a:t>Nápověda</a:t>
            </a:r>
            <a:r>
              <a:rPr lang="en-GB" sz="2800" dirty="0"/>
              <a:t> by </a:t>
            </a:r>
            <a:r>
              <a:rPr lang="en-GB" sz="2800" dirty="0" err="1"/>
              <a:t>měla</a:t>
            </a:r>
            <a:r>
              <a:rPr lang="en-GB" sz="2800" dirty="0"/>
              <a:t> </a:t>
            </a:r>
            <a:r>
              <a:rPr lang="en-GB" sz="2800" dirty="0" err="1"/>
              <a:t>být</a:t>
            </a:r>
            <a:r>
              <a:rPr lang="en-GB" sz="2800" dirty="0"/>
              <a:t> </a:t>
            </a:r>
            <a:r>
              <a:rPr lang="en-GB" sz="2800" dirty="0" err="1"/>
              <a:t>buď</a:t>
            </a:r>
            <a:r>
              <a:rPr lang="en-GB" sz="2800" dirty="0"/>
              <a:t> </a:t>
            </a:r>
            <a:r>
              <a:rPr lang="en-GB" sz="2800" dirty="0" err="1"/>
              <a:t>kontextová</a:t>
            </a:r>
            <a:r>
              <a:rPr lang="en-GB" sz="2800" dirty="0"/>
              <a:t> (</a:t>
            </a:r>
            <a:r>
              <a:rPr lang="en-GB" sz="2800" dirty="0" err="1"/>
              <a:t>přímo</a:t>
            </a:r>
            <a:r>
              <a:rPr lang="en-GB" sz="2800" dirty="0"/>
              <a:t> u </a:t>
            </a:r>
            <a:r>
              <a:rPr lang="en-GB" sz="2800" dirty="0" err="1"/>
              <a:t>daného</a:t>
            </a:r>
            <a:r>
              <a:rPr lang="en-GB" sz="2800" dirty="0"/>
              <a:t> </a:t>
            </a:r>
            <a:r>
              <a:rPr lang="en-GB" sz="2800" dirty="0" err="1"/>
              <a:t>prvku</a:t>
            </a:r>
            <a:r>
              <a:rPr lang="en-GB" sz="2800" dirty="0"/>
              <a:t>), </a:t>
            </a:r>
            <a:r>
              <a:rPr lang="en-GB" sz="2800" dirty="0" err="1"/>
              <a:t>nebo</a:t>
            </a:r>
            <a:r>
              <a:rPr lang="en-GB" sz="2800" dirty="0"/>
              <a:t> </a:t>
            </a:r>
            <a:r>
              <a:rPr lang="en-GB" sz="2800" dirty="0" err="1"/>
              <a:t>globální</a:t>
            </a:r>
            <a:r>
              <a:rPr lang="en-GB" sz="2800" dirty="0"/>
              <a:t> s </a:t>
            </a:r>
            <a:r>
              <a:rPr lang="en-GB" sz="2800" dirty="0" err="1"/>
              <a:t>možností</a:t>
            </a:r>
            <a:r>
              <a:rPr lang="en-GB" sz="2800" dirty="0"/>
              <a:t> </a:t>
            </a:r>
            <a:r>
              <a:rPr lang="en-GB" sz="2800" dirty="0" err="1"/>
              <a:t>vyhledávání</a:t>
            </a:r>
            <a:r>
              <a:rPr lang="en-GB" sz="2800" dirty="0"/>
              <a:t>.</a:t>
            </a:r>
            <a:endParaRPr lang="en-CA" sz="28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84CB93-5BFE-4CB9-83AC-FFD4B251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>
                <a:cs typeface="Times New Roman" panose="02020603050405020304" pitchFamily="18" charset="0"/>
              </a:rPr>
              <a:t>Principy webového designu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012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r>
              <a:rPr lang="cs-CZ" sz="3000" b="1" dirty="0"/>
              <a:t>Marketingový výzkum</a:t>
            </a:r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96952" y="2170528"/>
            <a:ext cx="2982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chemeClr val="bg1"/>
                </a:solidFill>
              </a:rPr>
              <a:t>Web jako součást marketingu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804" y="143849"/>
            <a:ext cx="1411467" cy="110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3920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52B965-7679-48E6-A15E-2BA46AF7C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altLang="cs-CZ" sz="2500" b="1" cap="all" dirty="0"/>
              <a:t>WEBOVÁ PREZENTACE A MARKETING</a:t>
            </a:r>
            <a:endParaRPr lang="cs-CZ" sz="2500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185E63D-DB42-43A2-8777-A7FCB91A9458}"/>
              </a:ext>
            </a:extLst>
          </p:cNvPr>
          <p:cNvSpPr/>
          <p:nvPr/>
        </p:nvSpPr>
        <p:spPr>
          <a:xfrm>
            <a:off x="125506" y="1059582"/>
            <a:ext cx="7740860" cy="3862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Dobrý web musí fungovat, tedy </a:t>
            </a:r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plnit účel pro byznys firmy </a:t>
            </a:r>
            <a:r>
              <a:rPr lang="cs-C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 také odpovídat potřebám návštěvníků webu. </a:t>
            </a:r>
          </a:p>
          <a:p>
            <a:pPr marL="342900" indent="-342900" algn="just">
              <a:lnSpc>
                <a:spcPct val="150000"/>
              </a:lnSpc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Přínos webové prezentace je nejčastěji prezentován finančním ziskem, protože díky webovým stránkám může firma peníze vydělat nebo ušetřit. </a:t>
            </a:r>
          </a:p>
          <a:p>
            <a:pPr algn="r">
              <a:lnSpc>
                <a:spcPct val="150000"/>
              </a:lnSpc>
              <a:spcAft>
                <a:spcPts val="2000"/>
              </a:spcAft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(Řezáč, 2016)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Webová stránka v marketingu</a:t>
            </a:r>
          </a:p>
        </p:txBody>
      </p:sp>
    </p:spTree>
    <p:extLst>
      <p:ext uri="{BB962C8B-B14F-4D97-AF65-F5344CB8AC3E}">
        <p14:creationId xmlns:p14="http://schemas.microsoft.com/office/powerpoint/2010/main" val="35905347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52B965-7679-48E6-A15E-2BA46AF7C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altLang="cs-CZ" sz="2500" b="1" cap="all" dirty="0"/>
              <a:t>3. WEBOVÁ PREZENTACE A JEJÍ účel</a:t>
            </a:r>
            <a:endParaRPr lang="cs-CZ" sz="2500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185E63D-DB42-43A2-8777-A7FCB91A9458}"/>
              </a:ext>
            </a:extLst>
          </p:cNvPr>
          <p:cNvSpPr/>
          <p:nvPr/>
        </p:nvSpPr>
        <p:spPr>
          <a:xfrm>
            <a:off x="107504" y="699542"/>
            <a:ext cx="8136904" cy="4180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 pohledu účelu můžeme weby rozdělit do tří hlavních skupin:</a:t>
            </a:r>
            <a:endParaRPr lang="sk-SK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15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Webová prezentace</a:t>
            </a: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která má za cíl ovlivnit nebo změnit chování jisté skupiny uživatelů.</a:t>
            </a:r>
          </a:p>
          <a:p>
            <a:pPr marL="800100" lvl="1" indent="-342900" algn="just">
              <a:lnSpc>
                <a:spcPct val="115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E-</a:t>
            </a:r>
            <a:r>
              <a:rPr lang="cs-CZ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shop</a:t>
            </a: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prostřednictvím kterého firma prodává produkty online.</a:t>
            </a:r>
          </a:p>
          <a:p>
            <a:pPr marL="800100" lvl="1" indent="-342900" algn="just">
              <a:lnSpc>
                <a:spcPct val="115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200" b="1" dirty="0">
                <a:latin typeface="Times New Roman" panose="02020603050405020304" pitchFamily="18" charset="0"/>
                <a:ea typeface="Calibri" panose="020F0502020204030204" pitchFamily="34" charset="0"/>
              </a:rPr>
              <a:t>Webová aplikace</a:t>
            </a: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, která řeší konkrétní problém svých uživatelů. To znamená, že není kanálem pro prodej určitých produktů, ale sama je produktem. </a:t>
            </a:r>
          </a:p>
          <a:p>
            <a:pPr lvl="1" algn="r">
              <a:lnSpc>
                <a:spcPct val="115000"/>
              </a:lnSpc>
              <a:spcBef>
                <a:spcPts val="1200"/>
              </a:spcBef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(Řezáč, 2016)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Webová stránka v marketingu</a:t>
            </a:r>
          </a:p>
        </p:txBody>
      </p:sp>
    </p:spTree>
    <p:extLst>
      <p:ext uri="{BB962C8B-B14F-4D97-AF65-F5344CB8AC3E}">
        <p14:creationId xmlns:p14="http://schemas.microsoft.com/office/powerpoint/2010/main" val="1957624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Seminární práce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135901" y="771550"/>
            <a:ext cx="8368141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Vyberete stávající web pro redesign nebo vymyslíte web nový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Nesmí to být e-shop a musíte zapojit uživatele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sz="2000" b="1" dirty="0"/>
              <a:t>Výzkum</a:t>
            </a:r>
            <a:endParaRPr lang="cs-CZ" sz="2000" dirty="0"/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cs-CZ" sz="2000" dirty="0"/>
              <a:t>Analýza konkurenčních webů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cs-CZ" sz="2000" dirty="0"/>
              <a:t>Analýza zákazníka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cs-CZ" sz="2000" dirty="0"/>
              <a:t>Analýza stávajícího webu (pro první typ zadání redesignu)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sz="2000" b="1" dirty="0"/>
              <a:t>Příprava 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cs-CZ" sz="2000" dirty="0"/>
              <a:t>Informační architektura (mapa webu)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cs-CZ" sz="2000" dirty="0" err="1"/>
              <a:t>Wireframe</a:t>
            </a:r>
            <a:endParaRPr lang="cs-CZ" sz="2000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sz="2000" b="1" dirty="0"/>
              <a:t>Kreativita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cs-CZ" sz="2000" dirty="0"/>
              <a:t>Grafický návrh domovské stránky (Malování, </a:t>
            </a:r>
            <a:r>
              <a:rPr lang="cs-CZ" sz="2000" dirty="0" err="1"/>
              <a:t>Canva</a:t>
            </a:r>
            <a:r>
              <a:rPr lang="cs-CZ" sz="2000" dirty="0"/>
              <a:t>, </a:t>
            </a:r>
            <a:r>
              <a:rPr lang="cs-CZ" sz="2000" dirty="0" err="1"/>
              <a:t>Macovna</a:t>
            </a:r>
            <a:r>
              <a:rPr lang="cs-CZ" sz="2000" dirty="0"/>
              <a:t>)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cs-CZ" sz="2000" dirty="0"/>
              <a:t>Obsah jedné stránky (copywriting)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endParaRPr lang="en-CA" sz="28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2861168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52B965-7679-48E6-A15E-2BA46AF7C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altLang="cs-CZ" sz="2800" b="1" cap="all" dirty="0"/>
              <a:t>branding</a:t>
            </a:r>
            <a:endParaRPr lang="cs-CZ" sz="2800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185E63D-DB42-43A2-8777-A7FCB91A9458}"/>
              </a:ext>
            </a:extLst>
          </p:cNvPr>
          <p:cNvSpPr/>
          <p:nvPr/>
        </p:nvSpPr>
        <p:spPr>
          <a:xfrm>
            <a:off x="107504" y="1131590"/>
            <a:ext cx="5184576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600" b="1" dirty="0"/>
              <a:t>Branding je proces, v rámci kterého firma dává smysl své značce</a:t>
            </a:r>
            <a:r>
              <a:rPr lang="cs-CZ" sz="2600" dirty="0"/>
              <a:t>, vypráví její příběh zapamatovatelným a konzistentním způsobem. </a:t>
            </a:r>
          </a:p>
          <a:p>
            <a:pPr algn="r">
              <a:lnSpc>
                <a:spcPct val="150000"/>
              </a:lnSpc>
            </a:pPr>
            <a:r>
              <a:rPr lang="cs-CZ" dirty="0"/>
              <a:t>(Řezáč, 2016)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790974"/>
            <a:ext cx="3427560" cy="2082162"/>
          </a:xfrm>
          <a:prstGeom prst="rect">
            <a:avLst/>
          </a:prstGeom>
        </p:spPr>
      </p:pic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Webová stránka v marketingu</a:t>
            </a:r>
          </a:p>
        </p:txBody>
      </p:sp>
    </p:spTree>
    <p:extLst>
      <p:ext uri="{BB962C8B-B14F-4D97-AF65-F5344CB8AC3E}">
        <p14:creationId xmlns:p14="http://schemas.microsoft.com/office/powerpoint/2010/main" val="27489670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5185E63D-DB42-43A2-8777-A7FCB91A9458}"/>
              </a:ext>
            </a:extLst>
          </p:cNvPr>
          <p:cNvSpPr/>
          <p:nvPr/>
        </p:nvSpPr>
        <p:spPr>
          <a:xfrm>
            <a:off x="107504" y="729789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Zásluhou virtuální povahy internetu i malé firmy mohou disponovat online prezentací, která vypadá zcela působivě jako prezentace od velkých značek.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Firmám využívajícím internet k </a:t>
            </a:r>
            <a:r>
              <a:rPr lang="cs-CZ" sz="2400" b="1" dirty="0"/>
              <a:t>zvýšení popularity u cílových segmentů, tedy posílení značky</a:t>
            </a:r>
            <a:r>
              <a:rPr lang="cs-CZ" sz="2400" dirty="0"/>
              <a:t>, je k dispozici řada různých internetových nástrojů (</a:t>
            </a:r>
            <a:r>
              <a:rPr lang="cs-CZ" sz="2400" dirty="0" err="1"/>
              <a:t>microsity</a:t>
            </a:r>
            <a:r>
              <a:rPr lang="cs-CZ" sz="2400" dirty="0"/>
              <a:t>, online PR články, videa, sociální sítě).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B5BD0128-3821-487A-92E6-A60498155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7776864" cy="507703"/>
          </a:xfrm>
        </p:spPr>
        <p:txBody>
          <a:bodyPr/>
          <a:lstStyle/>
          <a:p>
            <a:r>
              <a:rPr lang="cs-CZ" sz="2800" b="1" cap="all" dirty="0"/>
              <a:t>Branding</a:t>
            </a:r>
            <a:endParaRPr lang="cs-CZ" sz="2800" b="1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Webová stránka v marketingu</a:t>
            </a:r>
          </a:p>
        </p:txBody>
      </p:sp>
    </p:spTree>
    <p:extLst>
      <p:ext uri="{BB962C8B-B14F-4D97-AF65-F5344CB8AC3E}">
        <p14:creationId xmlns:p14="http://schemas.microsoft.com/office/powerpoint/2010/main" val="27143920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r>
              <a:rPr lang="cs-CZ" sz="3000" b="1" dirty="0"/>
              <a:t>Marketingový výzkum</a:t>
            </a:r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96952" y="2170528"/>
            <a:ext cx="2982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chemeClr val="bg1"/>
                </a:solidFill>
              </a:rPr>
              <a:t>Modely chování uživatele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804" y="143849"/>
            <a:ext cx="1411467" cy="110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0562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b="1" dirty="0"/>
              <a:t>FOGGŮV BEHAVIORÁLNÍ MODEL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41941" y="987574"/>
            <a:ext cx="8156062" cy="3349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 err="1"/>
              <a:t>Foggův</a:t>
            </a:r>
            <a:r>
              <a:rPr lang="cs-CZ" sz="2400" dirty="0"/>
              <a:t> behaviorální model (FBM) zdůrazňuje </a:t>
            </a:r>
            <a:r>
              <a:rPr lang="cs-CZ" sz="2400" b="1" dirty="0"/>
              <a:t>dva základní prvky</a:t>
            </a:r>
            <a:r>
              <a:rPr lang="cs-CZ" sz="2400" dirty="0"/>
              <a:t>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Motivaci (</a:t>
            </a:r>
            <a:r>
              <a:rPr lang="cs-CZ" sz="2400" dirty="0" err="1"/>
              <a:t>Core</a:t>
            </a:r>
            <a:r>
              <a:rPr lang="cs-CZ" sz="2400" dirty="0"/>
              <a:t> </a:t>
            </a:r>
            <a:r>
              <a:rPr lang="cs-CZ" sz="2400" dirty="0" err="1"/>
              <a:t>Motivators</a:t>
            </a:r>
            <a:r>
              <a:rPr lang="cs-CZ" sz="2400" dirty="0"/>
              <a:t>),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Způsobilost (</a:t>
            </a:r>
            <a:r>
              <a:rPr lang="cs-CZ" sz="2400" dirty="0" err="1"/>
              <a:t>Simplicity</a:t>
            </a:r>
            <a:r>
              <a:rPr lang="cs-CZ" sz="2400" dirty="0"/>
              <a:t> </a:t>
            </a:r>
            <a:r>
              <a:rPr lang="cs-CZ" sz="2400" dirty="0" err="1"/>
              <a:t>Factors</a:t>
            </a:r>
            <a:r>
              <a:rPr lang="cs-CZ" sz="2400" dirty="0"/>
              <a:t>).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Určuje v jaké kombinaci těchto dvou prvků budou fungovat pobídky (nebo jinými slovy výzvy k akci)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Modely chování zákazníka na webu</a:t>
            </a:r>
          </a:p>
        </p:txBody>
      </p:sp>
    </p:spTree>
    <p:extLst>
      <p:ext uri="{BB962C8B-B14F-4D97-AF65-F5344CB8AC3E}">
        <p14:creationId xmlns:p14="http://schemas.microsoft.com/office/powerpoint/2010/main" val="20505524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b="1" dirty="0"/>
              <a:t>FOGGŮV BEHAVIORÁLNÍ MODEL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Modely chování zákazníka na webu</a:t>
            </a:r>
          </a:p>
        </p:txBody>
      </p:sp>
      <p:pic>
        <p:nvPicPr>
          <p:cNvPr id="8" name="Obrázek 7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19" b="5311"/>
          <a:stretch/>
        </p:blipFill>
        <p:spPr bwMode="auto">
          <a:xfrm>
            <a:off x="2147253" y="843558"/>
            <a:ext cx="4656996" cy="37478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559971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b="1" dirty="0"/>
              <a:t>FOGGŮV BEHAVIORÁLNÍ MODEL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41941" y="915566"/>
            <a:ext cx="7714435" cy="2011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FBM tedy ukazuje, že </a:t>
            </a:r>
            <a:r>
              <a:rPr lang="cs-CZ" sz="2000" b="1" dirty="0"/>
              <a:t>ve stejném okamžiku</a:t>
            </a:r>
            <a:r>
              <a:rPr lang="cs-CZ" sz="2000" dirty="0"/>
              <a:t> musí dojít ke konverzi tří elementů: </a:t>
            </a:r>
            <a:r>
              <a:rPr lang="cs-CZ" sz="2000" b="1" dirty="0"/>
              <a:t>Motivace, Způsobilost a Pobídka. </a:t>
            </a:r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b="1" dirty="0"/>
              <a:t>Pokud nedojde k určitému chování, chybí alespoň jeden z těchto tří prvků.</a:t>
            </a:r>
            <a:r>
              <a:rPr lang="cs-CZ" sz="2000" dirty="0"/>
              <a:t> 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Modely chování zákazníka na webu</a:t>
            </a:r>
          </a:p>
        </p:txBody>
      </p:sp>
    </p:spTree>
    <p:extLst>
      <p:ext uri="{BB962C8B-B14F-4D97-AF65-F5344CB8AC3E}">
        <p14:creationId xmlns:p14="http://schemas.microsoft.com/office/powerpoint/2010/main" val="18365228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b="1" dirty="0"/>
              <a:t>FOGGŮV BEHAVIORÁLNÍ MODEL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53503" y="843558"/>
            <a:ext cx="7714435" cy="3606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Při zohlednění těchto tří prvků mohou web designéři zjistit, co brání uživatelům v tom, aby podnikli požadované akce.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Pokud firma chce, aby uživatelé (zákazníci) napsali recenzi, může pomocí tohoto modelu zjistit, který z těchto tří psychologických spouštěčů není v jejich web designu.</a:t>
            </a:r>
            <a:endParaRPr lang="sk-SK" sz="24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Modely chování zákazníka na webu</a:t>
            </a:r>
          </a:p>
        </p:txBody>
      </p:sp>
    </p:spTree>
    <p:extLst>
      <p:ext uri="{BB962C8B-B14F-4D97-AF65-F5344CB8AC3E}">
        <p14:creationId xmlns:p14="http://schemas.microsoft.com/office/powerpoint/2010/main" val="4210668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b="1" dirty="0"/>
              <a:t>DAVISŮV MODEL AKCEPTACE TECHNOLOGIE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45424" y="843558"/>
            <a:ext cx="79989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dirty="0"/>
              <a:t>Vyvíjel se s ohledem na dva hlavní cíle: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Lepší chápání procesů akceptace technologií uživateli a poskytnutí nových teoretických poznatků o úspěšném návrhu a implementaci informačních systémů.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TAM měl poskytnout teoretický základ pro praktickou metodologii „testování přijetí uživatelem“, která by umožnila návrhářům systémů a implementátorům </a:t>
            </a:r>
            <a:r>
              <a:rPr lang="cs-CZ" sz="2000" b="1" dirty="0"/>
              <a:t>vyhodnotit nově navrhované systémy před jejich implementací</a:t>
            </a:r>
            <a:r>
              <a:rPr lang="cs-CZ" sz="2000" dirty="0"/>
              <a:t>. (</a:t>
            </a:r>
            <a:r>
              <a:rPr lang="cs-CZ" sz="2000" dirty="0" err="1"/>
              <a:t>Ginzberg</a:t>
            </a:r>
            <a:r>
              <a:rPr lang="cs-CZ" sz="2000" dirty="0"/>
              <a:t>, 1981; Davis, 1985)</a:t>
            </a:r>
            <a:endParaRPr lang="sk-SK" sz="20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Modely chování zákazníka na webu</a:t>
            </a:r>
          </a:p>
        </p:txBody>
      </p:sp>
    </p:spTree>
    <p:extLst>
      <p:ext uri="{BB962C8B-B14F-4D97-AF65-F5344CB8AC3E}">
        <p14:creationId xmlns:p14="http://schemas.microsoft.com/office/powerpoint/2010/main" val="23242460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b="1" dirty="0"/>
              <a:t>DAVISŮV MODEL AKCEPTACE TECHNOLOGIE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Modely chování zákazníka na webu</a:t>
            </a:r>
          </a:p>
        </p:txBody>
      </p:sp>
      <p:pic>
        <p:nvPicPr>
          <p:cNvPr id="8" name="Obrázek 7" descr="C:\Users\Verča .LAPTOP-AF5FS6HM\OneDrive\Dokumenty\Projekt ESF\Design a správa www stránek\Images\Snímka1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43558"/>
            <a:ext cx="6840760" cy="3528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908865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467544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b="1" dirty="0"/>
              <a:t>Příklad použití Davisova TAM modelu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Modely chování zákazníka na webu</a:t>
            </a:r>
          </a:p>
        </p:txBody>
      </p:sp>
      <p:pic>
        <p:nvPicPr>
          <p:cNvPr id="8" name="Obrázek 7" descr="C:\Users\Verča .LAPTOP-AF5FS6HM\OneDrive\Dokumenty\Projekt ESF\Design a správa www stránek\Images\Snímka4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35150"/>
            <a:ext cx="6624736" cy="38884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591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Seminární práce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94420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Nebudeme web programovat ani nastavovat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Odevzdání do odevzdávárny v IS SU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Formát necháváme na vás (.</a:t>
            </a:r>
            <a:r>
              <a:rPr lang="cs-CZ" sz="2400" dirty="0" err="1"/>
              <a:t>pdf</a:t>
            </a:r>
            <a:r>
              <a:rPr lang="cs-CZ" sz="2400" dirty="0"/>
              <a:t>, .doc, .ppt) klidně nahrávejte i více souborů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Obsahově popíšete tři kroky (tři kapitoly): 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Výzkum – co jste se dozvěděli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Příprava – co navrhujete a proč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Kreativita – ukážete to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Termín odevzdání je 16.12.2022 0:00</a:t>
            </a:r>
            <a:endParaRPr lang="cs-CZ" sz="2000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endParaRPr lang="en-CA" sz="28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25643120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 txBox="1">
            <a:spLocks/>
          </p:cNvSpPr>
          <p:nvPr/>
        </p:nvSpPr>
        <p:spPr>
          <a:xfrm>
            <a:off x="2987824" y="2211710"/>
            <a:ext cx="3168352" cy="1786696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5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pozornost. </a:t>
            </a:r>
            <a:endParaRPr lang="cs-CZ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577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12 témat k diskusi u zkoušky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94420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Co je to design? Typologie a přístupy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Principy webového designu a heuristiky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Role webové stránky v marketingu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Modely chování uživatele na webu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Možnosti tvorby webové stránky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Proces tvorby webové stránky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Využití výzkumu při designu webu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Redakční systémy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Obsah na webu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Propagace webové stránky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Optimalizace webu pro vyhledávače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/>
              <a:t>Základy webové analytiky v Google </a:t>
            </a:r>
            <a:r>
              <a:rPr lang="cs-CZ" sz="2000" dirty="0" err="1"/>
              <a:t>Analytics</a:t>
            </a:r>
            <a:endParaRPr lang="cs-CZ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endParaRPr lang="en-CA" sz="24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3685917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Co je to design?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135901" y="2058692"/>
            <a:ext cx="83681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/>
              <a:t>Pokud byste se zeptali deseti odborníků na to co je design, dostali byste jedenáct různých definic. 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459457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Co je to design?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Co lze ale spatřit napříč všemi autorskými texty je shoda na tom, že design je </a:t>
            </a:r>
            <a:r>
              <a:rPr lang="cs-CZ" sz="2800" b="1" dirty="0"/>
              <a:t>proces.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Proces, který má jasně stanovený začátek, prostředek a konec. Pro práci v oblasti designu jsou tak nutné také základy projektového řízení.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V rámci procesu je běžné pracovat v týmu, proto jsou pro bezproblémový chod projektu designu důležité také týmové kompetence.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Zřídka je proces zajištěn jednotlivcem.</a:t>
            </a:r>
            <a:endParaRPr lang="en-CA" sz="28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3209609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7848872" cy="295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2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1839"/>
            <a:ext cx="7776864" cy="507703"/>
          </a:xfrm>
        </p:spPr>
        <p:txBody>
          <a:bodyPr/>
          <a:lstStyle/>
          <a:p>
            <a:r>
              <a:rPr lang="cs-CZ" sz="2000" b="1" dirty="0"/>
              <a:t>DEFINICE DESIGNU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92290" y="894075"/>
            <a:ext cx="83681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800" dirty="0"/>
              <a:t>Design je lidská činnost, během které tvoříme plán pro tvorbu věcí, které mají za cíl přinášet hodnotu pro potenciální uživatele, tak aby jim pomáhaly v dosahování jejich vlastních cílů. </a:t>
            </a:r>
          </a:p>
          <a:p>
            <a:pPr algn="r"/>
            <a:r>
              <a:rPr lang="cs-CZ" sz="2800" dirty="0"/>
              <a:t>				</a:t>
            </a:r>
            <a:r>
              <a:rPr lang="cs-CZ" dirty="0"/>
              <a:t>(</a:t>
            </a:r>
            <a:r>
              <a:rPr lang="cs-CZ" dirty="0" err="1"/>
              <a:t>Dorst</a:t>
            </a:r>
            <a:r>
              <a:rPr lang="cs-CZ" dirty="0"/>
              <a:t> and </a:t>
            </a:r>
            <a:r>
              <a:rPr lang="cs-CZ" dirty="0" err="1"/>
              <a:t>Overveld</a:t>
            </a:r>
            <a:r>
              <a:rPr lang="cs-CZ" dirty="0"/>
              <a:t>, 2009)</a:t>
            </a:r>
            <a:endParaRPr lang="en-CA" sz="28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267744" y="4731990"/>
            <a:ext cx="4992555" cy="27589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1067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v marketingu</a:t>
            </a:r>
          </a:p>
        </p:txBody>
      </p:sp>
    </p:spTree>
    <p:extLst>
      <p:ext uri="{BB962C8B-B14F-4D97-AF65-F5344CB8AC3E}">
        <p14:creationId xmlns:p14="http://schemas.microsoft.com/office/powerpoint/2010/main" val="57334835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3003</TotalTime>
  <Words>2675</Words>
  <Application>Microsoft Macintosh PowerPoint</Application>
  <PresentationFormat>Předvádění na obrazovce (16:9)</PresentationFormat>
  <Paragraphs>363</Paragraphs>
  <Slides>50</Slides>
  <Notes>36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50</vt:i4>
      </vt:variant>
    </vt:vector>
  </HeadingPairs>
  <TitlesOfParts>
    <vt:vector size="54" baseType="lpstr">
      <vt:lpstr>Arial</vt:lpstr>
      <vt:lpstr>Calibri</vt:lpstr>
      <vt:lpstr>Times New Roman</vt:lpstr>
      <vt:lpstr>SLU</vt:lpstr>
      <vt:lpstr>1. TUTORIÁL Design a správa webové stránky</vt:lpstr>
      <vt:lpstr>Prezentace aplikace PowerPoint</vt:lpstr>
      <vt:lpstr>Podmínky splnění předmětu</vt:lpstr>
      <vt:lpstr>Seminární práce</vt:lpstr>
      <vt:lpstr>Seminární práce</vt:lpstr>
      <vt:lpstr>12 témat k diskusi u zkoušky</vt:lpstr>
      <vt:lpstr>Co je to design?</vt:lpstr>
      <vt:lpstr>Co je to design?</vt:lpstr>
      <vt:lpstr>DEFINICE DESIGNU</vt:lpstr>
      <vt:lpstr>Design a umění, rozdíly…</vt:lpstr>
      <vt:lpstr>Design služeb</vt:lpstr>
      <vt:lpstr>Design služeb</vt:lpstr>
      <vt:lpstr>Produktový design</vt:lpstr>
      <vt:lpstr>Grafický design</vt:lpstr>
      <vt:lpstr>Grafický design</vt:lpstr>
      <vt:lpstr>Prezentace aplikace PowerPoint</vt:lpstr>
      <vt:lpstr>WEBOVÝ DESIGN OBECNĚ</vt:lpstr>
      <vt:lpstr>WEBOVÝ DESIGN OBECNĚ</vt:lpstr>
      <vt:lpstr>WEBOVÝ DESIGN OBECNĚ</vt:lpstr>
      <vt:lpstr>konflikty v oblasti web designu</vt:lpstr>
      <vt:lpstr>potřeby uživatele oproti potřebám designéra</vt:lpstr>
      <vt:lpstr>rovnováha formy a funkčnosti </vt:lpstr>
      <vt:lpstr>Interakční design</vt:lpstr>
      <vt:lpstr>Interakční design</vt:lpstr>
      <vt:lpstr>Prezentace aplikace PowerPoint</vt:lpstr>
      <vt:lpstr>NIELSENOVY HEURISTIKY</vt:lpstr>
      <vt:lpstr>NIELSENOVY HEURISTIKY</vt:lpstr>
      <vt:lpstr>NIELSENOVY HEURISTIKY</vt:lpstr>
      <vt:lpstr>NIELSENOVY HEURISTIKY</vt:lpstr>
      <vt:lpstr>NIELSENOVY HEURISTIKY</vt:lpstr>
      <vt:lpstr>NIELSENOVY HEURISTIKY</vt:lpstr>
      <vt:lpstr>NIELSENOVY HEURISTIKY</vt:lpstr>
      <vt:lpstr>NIELSENOVY HEURISTIKY</vt:lpstr>
      <vt:lpstr>NIELSENOVY HEURISTIKY</vt:lpstr>
      <vt:lpstr>NIELSENOVY HEURISTIKY</vt:lpstr>
      <vt:lpstr>NIELSENOVY HEURISTIKY</vt:lpstr>
      <vt:lpstr>Prezentace aplikace PowerPoint</vt:lpstr>
      <vt:lpstr>WEBOVÁ PREZENTACE A MARKETING</vt:lpstr>
      <vt:lpstr>3. WEBOVÁ PREZENTACE A JEJÍ účel</vt:lpstr>
      <vt:lpstr>branding</vt:lpstr>
      <vt:lpstr>Branding</vt:lpstr>
      <vt:lpstr>Prezentace aplikace PowerPoint</vt:lpstr>
      <vt:lpstr>FOGGŮV BEHAVIORÁLNÍ MODEL</vt:lpstr>
      <vt:lpstr>FOGGŮV BEHAVIORÁLNÍ MODEL</vt:lpstr>
      <vt:lpstr>FOGGŮV BEHAVIORÁLNÍ MODEL</vt:lpstr>
      <vt:lpstr>FOGGŮV BEHAVIORÁLNÍ MODEL</vt:lpstr>
      <vt:lpstr>DAVISŮV MODEL AKCEPTACE TECHNOLOGIE</vt:lpstr>
      <vt:lpstr>DAVISŮV MODEL AKCEPTACE TECHNOLOGIE</vt:lpstr>
      <vt:lpstr>Příklad použití Davisova TAM modelu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Martin Klepek</cp:lastModifiedBy>
  <cp:revision>180</cp:revision>
  <dcterms:created xsi:type="dcterms:W3CDTF">2016-07-06T15:42:34Z</dcterms:created>
  <dcterms:modified xsi:type="dcterms:W3CDTF">2022-09-28T06:02:53Z</dcterms:modified>
</cp:coreProperties>
</file>