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64" r:id="rId3"/>
    <p:sldId id="325" r:id="rId4"/>
    <p:sldId id="314" r:id="rId5"/>
    <p:sldId id="316" r:id="rId6"/>
    <p:sldId id="317" r:id="rId7"/>
    <p:sldId id="318" r:id="rId8"/>
    <p:sldId id="319" r:id="rId9"/>
    <p:sldId id="320" r:id="rId10"/>
    <p:sldId id="306" r:id="rId11"/>
    <p:sldId id="307" r:id="rId12"/>
    <p:sldId id="321" r:id="rId13"/>
    <p:sldId id="308" r:id="rId14"/>
    <p:sldId id="311" r:id="rId15"/>
    <p:sldId id="310" r:id="rId16"/>
    <p:sldId id="312" r:id="rId17"/>
    <p:sldId id="313" r:id="rId18"/>
    <p:sldId id="326" r:id="rId19"/>
    <p:sldId id="260" r:id="rId20"/>
    <p:sldId id="294" r:id="rId21"/>
    <p:sldId id="296" r:id="rId22"/>
    <p:sldId id="297" r:id="rId23"/>
    <p:sldId id="298" r:id="rId24"/>
    <p:sldId id="299" r:id="rId25"/>
    <p:sldId id="300" r:id="rId26"/>
    <p:sldId id="301" r:id="rId27"/>
    <p:sldId id="302" r:id="rId28"/>
    <p:sldId id="303" r:id="rId29"/>
    <p:sldId id="304" r:id="rId30"/>
    <p:sldId id="305" r:id="rId31"/>
    <p:sldId id="328" r:id="rId32"/>
    <p:sldId id="329" r:id="rId33"/>
    <p:sldId id="330" r:id="rId34"/>
    <p:sldId id="309" r:id="rId35"/>
    <p:sldId id="331" r:id="rId36"/>
    <p:sldId id="332" r:id="rId37"/>
    <p:sldId id="333" r:id="rId38"/>
    <p:sldId id="334" r:id="rId39"/>
    <p:sldId id="335" r:id="rId40"/>
    <p:sldId id="315" r:id="rId41"/>
    <p:sldId id="336" r:id="rId42"/>
    <p:sldId id="337" r:id="rId43"/>
    <p:sldId id="338" r:id="rId44"/>
    <p:sldId id="339" r:id="rId45"/>
    <p:sldId id="340" r:id="rId46"/>
    <p:sldId id="322" r:id="rId47"/>
    <p:sldId id="341" r:id="rId48"/>
    <p:sldId id="323" r:id="rId49"/>
    <p:sldId id="324" r:id="rId50"/>
    <p:sldId id="342" r:id="rId51"/>
    <p:sldId id="343" r:id="rId52"/>
    <p:sldId id="344" r:id="rId53"/>
    <p:sldId id="327" r:id="rId54"/>
    <p:sldId id="345"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3" r:id="rId71"/>
    <p:sldId id="364" r:id="rId72"/>
    <p:sldId id="365" r:id="rId73"/>
    <p:sldId id="366" r:id="rId74"/>
    <p:sldId id="367" r:id="rId75"/>
    <p:sldId id="368" r:id="rId76"/>
    <p:sldId id="369" r:id="rId77"/>
    <p:sldId id="370" r:id="rId78"/>
    <p:sldId id="371" r:id="rId79"/>
    <p:sldId id="372" r:id="rId80"/>
    <p:sldId id="373" r:id="rId8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94"/>
  </p:normalViewPr>
  <p:slideViewPr>
    <p:cSldViewPr>
      <p:cViewPr varScale="1">
        <p:scale>
          <a:sx n="161" d="100"/>
          <a:sy n="161" d="100"/>
        </p:scale>
        <p:origin x="62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19.12.2022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cs.wikipedia.org/wiki/Google_Analytics#cite_note-1"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zechrepublic.googleblog.com/2016/08/nove-prehledy-srovnavaci-udaje-atribuc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07836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63339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95279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266669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67277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493163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75230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204727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9915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0427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8194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3127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422464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307071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63213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217015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47229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6847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648778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704427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715368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40711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124431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865674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170119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https://napoveda.collabim.cz/collabim/klicova-slova</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998452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561898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969545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01724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450794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127351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2460748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64586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94530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1335012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61849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78802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909749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3623809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1860716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3289997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5962509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3576661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https://www.itbiz.cz/clanky/webova-analytika-v-praxi-1-prinosy-webove-analytiky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275230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920982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https://cs.wikipedia.org/wiki/Google_Analytics#cite_note-1</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2786632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3346773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33132364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1372594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17127171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000961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17307500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https://www.marketingppc.cz/casto-kladene-dotazy-k-ppc-marketingu/co-to-jsou-utm-parametry-a-k-cemu-slouzi/</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19517243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https://www.marketingppc.cz/casto-kladene-dotazy-k-ppc-marketingu/co-to-jsou-utm-parametry-a-k-cemu-slouzi/</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10070580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https://www.marketingppc.cz/casto-kladene-dotazy-k-ppc-marketingu/co-to-jsou-utm-parametry-a-k-cemu-slouzi/</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13700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1621838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27749694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37522180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Dostupné z: http://www.lukask.cz/utm-parametry/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7464451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Dostupné z: http://www.lukask.cz/utm-parametry/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33204366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Dostupné z: http://www.lukask.cz/utm-parametry/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11658949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Dostupné z: http://www.lukask.cz/utm-parametry/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41276913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4339760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3706376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303021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57617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8925543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15404281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22134689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28317009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7193867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15680192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313524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22515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https://czechrepublic.googleblog.com/2016/08/nove-prehledy-srovnavaci-udaje-atribuce.html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62297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26307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ollabim.cz/"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262756"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78780" y="1563638"/>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3. </a:t>
            </a:r>
            <a:r>
              <a:rPr lang="en-US" sz="3000" b="1" dirty="0" err="1">
                <a:solidFill>
                  <a:schemeClr val="bg1"/>
                </a:solidFill>
                <a:cs typeface="Times New Roman" panose="02020603050405020304" pitchFamily="18" charset="0"/>
              </a:rPr>
              <a:t>Tutoriál</a:t>
            </a:r>
            <a:endParaRPr lang="cs-CZ" sz="3000" b="1" dirty="0">
              <a:solidFill>
                <a:schemeClr val="bg1"/>
              </a:solidFill>
              <a:cs typeface="Times New Roman" panose="02020603050405020304" pitchFamily="18" charset="0"/>
            </a:endParaRPr>
          </a:p>
        </p:txBody>
      </p:sp>
      <p:sp>
        <p:nvSpPr>
          <p:cNvPr id="9" name="Podnadpis 2"/>
          <p:cNvSpPr txBox="1">
            <a:spLocks/>
          </p:cNvSpPr>
          <p:nvPr/>
        </p:nvSpPr>
        <p:spPr>
          <a:xfrm>
            <a:off x="6978047" y="4371950"/>
            <a:ext cx="2016224" cy="6277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Martin </a:t>
            </a:r>
            <a:r>
              <a:rPr lang="cs-CZ" altLang="cs-CZ" sz="900" b="1" dirty="0" err="1">
                <a:solidFill>
                  <a:srgbClr val="307871"/>
                </a:solidFill>
                <a:latin typeface="Times New Roman" panose="02020603050405020304" pitchFamily="18" charset="0"/>
                <a:cs typeface="Times New Roman" panose="02020603050405020304" pitchFamily="18" charset="0"/>
              </a:rPr>
              <a:t>Klepek</a:t>
            </a:r>
            <a:r>
              <a:rPr lang="cs-CZ" altLang="cs-CZ" sz="900" b="1" dirty="0">
                <a:solidFill>
                  <a:srgbClr val="307871"/>
                </a:solidFill>
                <a:latin typeface="Times New Roman" panose="02020603050405020304" pitchFamily="18" charset="0"/>
                <a:cs typeface="Times New Roman" panose="02020603050405020304" pitchFamily="18" charset="0"/>
              </a:rPr>
              <a:t>, Ph.D.</a:t>
            </a:r>
          </a:p>
          <a:p>
            <a:pPr algn="r"/>
            <a:r>
              <a:rPr lang="cs-CZ" altLang="cs-CZ" sz="900" b="1" dirty="0">
                <a:solidFill>
                  <a:srgbClr val="307871"/>
                </a:solidFill>
                <a:latin typeface="Times New Roman" panose="02020603050405020304" pitchFamily="18" charset="0"/>
                <a:cs typeface="Times New Roman" panose="02020603050405020304" pitchFamily="18" charset="0"/>
              </a:rPr>
              <a:t>Ing. Tereza </a:t>
            </a:r>
            <a:r>
              <a:rPr lang="cs-CZ" altLang="cs-CZ" sz="900" b="1" dirty="0" err="1">
                <a:solidFill>
                  <a:srgbClr val="307871"/>
                </a:solidFill>
                <a:latin typeface="Times New Roman" panose="02020603050405020304" pitchFamily="18" charset="0"/>
                <a:cs typeface="Times New Roman" panose="02020603050405020304" pitchFamily="18" charset="0"/>
              </a:rPr>
              <a:t>Ikášová</a:t>
            </a:r>
            <a:endParaRPr lang="cs-CZ" altLang="cs-CZ" sz="900" b="1" dirty="0">
              <a:solidFill>
                <a:srgbClr val="307871"/>
              </a:solidFill>
              <a:latin typeface="Times New Roman" panose="02020603050405020304" pitchFamily="18" charset="0"/>
              <a:cs typeface="Times New Roman" panose="02020603050405020304" pitchFamily="18" charset="0"/>
            </a:endParaRPr>
          </a:p>
          <a:p>
            <a:pPr algn="r"/>
            <a:r>
              <a:rPr lang="cs-CZ" altLang="cs-CZ" sz="900" dirty="0">
                <a:solidFill>
                  <a:srgbClr val="307871"/>
                </a:solidFill>
                <a:latin typeface="Times New Roman" panose="02020603050405020304" pitchFamily="18" charset="0"/>
                <a:cs typeface="Times New Roman" panose="02020603050405020304" pitchFamily="18" charset="0"/>
              </a:rPr>
              <a:t>Design a správa webové stránky </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KONVERZE</a:t>
            </a:r>
          </a:p>
        </p:txBody>
      </p:sp>
      <p:sp>
        <p:nvSpPr>
          <p:cNvPr id="2" name="TextovéPole 1"/>
          <p:cNvSpPr txBox="1"/>
          <p:nvPr/>
        </p:nvSpPr>
        <p:spPr>
          <a:xfrm>
            <a:off x="280633" y="1059582"/>
            <a:ext cx="7928868" cy="3795911"/>
          </a:xfrm>
          <a:prstGeom prst="rect">
            <a:avLst/>
          </a:prstGeom>
          <a:noFill/>
        </p:spPr>
        <p:txBody>
          <a:bodyPr wrap="square" rtlCol="0">
            <a:spAutoFit/>
          </a:bodyPr>
          <a:lstStyle/>
          <a:p>
            <a:pPr marL="285750" indent="-285750" algn="just">
              <a:spcAft>
                <a:spcPts val="2000"/>
              </a:spcAft>
              <a:buFont typeface="Arial" panose="020B0604020202020204" pitchFamily="34" charset="0"/>
              <a:buChar char="•"/>
            </a:pPr>
            <a:r>
              <a:rPr lang="cs-CZ" sz="2800" dirty="0"/>
              <a:t>Konverze, v anglickém znění </a:t>
            </a:r>
            <a:r>
              <a:rPr lang="cs-CZ" sz="2800" dirty="0" err="1"/>
              <a:t>Conversion</a:t>
            </a:r>
            <a:r>
              <a:rPr lang="cs-CZ" sz="2800" dirty="0"/>
              <a:t> </a:t>
            </a:r>
            <a:r>
              <a:rPr lang="cs-CZ" sz="2800" dirty="0" err="1"/>
              <a:t>Rate</a:t>
            </a:r>
            <a:r>
              <a:rPr lang="cs-CZ" sz="2800" dirty="0"/>
              <a:t>, je úspěšné dokončení nějaké akce. U e-</a:t>
            </a:r>
            <a:r>
              <a:rPr lang="cs-CZ" sz="2800" dirty="0" err="1"/>
              <a:t>shopu</a:t>
            </a:r>
            <a:r>
              <a:rPr lang="cs-CZ" sz="2800" dirty="0"/>
              <a:t> pak konverzi reprezentují akce skutečných zákazníků. Skutečným zákazníkem je ten, který si u vás zakoupil zboží, registroval se k odběru </a:t>
            </a:r>
            <a:r>
              <a:rPr lang="cs-CZ" sz="2800" dirty="0" err="1"/>
              <a:t>newsletteru</a:t>
            </a:r>
            <a:r>
              <a:rPr lang="cs-CZ" sz="2800" dirty="0"/>
              <a:t> nebo provedl registraci. Obecně do konverze spadá uživatel, který provedl požadovanou akci. </a:t>
            </a:r>
          </a:p>
          <a:p>
            <a:pPr algn="r">
              <a:spcAft>
                <a:spcPts val="2000"/>
              </a:spcAft>
            </a:pPr>
            <a:r>
              <a:rPr lang="cs-CZ" sz="2000" dirty="0"/>
              <a:t>(Mikulášová a Sedlák, 2015, s. 292)</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339516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KONVERZE</a:t>
            </a:r>
          </a:p>
        </p:txBody>
      </p:sp>
      <p:sp>
        <p:nvSpPr>
          <p:cNvPr id="2" name="TextovéPole 1"/>
          <p:cNvSpPr txBox="1"/>
          <p:nvPr/>
        </p:nvSpPr>
        <p:spPr>
          <a:xfrm>
            <a:off x="280632" y="1059582"/>
            <a:ext cx="8395823" cy="3672800"/>
          </a:xfrm>
          <a:prstGeom prst="rect">
            <a:avLst/>
          </a:prstGeom>
          <a:noFill/>
        </p:spPr>
        <p:txBody>
          <a:bodyPr wrap="square" rtlCol="0">
            <a:spAutoFit/>
          </a:bodyPr>
          <a:lstStyle/>
          <a:p>
            <a:pPr marL="285750" indent="-285750" algn="just">
              <a:spcAft>
                <a:spcPts val="2000"/>
              </a:spcAft>
              <a:buFont typeface="Arial" panose="020B0604020202020204" pitchFamily="34" charset="0"/>
              <a:buChar char="•"/>
            </a:pPr>
            <a:r>
              <a:rPr lang="cs-CZ" sz="2400" dirty="0"/>
              <a:t>S tímto pojmem souvisí konverzní poměr, což je metrika, která vyjadřuje kolik pro-cent uživatelů dokončí požadovanou akci (provede konverzi). </a:t>
            </a:r>
          </a:p>
          <a:p>
            <a:pPr marL="285750" indent="-285750" algn="just">
              <a:spcAft>
                <a:spcPts val="2000"/>
              </a:spcAft>
              <a:buFont typeface="Arial" panose="020B0604020202020204" pitchFamily="34" charset="0"/>
              <a:buChar char="•"/>
            </a:pPr>
            <a:r>
              <a:rPr lang="cs-CZ" sz="2400" dirty="0"/>
              <a:t>Konverzní poměr není výsadou pouze u online aktivit, můžeme si jej klidně vysvětlit na příkladu kamenného obchodu. Pokud do prodejny přijde 50 zákazníků a 25 z nich nakoupí můžeme hovořit o konverzi 50% (polovina zákazníků, kteří vstoupili do obchodu nakonec nakoupilo). Totéž pak v případě e-</a:t>
            </a:r>
            <a:r>
              <a:rPr lang="cs-CZ" sz="2400" dirty="0" err="1"/>
              <a:t>shopu</a:t>
            </a:r>
            <a:r>
              <a:rPr lang="cs-CZ" sz="2400" dirty="0"/>
              <a:t> bude znamenat, pokud z 5 000 návštěvníků nakoupí 2 500.</a:t>
            </a:r>
            <a:endParaRPr lang="cs-CZ" dirty="0"/>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151354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ATRIBUCE REKLAMY</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1026" name="Picture 2" descr="https://4.bp.blogspot.com/-nexZ7yyha7o/V72Ppl3YqeI/AAAAAAAABdc/ZPIEENwvDFE-9CZAPW8qX35f0iZDdHw2QCLcB/s640/Screen%2BShot%2B2016-08-24%2Bat%2B2.14.00%2BPM.png">
            <a:extLst>
              <a:ext uri="{FF2B5EF4-FFF2-40B4-BE49-F238E27FC236}">
                <a16:creationId xmlns:a16="http://schemas.microsoft.com/office/drawing/2014/main" id="{3767BA0C-7B61-4A93-B0D4-B02B2429B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931" y="1269593"/>
            <a:ext cx="5712382" cy="265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5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Měření efektivity reklamy</a:t>
            </a:r>
          </a:p>
        </p:txBody>
      </p:sp>
      <p:sp>
        <p:nvSpPr>
          <p:cNvPr id="2" name="TextovéPole 1"/>
          <p:cNvSpPr txBox="1"/>
          <p:nvPr/>
        </p:nvSpPr>
        <p:spPr>
          <a:xfrm>
            <a:off x="280632" y="1059582"/>
            <a:ext cx="8395823" cy="3170099"/>
          </a:xfrm>
          <a:prstGeom prst="rect">
            <a:avLst/>
          </a:prstGeom>
          <a:noFill/>
        </p:spPr>
        <p:txBody>
          <a:bodyPr wrap="square" rtlCol="0">
            <a:spAutoFit/>
          </a:bodyPr>
          <a:lstStyle/>
          <a:p>
            <a:pPr marL="342900" indent="-342900">
              <a:buFont typeface="Arial" panose="020B0604020202020204" pitchFamily="34" charset="0"/>
              <a:buChar char="•"/>
            </a:pPr>
            <a:r>
              <a:rPr lang="cs-CZ" sz="2000" b="1" dirty="0">
                <a:solidFill>
                  <a:srgbClr val="307871"/>
                </a:solidFill>
                <a:latin typeface="Times New Roman" panose="02020603050405020304" pitchFamily="18" charset="0"/>
                <a:cs typeface="Times New Roman" panose="02020603050405020304" pitchFamily="18" charset="0"/>
              </a:rPr>
              <a:t>CTR</a:t>
            </a:r>
          </a:p>
          <a:p>
            <a:pPr marL="342900" indent="-342900">
              <a:buFont typeface="Arial" panose="020B0604020202020204" pitchFamily="34" charset="0"/>
              <a:buChar char="•"/>
            </a:pPr>
            <a:r>
              <a:rPr lang="cs-CZ" sz="2000" dirty="0" err="1">
                <a:solidFill>
                  <a:srgbClr val="307871"/>
                </a:solidFill>
                <a:latin typeface="Times New Roman" panose="02020603050405020304" pitchFamily="18" charset="0"/>
                <a:cs typeface="Times New Roman" panose="02020603050405020304" pitchFamily="18" charset="0"/>
              </a:rPr>
              <a:t>Click</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through</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rate</a:t>
            </a:r>
            <a:endParaRPr lang="cs-CZ" sz="2000" dirty="0">
              <a:solidFill>
                <a:srgbClr val="30787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Míra </a:t>
            </a:r>
            <a:r>
              <a:rPr lang="cs-CZ" sz="2000" dirty="0" err="1">
                <a:solidFill>
                  <a:srgbClr val="307871"/>
                </a:solidFill>
                <a:latin typeface="Times New Roman" panose="02020603050405020304" pitchFamily="18" charset="0"/>
                <a:cs typeface="Times New Roman" panose="02020603050405020304" pitchFamily="18" charset="0"/>
              </a:rPr>
              <a:t>proklikovosti</a:t>
            </a:r>
            <a:r>
              <a:rPr lang="cs-CZ" sz="2000" dirty="0">
                <a:solidFill>
                  <a:srgbClr val="307871"/>
                </a:solidFill>
                <a:latin typeface="Times New Roman" panose="02020603050405020304" pitchFamily="18" charset="0"/>
                <a:cs typeface="Times New Roman" panose="02020603050405020304" pitchFamily="18" charset="0"/>
              </a:rPr>
              <a:t>, je základní metrika pro měření úspěšnosti online reklamy</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Výpočet bere do úvahy počet zobrazení a počet kliknutí:</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CTR = (číslo kliků / číslo zobrazení) * 100</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CTR = (200/10000) * 100 = 2 %</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Z 10 000 zobrazení reklamy na ni kliklo 2% (200)</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Zobrazení se někdy říká také imprese</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Vysoké CTR znamená, že mají zákazníci o reklamu zájem – je pro ně relevantní</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240626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Měření efektivity reklamy</a:t>
            </a:r>
          </a:p>
        </p:txBody>
      </p:sp>
      <p:sp>
        <p:nvSpPr>
          <p:cNvPr id="2" name="TextovéPole 1"/>
          <p:cNvSpPr txBox="1"/>
          <p:nvPr/>
        </p:nvSpPr>
        <p:spPr>
          <a:xfrm>
            <a:off x="280632" y="1059582"/>
            <a:ext cx="8395823" cy="2246769"/>
          </a:xfrm>
          <a:prstGeom prst="rect">
            <a:avLst/>
          </a:prstGeom>
          <a:noFill/>
        </p:spPr>
        <p:txBody>
          <a:bodyPr wrap="square" rtlCol="0">
            <a:spAutoFit/>
          </a:bodyPr>
          <a:lstStyle/>
          <a:p>
            <a:pPr marL="342900" indent="-342900">
              <a:buFont typeface="Arial" panose="020B0604020202020204" pitchFamily="34" charset="0"/>
              <a:buChar char="•"/>
            </a:pPr>
            <a:r>
              <a:rPr lang="cs-CZ" sz="2000" b="1" dirty="0">
                <a:solidFill>
                  <a:srgbClr val="307871"/>
                </a:solidFill>
                <a:latin typeface="Times New Roman" panose="02020603050405020304" pitchFamily="18" charset="0"/>
                <a:cs typeface="Times New Roman" panose="02020603050405020304" pitchFamily="18" charset="0"/>
              </a:rPr>
              <a:t>CPC</a:t>
            </a:r>
          </a:p>
          <a:p>
            <a:pPr marL="342900" indent="-342900">
              <a:buFont typeface="Arial" panose="020B0604020202020204" pitchFamily="34" charset="0"/>
              <a:buChar char="•"/>
            </a:pPr>
            <a:r>
              <a:rPr lang="cs-CZ" sz="2000" dirty="0" err="1">
                <a:solidFill>
                  <a:srgbClr val="307871"/>
                </a:solidFill>
                <a:latin typeface="Times New Roman" panose="02020603050405020304" pitchFamily="18" charset="0"/>
                <a:cs typeface="Times New Roman" panose="02020603050405020304" pitchFamily="18" charset="0"/>
              </a:rPr>
              <a:t>Costs</a:t>
            </a:r>
            <a:r>
              <a:rPr lang="cs-CZ" sz="2000" dirty="0">
                <a:solidFill>
                  <a:srgbClr val="307871"/>
                </a:solidFill>
                <a:latin typeface="Times New Roman" panose="02020603050405020304" pitchFamily="18" charset="0"/>
                <a:cs typeface="Times New Roman" panose="02020603050405020304" pitchFamily="18" charset="0"/>
              </a:rPr>
              <a:t> per </a:t>
            </a:r>
            <a:r>
              <a:rPr lang="cs-CZ" sz="2000" dirty="0" err="1">
                <a:solidFill>
                  <a:srgbClr val="307871"/>
                </a:solidFill>
                <a:latin typeface="Times New Roman" panose="02020603050405020304" pitchFamily="18" charset="0"/>
                <a:cs typeface="Times New Roman" panose="02020603050405020304" pitchFamily="18" charset="0"/>
              </a:rPr>
              <a:t>click</a:t>
            </a:r>
            <a:endParaRPr lang="cs-CZ" sz="2000" dirty="0">
              <a:solidFill>
                <a:srgbClr val="30787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Náklady na kliknutí</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Výpočet bere do úvahy smluvenou sumu za </a:t>
            </a:r>
            <a:r>
              <a:rPr lang="cs-CZ" sz="2000" dirty="0" err="1">
                <a:solidFill>
                  <a:srgbClr val="307871"/>
                </a:solidFill>
                <a:latin typeface="Times New Roman" panose="02020603050405020304" pitchFamily="18" charset="0"/>
                <a:cs typeface="Times New Roman" panose="02020603050405020304" pitchFamily="18" charset="0"/>
              </a:rPr>
              <a:t>proklik</a:t>
            </a:r>
            <a:r>
              <a:rPr lang="cs-CZ" sz="2000" dirty="0">
                <a:solidFill>
                  <a:srgbClr val="307871"/>
                </a:solidFill>
                <a:latin typeface="Times New Roman" panose="02020603050405020304" pitchFamily="18" charset="0"/>
                <a:cs typeface="Times New Roman" panose="02020603050405020304" pitchFamily="18" charset="0"/>
              </a:rPr>
              <a:t> a počet kliknutí:</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CPC = </a:t>
            </a:r>
            <a:r>
              <a:rPr lang="cs-CZ" sz="2000" dirty="0" err="1">
                <a:solidFill>
                  <a:srgbClr val="307871"/>
                </a:solidFill>
                <a:latin typeface="Times New Roman" panose="02020603050405020304" pitchFamily="18" charset="0"/>
                <a:cs typeface="Times New Roman" panose="02020603050405020304" pitchFamily="18" charset="0"/>
              </a:rPr>
              <a:t>Cost</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Advertiser</a:t>
            </a:r>
            <a:r>
              <a:rPr lang="cs-CZ" sz="2000" dirty="0">
                <a:solidFill>
                  <a:srgbClr val="307871"/>
                </a:solidFill>
                <a:latin typeface="Times New Roman" panose="02020603050405020304" pitchFamily="18" charset="0"/>
                <a:cs typeface="Times New Roman" panose="02020603050405020304" pitchFamily="18" charset="0"/>
              </a:rPr>
              <a:t> / počet kliků </a:t>
            </a:r>
          </a:p>
          <a:p>
            <a:pPr marL="342900" indent="-342900">
              <a:buFont typeface="Arial" panose="020B0604020202020204" pitchFamily="34" charset="0"/>
              <a:buChar char="•"/>
            </a:pPr>
            <a:r>
              <a:rPr lang="cs-CZ" sz="2000" dirty="0" err="1">
                <a:solidFill>
                  <a:srgbClr val="307871"/>
                </a:solidFill>
                <a:latin typeface="Times New Roman" panose="02020603050405020304" pitchFamily="18" charset="0"/>
                <a:cs typeface="Times New Roman" panose="02020603050405020304" pitchFamily="18" charset="0"/>
              </a:rPr>
              <a:t>Cost</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Advertiser</a:t>
            </a:r>
            <a:r>
              <a:rPr lang="cs-CZ" sz="2000" dirty="0">
                <a:solidFill>
                  <a:srgbClr val="307871"/>
                </a:solidFill>
                <a:latin typeface="Times New Roman" panose="02020603050405020304" pitchFamily="18" charset="0"/>
                <a:cs typeface="Times New Roman" panose="02020603050405020304" pitchFamily="18" charset="0"/>
              </a:rPr>
              <a:t>: 2 € * 1 000 = 2 000</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Objednatel musí zaplatit 2 000 €.</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330854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Měření efektivity reklamy</a:t>
            </a:r>
          </a:p>
        </p:txBody>
      </p:sp>
      <p:sp>
        <p:nvSpPr>
          <p:cNvPr id="2" name="TextovéPole 1"/>
          <p:cNvSpPr txBox="1"/>
          <p:nvPr/>
        </p:nvSpPr>
        <p:spPr>
          <a:xfrm>
            <a:off x="280632" y="1059582"/>
            <a:ext cx="8395823" cy="2554545"/>
          </a:xfrm>
          <a:prstGeom prst="rect">
            <a:avLst/>
          </a:prstGeom>
          <a:noFill/>
        </p:spPr>
        <p:txBody>
          <a:bodyPr wrap="square" rtlCol="0">
            <a:spAutoFit/>
          </a:bodyPr>
          <a:lstStyle/>
          <a:p>
            <a:pPr marL="342900" indent="-342900">
              <a:buFont typeface="Arial" panose="020B0604020202020204" pitchFamily="34" charset="0"/>
              <a:buChar char="•"/>
            </a:pPr>
            <a:r>
              <a:rPr lang="cs-CZ" sz="2000" b="1" dirty="0">
                <a:solidFill>
                  <a:srgbClr val="307871"/>
                </a:solidFill>
                <a:latin typeface="Times New Roman" panose="02020603050405020304" pitchFamily="18" charset="0"/>
                <a:cs typeface="Times New Roman" panose="02020603050405020304" pitchFamily="18" charset="0"/>
              </a:rPr>
              <a:t>CPM</a:t>
            </a:r>
          </a:p>
          <a:p>
            <a:pPr marL="342900" indent="-342900">
              <a:buFont typeface="Arial" panose="020B0604020202020204" pitchFamily="34" charset="0"/>
              <a:buChar char="•"/>
            </a:pPr>
            <a:r>
              <a:rPr lang="cs-CZ" sz="2000" dirty="0" err="1">
                <a:solidFill>
                  <a:srgbClr val="307871"/>
                </a:solidFill>
                <a:latin typeface="Times New Roman" panose="02020603050405020304" pitchFamily="18" charset="0"/>
                <a:cs typeface="Times New Roman" panose="02020603050405020304" pitchFamily="18" charset="0"/>
              </a:rPr>
              <a:t>Costs</a:t>
            </a:r>
            <a:r>
              <a:rPr lang="cs-CZ" sz="2000" dirty="0">
                <a:solidFill>
                  <a:srgbClr val="307871"/>
                </a:solidFill>
                <a:latin typeface="Times New Roman" panose="02020603050405020304" pitchFamily="18" charset="0"/>
                <a:cs typeface="Times New Roman" panose="02020603050405020304" pitchFamily="18" charset="0"/>
              </a:rPr>
              <a:t> per mile</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Náklady na zobrazení tisícovce lidí</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Výpočet bere do úvahy smluvenou sumu za </a:t>
            </a:r>
            <a:r>
              <a:rPr lang="cs-CZ" sz="2000" dirty="0" err="1">
                <a:solidFill>
                  <a:srgbClr val="307871"/>
                </a:solidFill>
                <a:latin typeface="Times New Roman" panose="02020603050405020304" pitchFamily="18" charset="0"/>
                <a:cs typeface="Times New Roman" panose="02020603050405020304" pitchFamily="18" charset="0"/>
              </a:rPr>
              <a:t>tisích</a:t>
            </a:r>
            <a:r>
              <a:rPr lang="cs-CZ" sz="2000" dirty="0">
                <a:solidFill>
                  <a:srgbClr val="307871"/>
                </a:solidFill>
                <a:latin typeface="Times New Roman" panose="02020603050405020304" pitchFamily="18" charset="0"/>
                <a:cs typeface="Times New Roman" panose="02020603050405020304" pitchFamily="18" charset="0"/>
              </a:rPr>
              <a:t> zobrazení a počet zobrazení:</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CPM = </a:t>
            </a:r>
            <a:r>
              <a:rPr lang="cs-CZ" sz="2000" dirty="0" err="1">
                <a:solidFill>
                  <a:srgbClr val="307871"/>
                </a:solidFill>
                <a:latin typeface="Times New Roman" panose="02020603050405020304" pitchFamily="18" charset="0"/>
                <a:cs typeface="Times New Roman" panose="02020603050405020304" pitchFamily="18" charset="0"/>
              </a:rPr>
              <a:t>Cost</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Advertiser</a:t>
            </a:r>
            <a:r>
              <a:rPr lang="cs-CZ" sz="2000" dirty="0">
                <a:solidFill>
                  <a:srgbClr val="307871"/>
                </a:solidFill>
                <a:latin typeface="Times New Roman" panose="02020603050405020304" pitchFamily="18" charset="0"/>
                <a:cs typeface="Times New Roman" panose="02020603050405020304" pitchFamily="18" charset="0"/>
              </a:rPr>
              <a:t> * 1 000 / Počet zobrazení </a:t>
            </a:r>
          </a:p>
          <a:p>
            <a:pPr marL="342900" indent="-342900">
              <a:buFont typeface="Arial" panose="020B0604020202020204" pitchFamily="34" charset="0"/>
              <a:buChar char="•"/>
            </a:pPr>
            <a:r>
              <a:rPr lang="cs-CZ" sz="2000" dirty="0" err="1">
                <a:solidFill>
                  <a:srgbClr val="307871"/>
                </a:solidFill>
                <a:latin typeface="Times New Roman" panose="02020603050405020304" pitchFamily="18" charset="0"/>
                <a:cs typeface="Times New Roman" panose="02020603050405020304" pitchFamily="18" charset="0"/>
              </a:rPr>
              <a:t>Cost</a:t>
            </a:r>
            <a:r>
              <a:rPr lang="cs-CZ" sz="2000" dirty="0">
                <a:solidFill>
                  <a:srgbClr val="307871"/>
                </a:solidFill>
                <a:latin typeface="Times New Roman" panose="02020603050405020304" pitchFamily="18" charset="0"/>
                <a:cs typeface="Times New Roman" panose="02020603050405020304" pitchFamily="18" charset="0"/>
              </a:rPr>
              <a:t> to </a:t>
            </a:r>
            <a:r>
              <a:rPr lang="cs-CZ" sz="2000" dirty="0" err="1">
                <a:solidFill>
                  <a:srgbClr val="307871"/>
                </a:solidFill>
                <a:latin typeface="Times New Roman" panose="02020603050405020304" pitchFamily="18" charset="0"/>
                <a:cs typeface="Times New Roman" panose="02020603050405020304" pitchFamily="18" charset="0"/>
              </a:rPr>
              <a:t>an</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Advertiser</a:t>
            </a:r>
            <a:r>
              <a:rPr lang="cs-CZ" sz="2000" dirty="0">
                <a:solidFill>
                  <a:srgbClr val="307871"/>
                </a:solidFill>
                <a:latin typeface="Times New Roman" panose="02020603050405020304" pitchFamily="18" charset="0"/>
                <a:cs typeface="Times New Roman" panose="02020603050405020304" pitchFamily="18" charset="0"/>
              </a:rPr>
              <a:t> = 5 € * (200 000/1 000) = 1 000</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Objednatel musí zaplatit 1 000 €.</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80492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Okamžité opuštění stránky</a:t>
            </a:r>
          </a:p>
        </p:txBody>
      </p:sp>
      <p:sp>
        <p:nvSpPr>
          <p:cNvPr id="2" name="TextovéPole 1"/>
          <p:cNvSpPr txBox="1"/>
          <p:nvPr/>
        </p:nvSpPr>
        <p:spPr>
          <a:xfrm>
            <a:off x="280632" y="1059582"/>
            <a:ext cx="8395823" cy="3539430"/>
          </a:xfrm>
          <a:prstGeom prst="rect">
            <a:avLst/>
          </a:prstGeom>
          <a:noFill/>
        </p:spPr>
        <p:txBody>
          <a:bodyPr wrap="square" rtlCol="0">
            <a:spAutoFit/>
          </a:bodyPr>
          <a:lstStyle/>
          <a:p>
            <a:pPr marL="342900" indent="-342900">
              <a:buFont typeface="Arial" panose="020B0604020202020204" pitchFamily="34" charset="0"/>
              <a:buChar char="•"/>
            </a:pPr>
            <a:r>
              <a:rPr lang="cs-CZ" sz="2800" b="1" dirty="0">
                <a:solidFill>
                  <a:srgbClr val="307871"/>
                </a:solidFill>
                <a:latin typeface="Times New Roman" panose="02020603050405020304" pitchFamily="18" charset="0"/>
                <a:cs typeface="Times New Roman" panose="02020603050405020304" pitchFamily="18" charset="0"/>
              </a:rPr>
              <a:t>BOUNCE RATE - Míra okamžitého opuštění</a:t>
            </a:r>
          </a:p>
          <a:p>
            <a:pPr marL="342900" indent="-342900">
              <a:buFont typeface="Arial" panose="020B0604020202020204" pitchFamily="34" charset="0"/>
              <a:buChar char="•"/>
            </a:pPr>
            <a:r>
              <a:rPr lang="cs-CZ" sz="2800" dirty="0">
                <a:solidFill>
                  <a:srgbClr val="307871"/>
                </a:solidFill>
                <a:latin typeface="Times New Roman" panose="02020603050405020304" pitchFamily="18" charset="0"/>
                <a:cs typeface="Times New Roman" panose="02020603050405020304" pitchFamily="18" charset="0"/>
              </a:rPr>
              <a:t>Okamžité opuštění je návštěva jedné stránky na vašem webu. Ve službě Google </a:t>
            </a:r>
            <a:r>
              <a:rPr lang="cs-CZ" sz="2800" dirty="0" err="1">
                <a:solidFill>
                  <a:srgbClr val="307871"/>
                </a:solidFill>
                <a:latin typeface="Times New Roman" panose="02020603050405020304" pitchFamily="18" charset="0"/>
                <a:cs typeface="Times New Roman" panose="02020603050405020304" pitchFamily="18" charset="0"/>
              </a:rPr>
              <a:t>Analytics</a:t>
            </a:r>
            <a:r>
              <a:rPr lang="cs-CZ" sz="2800" dirty="0">
                <a:solidFill>
                  <a:srgbClr val="307871"/>
                </a:solidFill>
                <a:latin typeface="Times New Roman" panose="02020603050405020304" pitchFamily="18" charset="0"/>
                <a:cs typeface="Times New Roman" panose="02020603050405020304" pitchFamily="18" charset="0"/>
              </a:rPr>
              <a:t> se okamžité opuštění počítá jako návštěva, která iniciuje pouze jeden požadavek na server </a:t>
            </a:r>
            <a:r>
              <a:rPr lang="cs-CZ" sz="2800" dirty="0" err="1">
                <a:solidFill>
                  <a:srgbClr val="307871"/>
                </a:solidFill>
                <a:latin typeface="Times New Roman" panose="02020603050405020304" pitchFamily="18" charset="0"/>
                <a:cs typeface="Times New Roman" panose="02020603050405020304" pitchFamily="18" charset="0"/>
              </a:rPr>
              <a:t>Analytics</a:t>
            </a:r>
            <a:r>
              <a:rPr lang="cs-CZ" sz="2800" dirty="0">
                <a:solidFill>
                  <a:srgbClr val="307871"/>
                </a:solidFill>
                <a:latin typeface="Times New Roman" panose="02020603050405020304" pitchFamily="18" charset="0"/>
                <a:cs typeface="Times New Roman" panose="02020603050405020304" pitchFamily="18" charset="0"/>
              </a:rPr>
              <a:t>, například když uživatel otevře jedinou stránku na webu a poté z ní odejde, aniž by při této návštěvě vyvolal jakýkoli další požadavek na server </a:t>
            </a:r>
            <a:r>
              <a:rPr lang="cs-CZ" sz="2800" dirty="0" err="1">
                <a:solidFill>
                  <a:srgbClr val="307871"/>
                </a:solidFill>
                <a:latin typeface="Times New Roman" panose="02020603050405020304" pitchFamily="18" charset="0"/>
                <a:cs typeface="Times New Roman" panose="02020603050405020304" pitchFamily="18" charset="0"/>
              </a:rPr>
              <a:t>Analytics</a:t>
            </a:r>
            <a:r>
              <a:rPr lang="cs-CZ" sz="2800" dirty="0">
                <a:solidFill>
                  <a:srgbClr val="307871"/>
                </a:solidFill>
                <a:latin typeface="Times New Roman" panose="02020603050405020304" pitchFamily="18" charset="0"/>
                <a:cs typeface="Times New Roman" panose="02020603050405020304" pitchFamily="18" charset="0"/>
              </a:rPr>
              <a:t>.</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275627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Okamžité opuštění stránky</a:t>
            </a:r>
          </a:p>
        </p:txBody>
      </p:sp>
      <p:sp>
        <p:nvSpPr>
          <p:cNvPr id="2" name="TextovéPole 1"/>
          <p:cNvSpPr txBox="1"/>
          <p:nvPr/>
        </p:nvSpPr>
        <p:spPr>
          <a:xfrm>
            <a:off x="280632" y="1059582"/>
            <a:ext cx="8395823" cy="3539430"/>
          </a:xfrm>
          <a:prstGeom prst="rect">
            <a:avLst/>
          </a:prstGeom>
          <a:noFill/>
        </p:spPr>
        <p:txBody>
          <a:bodyPr wrap="square" rtlCol="0">
            <a:spAutoFit/>
          </a:bodyPr>
          <a:lstStyle/>
          <a:p>
            <a:pPr marL="342900" indent="-342900">
              <a:buFont typeface="Arial" panose="020B0604020202020204" pitchFamily="34" charset="0"/>
              <a:buChar char="•"/>
            </a:pPr>
            <a:r>
              <a:rPr lang="cs-CZ" sz="2800" b="1" dirty="0">
                <a:solidFill>
                  <a:srgbClr val="307871"/>
                </a:solidFill>
                <a:latin typeface="Times New Roman" panose="02020603050405020304" pitchFamily="18" charset="0"/>
                <a:cs typeface="Times New Roman" panose="02020603050405020304" pitchFamily="18" charset="0"/>
              </a:rPr>
              <a:t>BOUNCE RATE - Míra okamžitého opuštění</a:t>
            </a:r>
          </a:p>
          <a:p>
            <a:pPr marL="342900" indent="-342900">
              <a:buFont typeface="Arial" panose="020B0604020202020204" pitchFamily="34" charset="0"/>
              <a:buChar char="•"/>
            </a:pPr>
            <a:r>
              <a:rPr lang="cs-CZ" sz="2800" dirty="0">
                <a:solidFill>
                  <a:srgbClr val="307871"/>
                </a:solidFill>
                <a:latin typeface="Times New Roman" panose="02020603050405020304" pitchFamily="18" charset="0"/>
                <a:cs typeface="Times New Roman" panose="02020603050405020304" pitchFamily="18" charset="0"/>
              </a:rPr>
              <a:t>Ne vždy je ala vysoký </a:t>
            </a:r>
            <a:r>
              <a:rPr lang="cs-CZ" sz="2800" dirty="0" err="1">
                <a:solidFill>
                  <a:srgbClr val="307871"/>
                </a:solidFill>
                <a:latin typeface="Times New Roman" panose="02020603050405020304" pitchFamily="18" charset="0"/>
                <a:cs typeface="Times New Roman" panose="02020603050405020304" pitchFamily="18" charset="0"/>
              </a:rPr>
              <a:t>bounce</a:t>
            </a:r>
            <a:r>
              <a:rPr lang="cs-CZ" sz="2800" dirty="0">
                <a:solidFill>
                  <a:srgbClr val="307871"/>
                </a:solidFill>
                <a:latin typeface="Times New Roman" panose="02020603050405020304" pitchFamily="18" charset="0"/>
                <a:cs typeface="Times New Roman" panose="02020603050405020304" pitchFamily="18" charset="0"/>
              </a:rPr>
              <a:t> </a:t>
            </a:r>
            <a:r>
              <a:rPr lang="cs-CZ" sz="2800" dirty="0" err="1">
                <a:solidFill>
                  <a:srgbClr val="307871"/>
                </a:solidFill>
                <a:latin typeface="Times New Roman" panose="02020603050405020304" pitchFamily="18" charset="0"/>
                <a:cs typeface="Times New Roman" panose="02020603050405020304" pitchFamily="18" charset="0"/>
              </a:rPr>
              <a:t>rate</a:t>
            </a:r>
            <a:r>
              <a:rPr lang="cs-CZ" sz="2800" dirty="0">
                <a:solidFill>
                  <a:srgbClr val="307871"/>
                </a:solidFill>
                <a:latin typeface="Times New Roman" panose="02020603050405020304" pitchFamily="18" charset="0"/>
                <a:cs typeface="Times New Roman" panose="02020603050405020304" pitchFamily="18" charset="0"/>
              </a:rPr>
              <a:t> na škodu. V případě, že je cílem webu rychle informovat zákazníky například o adrese nebo telefonním čísle a to je na stránce ihned viditelné a dostupné, může takový zákazník navštívit jen jednu stránku, najít na ni vše potřebné a odejít. Pokud jste ale e-</a:t>
            </a:r>
            <a:r>
              <a:rPr lang="cs-CZ" sz="2800" dirty="0" err="1">
                <a:solidFill>
                  <a:srgbClr val="307871"/>
                </a:solidFill>
                <a:latin typeface="Times New Roman" panose="02020603050405020304" pitchFamily="18" charset="0"/>
                <a:cs typeface="Times New Roman" panose="02020603050405020304" pitchFamily="18" charset="0"/>
              </a:rPr>
              <a:t>shop</a:t>
            </a:r>
            <a:r>
              <a:rPr lang="cs-CZ" sz="2800" dirty="0">
                <a:solidFill>
                  <a:srgbClr val="307871"/>
                </a:solidFill>
                <a:latin typeface="Times New Roman" panose="02020603050405020304" pitchFamily="18" charset="0"/>
                <a:cs typeface="Times New Roman" panose="02020603050405020304" pitchFamily="18" charset="0"/>
              </a:rPr>
              <a:t> tak bude vysoký </a:t>
            </a:r>
            <a:r>
              <a:rPr lang="cs-CZ" sz="2800" dirty="0" err="1">
                <a:solidFill>
                  <a:srgbClr val="307871"/>
                </a:solidFill>
                <a:latin typeface="Times New Roman" panose="02020603050405020304" pitchFamily="18" charset="0"/>
                <a:cs typeface="Times New Roman" panose="02020603050405020304" pitchFamily="18" charset="0"/>
              </a:rPr>
              <a:t>bounce</a:t>
            </a:r>
            <a:r>
              <a:rPr lang="cs-CZ" sz="2800" dirty="0">
                <a:solidFill>
                  <a:srgbClr val="307871"/>
                </a:solidFill>
                <a:latin typeface="Times New Roman" panose="02020603050405020304" pitchFamily="18" charset="0"/>
                <a:cs typeface="Times New Roman" panose="02020603050405020304" pitchFamily="18" charset="0"/>
              </a:rPr>
              <a:t> </a:t>
            </a:r>
            <a:r>
              <a:rPr lang="cs-CZ" sz="2800" dirty="0" err="1">
                <a:solidFill>
                  <a:srgbClr val="307871"/>
                </a:solidFill>
                <a:latin typeface="Times New Roman" panose="02020603050405020304" pitchFamily="18" charset="0"/>
                <a:cs typeface="Times New Roman" panose="02020603050405020304" pitchFamily="18" charset="0"/>
              </a:rPr>
              <a:t>rate</a:t>
            </a:r>
            <a:r>
              <a:rPr lang="cs-CZ" sz="2800" dirty="0">
                <a:solidFill>
                  <a:srgbClr val="307871"/>
                </a:solidFill>
                <a:latin typeface="Times New Roman" panose="02020603050405020304" pitchFamily="18" charset="0"/>
                <a:cs typeface="Times New Roman" panose="02020603050405020304" pitchFamily="18" charset="0"/>
              </a:rPr>
              <a:t> problém.</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152775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262756"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78780" y="1563638"/>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Optimalizace webu</a:t>
            </a:r>
          </a:p>
        </p:txBody>
      </p:sp>
    </p:spTree>
    <p:extLst>
      <p:ext uri="{BB962C8B-B14F-4D97-AF65-F5344CB8AC3E}">
        <p14:creationId xmlns:p14="http://schemas.microsoft.com/office/powerpoint/2010/main" val="360742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Úvod</a:t>
            </a:r>
          </a:p>
        </p:txBody>
      </p:sp>
      <p:sp>
        <p:nvSpPr>
          <p:cNvPr id="2" name="TextovéPole 1"/>
          <p:cNvSpPr txBox="1"/>
          <p:nvPr/>
        </p:nvSpPr>
        <p:spPr>
          <a:xfrm>
            <a:off x="92290" y="894075"/>
            <a:ext cx="8368141" cy="2646878"/>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Vytvoření webové stránky jako takové nestačí k jejímu úspěšnému provozu a plnění cíle.</a:t>
            </a:r>
          </a:p>
          <a:p>
            <a:pPr marL="285750" indent="-285750" algn="just">
              <a:buFont typeface="Arial" panose="020B0604020202020204" pitchFamily="34" charset="0"/>
              <a:buChar char="•"/>
            </a:pPr>
            <a:r>
              <a:rPr lang="cs-CZ" sz="2400" dirty="0"/>
              <a:t>Ve většině případů budete potřebovat, aby byl na webu provoz, tedy aby přicházeli návštěvníci.</a:t>
            </a:r>
          </a:p>
          <a:p>
            <a:pPr marL="285750" indent="-285750" algn="just">
              <a:buFont typeface="Arial" panose="020B0604020202020204" pitchFamily="34" charset="0"/>
              <a:buChar char="•"/>
            </a:pPr>
            <a:r>
              <a:rPr lang="cs-CZ" sz="2400" dirty="0"/>
              <a:t>Zdrojem návštěvnosti bývají velmi často vyhledávače jako je Google, Seznam, Bing a další.</a:t>
            </a:r>
          </a:p>
          <a:p>
            <a:pPr marL="285750" indent="-285750" algn="just">
              <a:buFont typeface="Arial" panose="020B0604020202020204" pitchFamily="34" charset="0"/>
              <a:buChar char="•"/>
            </a:pPr>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89584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4500" dirty="0"/>
          </a:p>
        </p:txBody>
      </p:sp>
      <p:sp>
        <p:nvSpPr>
          <p:cNvPr id="6" name="Obdélník 5"/>
          <p:cNvSpPr/>
          <p:nvPr/>
        </p:nvSpPr>
        <p:spPr>
          <a:xfrm>
            <a:off x="393883" y="385667"/>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873903"/>
            <a:ext cx="3222810" cy="1712888"/>
          </a:xfrm>
          <a:prstGeom prst="rect">
            <a:avLst/>
          </a:prstGeom>
        </p:spPr>
        <p:txBody>
          <a:bodyPr vert="horz" lIns="68580" tIns="34290" rIns="68580" bIns="3429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p>
          <a:p>
            <a:pPr algn="l"/>
            <a:endParaRPr lang="cs-CZ" sz="3000" b="1" dirty="0"/>
          </a:p>
          <a:p>
            <a:r>
              <a:rPr lang="cs-CZ" sz="3000" b="1" dirty="0"/>
              <a:t>Marketingový výzkum</a:t>
            </a:r>
            <a:endParaRPr lang="en-GB" sz="30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92961" y="1563638"/>
            <a:ext cx="4455503" cy="2736304"/>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50000"/>
              </a:lnSpc>
              <a:buAutoNum type="arabicPeriod"/>
            </a:pPr>
            <a:r>
              <a:rPr lang="cs-CZ" altLang="cs-CZ" sz="1800" b="1" dirty="0">
                <a:solidFill>
                  <a:srgbClr val="002060"/>
                </a:solidFill>
                <a:latin typeface="Times New Roman" panose="02020603050405020304" pitchFamily="18" charset="0"/>
                <a:cs typeface="Times New Roman" panose="02020603050405020304" pitchFamily="18" charset="0"/>
              </a:rPr>
              <a:t>Propagace webové stránky</a:t>
            </a:r>
          </a:p>
          <a:p>
            <a:pPr marL="457200" indent="-457200">
              <a:lnSpc>
                <a:spcPct val="150000"/>
              </a:lnSpc>
              <a:buAutoNum type="arabicPeriod"/>
            </a:pPr>
            <a:r>
              <a:rPr lang="cs-CZ" altLang="cs-CZ" sz="1800" b="1" dirty="0">
                <a:solidFill>
                  <a:srgbClr val="002060"/>
                </a:solidFill>
                <a:latin typeface="Times New Roman" panose="02020603050405020304" pitchFamily="18" charset="0"/>
                <a:cs typeface="Times New Roman" panose="02020603050405020304" pitchFamily="18" charset="0"/>
              </a:rPr>
              <a:t>Optimalizace webu pro vyhledávače</a:t>
            </a:r>
          </a:p>
          <a:p>
            <a:pPr marL="457200" indent="-457200">
              <a:lnSpc>
                <a:spcPct val="150000"/>
              </a:lnSpc>
              <a:buAutoNum type="arabicPeriod"/>
            </a:pPr>
            <a:r>
              <a:rPr lang="cs-CZ" altLang="cs-CZ" sz="1800" b="1" dirty="0">
                <a:solidFill>
                  <a:srgbClr val="002060"/>
                </a:solidFill>
                <a:latin typeface="Times New Roman" panose="02020603050405020304" pitchFamily="18" charset="0"/>
                <a:cs typeface="Times New Roman" panose="02020603050405020304" pitchFamily="18" charset="0"/>
              </a:rPr>
              <a:t>Základy webové analytiky</a:t>
            </a:r>
          </a:p>
        </p:txBody>
      </p:sp>
      <p:sp>
        <p:nvSpPr>
          <p:cNvPr id="3" name="TextovéPole 2"/>
          <p:cNvSpPr txBox="1"/>
          <p:nvPr/>
        </p:nvSpPr>
        <p:spPr>
          <a:xfrm>
            <a:off x="696952" y="2170528"/>
            <a:ext cx="2982429" cy="461665"/>
          </a:xfrm>
          <a:prstGeom prst="rect">
            <a:avLst/>
          </a:prstGeom>
          <a:noFill/>
        </p:spPr>
        <p:txBody>
          <a:bodyPr wrap="square" rtlCol="0">
            <a:spAutoFit/>
          </a:bodyPr>
          <a:lstStyle/>
          <a:p>
            <a:pPr algn="ctr"/>
            <a:r>
              <a:rPr lang="cs-CZ" sz="2400" b="1" dirty="0">
                <a:solidFill>
                  <a:schemeClr val="bg1"/>
                </a:solidFill>
              </a:rPr>
              <a:t>Struktura tutoriálu</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Tree>
    <p:extLst>
      <p:ext uri="{BB962C8B-B14F-4D97-AF65-F5344CB8AC3E}">
        <p14:creationId xmlns:p14="http://schemas.microsoft.com/office/powerpoint/2010/main" val="145552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Úvod</a:t>
            </a:r>
          </a:p>
        </p:txBody>
      </p:sp>
      <p:sp>
        <p:nvSpPr>
          <p:cNvPr id="2" name="TextovéPole 1"/>
          <p:cNvSpPr txBox="1"/>
          <p:nvPr/>
        </p:nvSpPr>
        <p:spPr>
          <a:xfrm>
            <a:off x="92291" y="894075"/>
            <a:ext cx="3828220" cy="2462213"/>
          </a:xfrm>
          <a:prstGeom prst="rect">
            <a:avLst/>
          </a:prstGeom>
          <a:noFill/>
        </p:spPr>
        <p:txBody>
          <a:bodyPr wrap="square" rtlCol="0">
            <a:spAutoFit/>
          </a:bodyPr>
          <a:lstStyle/>
          <a:p>
            <a:pPr marL="285750" indent="-285750" algn="just">
              <a:buFont typeface="Arial" panose="020B0604020202020204" pitchFamily="34" charset="0"/>
              <a:buChar char="•"/>
            </a:pPr>
            <a:r>
              <a:rPr lang="cs-CZ" sz="2200" dirty="0"/>
              <a:t>Otázkou na kterou se nyní pokusíme odpovědět je jak se umístit s webem na prvních stránkách ve výsledcích vyhledávání.</a:t>
            </a:r>
          </a:p>
          <a:p>
            <a:pPr marL="285750" indent="-285750" algn="just">
              <a:buFont typeface="Arial" panose="020B0604020202020204" pitchFamily="34" charset="0"/>
              <a:buChar char="•"/>
            </a:pPr>
            <a:r>
              <a:rPr lang="cs-CZ" sz="2200" dirty="0"/>
              <a:t>62% lidí klikne na odkazy na první straně vyhledávání.</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1026" name="Picture 2" descr="SouvisejÃ­cÃ­ obrÃ¡zek">
            <a:extLst>
              <a:ext uri="{FF2B5EF4-FFF2-40B4-BE49-F238E27FC236}">
                <a16:creationId xmlns:a16="http://schemas.microsoft.com/office/drawing/2014/main" id="{7651F3CB-8457-4FBC-ACD2-212151B2C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722" y="1131590"/>
            <a:ext cx="3828219" cy="323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0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Úvod</a:t>
            </a:r>
          </a:p>
        </p:txBody>
      </p:sp>
      <p:sp>
        <p:nvSpPr>
          <p:cNvPr id="2" name="TextovéPole 1"/>
          <p:cNvSpPr txBox="1"/>
          <p:nvPr/>
        </p:nvSpPr>
        <p:spPr>
          <a:xfrm>
            <a:off x="92290" y="894075"/>
            <a:ext cx="8440149" cy="769441"/>
          </a:xfrm>
          <a:prstGeom prst="rect">
            <a:avLst/>
          </a:prstGeom>
          <a:noFill/>
        </p:spPr>
        <p:txBody>
          <a:bodyPr wrap="square" rtlCol="0">
            <a:spAutoFit/>
          </a:bodyPr>
          <a:lstStyle/>
          <a:p>
            <a:pPr marL="285750" indent="-285750" algn="just">
              <a:buFont typeface="Arial" panose="020B0604020202020204" pitchFamily="34" charset="0"/>
              <a:buChar char="•"/>
            </a:pPr>
            <a:r>
              <a:rPr lang="cs-CZ" sz="2200" dirty="0"/>
              <a:t>V rámci první stránky je pak důležité umístění co nejvýše ve výsledcích. </a:t>
            </a:r>
            <a:r>
              <a:rPr lang="cs-CZ" sz="2200" dirty="0" err="1"/>
              <a:t>Proklik</a:t>
            </a:r>
            <a:r>
              <a:rPr lang="cs-CZ" sz="2200" dirty="0"/>
              <a:t> z vyšších pozic jsou mezi uživateli běžnější.</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2052" name="Picture 4" descr="VÃ½sledek obrÃ¡zku pro ctr google results">
            <a:extLst>
              <a:ext uri="{FF2B5EF4-FFF2-40B4-BE49-F238E27FC236}">
                <a16:creationId xmlns:a16="http://schemas.microsoft.com/office/drawing/2014/main" id="{C71041DD-2A81-410A-9FC9-B761D66F8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936" y="1684668"/>
            <a:ext cx="5925295" cy="278571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EC4E4A11-F106-4CA5-8070-3D26FBB7BC2D}"/>
              </a:ext>
            </a:extLst>
          </p:cNvPr>
          <p:cNvSpPr/>
          <p:nvPr/>
        </p:nvSpPr>
        <p:spPr>
          <a:xfrm>
            <a:off x="2627784" y="4470380"/>
            <a:ext cx="4806280" cy="261610"/>
          </a:xfrm>
          <a:prstGeom prst="rect">
            <a:avLst/>
          </a:prstGeom>
        </p:spPr>
        <p:txBody>
          <a:bodyPr wrap="square">
            <a:spAutoFit/>
          </a:bodyPr>
          <a:lstStyle/>
          <a:p>
            <a:r>
              <a:rPr lang="cs-CZ" sz="1100" dirty="0"/>
              <a:t>Zdroj: https://moz.com/blog/google-organic-click-through-rates-in-2014</a:t>
            </a:r>
          </a:p>
        </p:txBody>
      </p:sp>
    </p:spTree>
    <p:extLst>
      <p:ext uri="{BB962C8B-B14F-4D97-AF65-F5344CB8AC3E}">
        <p14:creationId xmlns:p14="http://schemas.microsoft.com/office/powerpoint/2010/main" val="368185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fungují vyhledávače</a:t>
            </a:r>
          </a:p>
        </p:txBody>
      </p:sp>
      <p:sp>
        <p:nvSpPr>
          <p:cNvPr id="2" name="TextovéPole 1"/>
          <p:cNvSpPr txBox="1"/>
          <p:nvPr/>
        </p:nvSpPr>
        <p:spPr>
          <a:xfrm>
            <a:off x="92291" y="894075"/>
            <a:ext cx="4263685"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Vyhledávače hrají významnou roli jako zdroj návštěvnosti webové stránky. </a:t>
            </a:r>
          </a:p>
          <a:p>
            <a:pPr marL="285750" indent="-285750" algn="just">
              <a:buFont typeface="Arial" panose="020B0604020202020204" pitchFamily="34" charset="0"/>
              <a:buChar char="•"/>
            </a:pPr>
            <a:r>
              <a:rPr lang="cs-CZ" sz="2400" dirty="0"/>
              <a:t>Podle studie společnosti </a:t>
            </a:r>
            <a:r>
              <a:rPr lang="cs-CZ" sz="2400" dirty="0" err="1"/>
              <a:t>Yotpo</a:t>
            </a:r>
            <a:r>
              <a:rPr lang="cs-CZ" sz="2400" dirty="0"/>
              <a:t> je to druhý největší zdroj na základě dat z 65 milionů objednávek zákazníků, v hodnotě 2 miliardy dolarů z 120 000 e-</a:t>
            </a:r>
            <a:r>
              <a:rPr lang="cs-CZ" sz="2400" dirty="0" err="1"/>
              <a:t>shopů</a:t>
            </a:r>
            <a:r>
              <a:rPr lang="cs-CZ" sz="2400" dirty="0"/>
              <a:t>.</a:t>
            </a:r>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75" descr="1">
            <a:extLst>
              <a:ext uri="{FF2B5EF4-FFF2-40B4-BE49-F238E27FC236}">
                <a16:creationId xmlns:a16="http://schemas.microsoft.com/office/drawing/2014/main" id="{CB40FC1E-3DBF-4A2C-9653-9C3EDF0B2027}"/>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4962466" y="1149499"/>
            <a:ext cx="3585187" cy="3160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84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fungují vyhledávače</a:t>
            </a:r>
          </a:p>
        </p:txBody>
      </p:sp>
      <p:sp>
        <p:nvSpPr>
          <p:cNvPr id="2" name="TextovéPole 1"/>
          <p:cNvSpPr txBox="1"/>
          <p:nvPr/>
        </p:nvSpPr>
        <p:spPr>
          <a:xfrm>
            <a:off x="92290" y="888725"/>
            <a:ext cx="4119671"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Abychom ale mohli naplno využít síly vyhledávačů, musíme si říct, jakým způsobem fungují. </a:t>
            </a:r>
          </a:p>
          <a:p>
            <a:pPr marL="285750" indent="-285750" algn="just">
              <a:buFont typeface="Arial" panose="020B0604020202020204" pitchFamily="34" charset="0"/>
              <a:buChar char="•"/>
            </a:pPr>
            <a:r>
              <a:rPr lang="cs-CZ" sz="2400" dirty="0"/>
              <a:t>Pro příklad sice využijeme nejpopulárnější vyhledávač Google, ale na podobném principu fungují i ostatní jako například český Seznam.</a:t>
            </a:r>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4100" name="Picture 4" descr="VÃ½sledek obrÃ¡zku pro google bot">
            <a:extLst>
              <a:ext uri="{FF2B5EF4-FFF2-40B4-BE49-F238E27FC236}">
                <a16:creationId xmlns:a16="http://schemas.microsoft.com/office/drawing/2014/main" id="{471A5C3A-7F60-4D3D-AC5F-5DC6EDA49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382" y="1855780"/>
            <a:ext cx="3732430" cy="143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96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pracují vyhledávače?</a:t>
            </a:r>
          </a:p>
        </p:txBody>
      </p:sp>
      <p:sp>
        <p:nvSpPr>
          <p:cNvPr id="2" name="TextovéPole 1"/>
          <p:cNvSpPr txBox="1"/>
          <p:nvPr/>
        </p:nvSpPr>
        <p:spPr>
          <a:xfrm>
            <a:off x="395536" y="2103695"/>
            <a:ext cx="8368141" cy="1908215"/>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Procházení (</a:t>
            </a:r>
            <a:r>
              <a:rPr lang="cs-CZ" sz="2400" dirty="0" err="1"/>
              <a:t>Crawling</a:t>
            </a:r>
            <a:r>
              <a:rPr lang="cs-CZ" sz="2400" dirty="0"/>
              <a:t>)</a:t>
            </a:r>
          </a:p>
          <a:p>
            <a:pPr marL="285750" indent="-285750" algn="just">
              <a:buFont typeface="Arial" panose="020B0604020202020204" pitchFamily="34" charset="0"/>
              <a:buChar char="•"/>
            </a:pPr>
            <a:r>
              <a:rPr lang="cs-CZ" sz="2400" dirty="0"/>
              <a:t>Indexování (</a:t>
            </a:r>
            <a:r>
              <a:rPr lang="cs-CZ" sz="2400" dirty="0" err="1"/>
              <a:t>Indexing</a:t>
            </a:r>
            <a:r>
              <a:rPr lang="cs-CZ" sz="2400" dirty="0"/>
              <a:t>)</a:t>
            </a:r>
          </a:p>
          <a:p>
            <a:pPr marL="285750" indent="-285750" algn="just">
              <a:buFont typeface="Arial" panose="020B0604020202020204" pitchFamily="34" charset="0"/>
              <a:buChar char="•"/>
            </a:pPr>
            <a:r>
              <a:rPr lang="cs-CZ" sz="2400" dirty="0"/>
              <a:t>Zobrazování a hodnocení</a:t>
            </a:r>
          </a:p>
          <a:p>
            <a:pPr marL="285750" indent="-285750" algn="just">
              <a:buFont typeface="Arial" panose="020B0604020202020204" pitchFamily="34" charset="0"/>
              <a:buChar char="•"/>
            </a:pPr>
            <a:endParaRPr lang="cs-CZ" sz="2400" dirty="0"/>
          </a:p>
          <a:p>
            <a:pPr marL="285750" indent="-285750" algn="just">
              <a:buFont typeface="Arial" panose="020B0604020202020204" pitchFamily="34" charset="0"/>
              <a:buChar char="•"/>
            </a:pPr>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2" descr="VÃ½sledek obrÃ¡zku pro google bot">
            <a:extLst>
              <a:ext uri="{FF2B5EF4-FFF2-40B4-BE49-F238E27FC236}">
                <a16:creationId xmlns:a16="http://schemas.microsoft.com/office/drawing/2014/main" id="{6F34BF35-4721-4DE7-BA87-1122200E5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491630"/>
            <a:ext cx="388843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63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Procházení</a:t>
            </a:r>
          </a:p>
        </p:txBody>
      </p:sp>
      <p:sp>
        <p:nvSpPr>
          <p:cNvPr id="2" name="TextovéPole 1"/>
          <p:cNvSpPr txBox="1"/>
          <p:nvPr/>
        </p:nvSpPr>
        <p:spPr>
          <a:xfrm>
            <a:off x="92290" y="894075"/>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Jako první krok je potřeba zjistit, jaké stránky jsou na webu k dispozici. </a:t>
            </a:r>
          </a:p>
          <a:p>
            <a:pPr marL="285750" indent="-285750" algn="just">
              <a:buFont typeface="Arial" panose="020B0604020202020204" pitchFamily="34" charset="0"/>
              <a:buChar char="•"/>
            </a:pPr>
            <a:r>
              <a:rPr lang="cs-CZ" sz="2800" dirty="0"/>
              <a:t>Žádný centrální registr všech webových stránek neexistuje, proto musí Google neustále vyhledávat nové stránky a přidávat je do svého seznamu známých stránek. </a:t>
            </a:r>
          </a:p>
          <a:p>
            <a:pPr marL="285750" indent="-285750" algn="just">
              <a:buFont typeface="Arial" panose="020B0604020202020204" pitchFamily="34" charset="0"/>
              <a:buChar char="•"/>
            </a:pPr>
            <a:r>
              <a:rPr lang="cs-CZ" sz="2800" dirty="0"/>
              <a:t>Tento proces objevování se nazývá procházení.</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56564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Procházení</a:t>
            </a:r>
          </a:p>
        </p:txBody>
      </p:sp>
      <p:sp>
        <p:nvSpPr>
          <p:cNvPr id="2" name="TextovéPole 1"/>
          <p:cNvSpPr txBox="1"/>
          <p:nvPr/>
        </p:nvSpPr>
        <p:spPr>
          <a:xfrm>
            <a:off x="92290" y="894075"/>
            <a:ext cx="8368141"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O některých stránkách Google ví, protože už je v minulosti procházel. Jiné stránky Google objeví následováním odkazu ze známé stránky na novou stránku. Další stránky objeví pomocí seznamů stránek (tzv. map webů nebo souborů </a:t>
            </a:r>
            <a:r>
              <a:rPr lang="cs-CZ" sz="2400" dirty="0" err="1"/>
              <a:t>Sitemap</a:t>
            </a:r>
            <a:r>
              <a:rPr lang="cs-CZ" sz="2400" dirty="0"/>
              <a:t>), které vlastníci webů odešlou do Googlu k procházení. </a:t>
            </a:r>
          </a:p>
          <a:p>
            <a:pPr marL="285750" indent="-285750" algn="just">
              <a:buFont typeface="Arial" panose="020B0604020202020204" pitchFamily="34" charset="0"/>
              <a:buChar char="•"/>
            </a:pPr>
            <a:r>
              <a:rPr lang="cs-CZ" sz="2400" dirty="0"/>
              <a:t>Pokud používáte spravovaného webového hostitele, například službu </a:t>
            </a:r>
            <a:r>
              <a:rPr lang="cs-CZ" sz="2400" dirty="0" err="1"/>
              <a:t>Wix</a:t>
            </a:r>
            <a:r>
              <a:rPr lang="cs-CZ" sz="2400" dirty="0"/>
              <a:t> nebo </a:t>
            </a:r>
            <a:r>
              <a:rPr lang="cs-CZ" sz="2400" dirty="0" err="1"/>
              <a:t>Blogger</a:t>
            </a:r>
            <a:r>
              <a:rPr lang="cs-CZ" sz="2400" dirty="0"/>
              <a:t>, může takový hostitel žádat Google o procházení aktualizovaných nebo nových stránek, které vytvoříte.</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64410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Indexování</a:t>
            </a:r>
          </a:p>
        </p:txBody>
      </p:sp>
      <p:sp>
        <p:nvSpPr>
          <p:cNvPr id="2" name="TextovéPole 1"/>
          <p:cNvSpPr txBox="1"/>
          <p:nvPr/>
        </p:nvSpPr>
        <p:spPr>
          <a:xfrm>
            <a:off x="92290" y="894075"/>
            <a:ext cx="8368141" cy="2677656"/>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Po objevení stránky se Google snaží zjistit, o čem stránka je. Tento proces se nazývá indexování. </a:t>
            </a:r>
          </a:p>
          <a:p>
            <a:pPr marL="285750" indent="-285750" algn="just">
              <a:buFont typeface="Arial" panose="020B0604020202020204" pitchFamily="34" charset="0"/>
              <a:buChar char="•"/>
            </a:pPr>
            <a:r>
              <a:rPr lang="cs-CZ" sz="2400" dirty="0"/>
              <a:t>Google analyzuje obsah stránky, zařazuje do katalogu obrázky a videosoubory vložené na stránce a dalšími způsoby se snaží stránce porozumět. </a:t>
            </a:r>
          </a:p>
          <a:p>
            <a:pPr marL="285750" indent="-285750" algn="just">
              <a:buFont typeface="Arial" panose="020B0604020202020204" pitchFamily="34" charset="0"/>
              <a:buChar char="•"/>
            </a:pPr>
            <a:r>
              <a:rPr lang="cs-CZ" sz="2400" dirty="0"/>
              <a:t>Tyto informace se zapisují do indexu Google, obrovské databáze uložené na mnoha a mnoha počítačích.</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019640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Zobrazování</a:t>
            </a:r>
          </a:p>
        </p:txBody>
      </p:sp>
      <p:sp>
        <p:nvSpPr>
          <p:cNvPr id="2" name="TextovéPole 1"/>
          <p:cNvSpPr txBox="1"/>
          <p:nvPr/>
        </p:nvSpPr>
        <p:spPr>
          <a:xfrm>
            <a:off x="92290" y="894075"/>
            <a:ext cx="8368141" cy="2308324"/>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Když uživatel zadá dotaz, Google se v indexu na základě mnoha faktorů pokusí najít nejrelevantnější odpověď. </a:t>
            </a:r>
          </a:p>
          <a:p>
            <a:pPr marL="285750" indent="-285750" algn="just">
              <a:buFont typeface="Arial" panose="020B0604020202020204" pitchFamily="34" charset="0"/>
              <a:buChar char="•"/>
            </a:pPr>
            <a:r>
              <a:rPr lang="cs-CZ" sz="2400" dirty="0"/>
              <a:t>Google se pokusí určit nejkvalitnější odpovědi a zohlednit i další aspekty, které umožní nabídnout nejlepší uživatelský dojem a nejvhodnější odpověď, jako je například umístění, jazyk a zařízení (počítač nebo telefon) uživatele. </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55720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Zobrazování</a:t>
            </a:r>
          </a:p>
        </p:txBody>
      </p:sp>
      <p:sp>
        <p:nvSpPr>
          <p:cNvPr id="2" name="TextovéPole 1"/>
          <p:cNvSpPr txBox="1"/>
          <p:nvPr/>
        </p:nvSpPr>
        <p:spPr>
          <a:xfrm>
            <a:off x="92290" y="894075"/>
            <a:ext cx="8368141" cy="1938992"/>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Na dotaz „opravny jízdních kol“ by se zobrazily jiné odpovědi uživateli v Paříži a jiné uživateli v Karviné. </a:t>
            </a:r>
          </a:p>
          <a:p>
            <a:pPr marL="285750" indent="-285750" algn="just">
              <a:buFont typeface="Arial" panose="020B0604020202020204" pitchFamily="34" charset="0"/>
              <a:buChar char="•"/>
            </a:pPr>
            <a:r>
              <a:rPr lang="cs-CZ" sz="2400" dirty="0"/>
              <a:t>Pozici si nelze zaplatit. Google nepřijímá platby za vyšší hodnocení stránek. </a:t>
            </a:r>
          </a:p>
          <a:p>
            <a:pPr marL="285750" indent="-285750" algn="just">
              <a:buFont typeface="Arial" panose="020B0604020202020204" pitchFamily="34" charset="0"/>
              <a:buChar char="•"/>
            </a:pPr>
            <a:r>
              <a:rPr lang="cs-CZ" sz="2400" dirty="0"/>
              <a:t>Hodnocení se provádí algoritmicky.</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6146" name="Picture 2" descr="VÃ½sledek obrÃ¡zku pro jÃ­zdnÃ­ kolo">
            <a:extLst>
              <a:ext uri="{FF2B5EF4-FFF2-40B4-BE49-F238E27FC236}">
                <a16:creationId xmlns:a16="http://schemas.microsoft.com/office/drawing/2014/main" id="{B02B401E-FB4A-4ADD-B396-EB05D751AD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913148"/>
            <a:ext cx="230425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262756"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78780" y="1563638"/>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Propagace webu</a:t>
            </a:r>
          </a:p>
        </p:txBody>
      </p:sp>
    </p:spTree>
    <p:extLst>
      <p:ext uri="{BB962C8B-B14F-4D97-AF65-F5344CB8AC3E}">
        <p14:creationId xmlns:p14="http://schemas.microsoft.com/office/powerpoint/2010/main" val="866602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Co jsou klíčová slova?</a:t>
            </a:r>
          </a:p>
        </p:txBody>
      </p:sp>
      <p:sp>
        <p:nvSpPr>
          <p:cNvPr id="2" name="TextovéPole 1"/>
          <p:cNvSpPr txBox="1"/>
          <p:nvPr/>
        </p:nvSpPr>
        <p:spPr>
          <a:xfrm>
            <a:off x="107504" y="915566"/>
            <a:ext cx="8368141" cy="3785652"/>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Klíčové slovo (</a:t>
            </a:r>
            <a:r>
              <a:rPr lang="cs-CZ" sz="2400" dirty="0" err="1"/>
              <a:t>keyword</a:t>
            </a:r>
            <a:r>
              <a:rPr lang="cs-CZ" sz="2400" dirty="0"/>
              <a:t>) je slovo, které popisuje obsah na webové stránce. </a:t>
            </a:r>
          </a:p>
          <a:p>
            <a:pPr marL="285750" indent="-285750" algn="just">
              <a:buFont typeface="Arial" panose="020B0604020202020204" pitchFamily="34" charset="0"/>
              <a:buChar char="•"/>
            </a:pPr>
            <a:r>
              <a:rPr lang="cs-CZ" sz="2400" dirty="0"/>
              <a:t>Je to výraz, pro který chcete aby byl web ve výsledku vyhledání. </a:t>
            </a:r>
          </a:p>
          <a:p>
            <a:pPr marL="285750" indent="-285750" algn="just">
              <a:buFont typeface="Arial" panose="020B0604020202020204" pitchFamily="34" charset="0"/>
              <a:buChar char="•"/>
            </a:pPr>
            <a:r>
              <a:rPr lang="cs-CZ" sz="2400" dirty="0"/>
              <a:t>Takže když lidé hledají toto klíčové slovo nebo frázi v Google nebo v jiných vyhledávačích, měli by najít vaši stránku v seznamu výsledků. </a:t>
            </a:r>
          </a:p>
          <a:p>
            <a:pPr marL="285750" indent="-285750" algn="just">
              <a:buFont typeface="Arial" panose="020B0604020202020204" pitchFamily="34" charset="0"/>
              <a:buChar char="•"/>
            </a:pPr>
            <a:r>
              <a:rPr lang="cs-CZ" sz="2400" dirty="0"/>
              <a:t>Když mluvíme o klíčových slovech, mnohokrát máme na mysli frázi místo jednoho slova. </a:t>
            </a:r>
          </a:p>
          <a:p>
            <a:pPr marL="285750" indent="-285750" algn="just">
              <a:buFont typeface="Arial" panose="020B0604020202020204" pitchFamily="34" charset="0"/>
              <a:buChar char="•"/>
            </a:pPr>
            <a:r>
              <a:rPr lang="cs-CZ" sz="2400" dirty="0"/>
              <a:t>Například „běžecké boty“ jsou </a:t>
            </a:r>
            <a:r>
              <a:rPr lang="cs-CZ" sz="2400" dirty="0" err="1"/>
              <a:t>keyword</a:t>
            </a:r>
            <a:r>
              <a:rPr lang="cs-CZ" sz="2400" dirty="0"/>
              <a:t> přesto, že je to spojení dvou slov.</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65269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Co jsou klíčová slova?</a:t>
            </a:r>
          </a:p>
        </p:txBody>
      </p:sp>
      <p:sp>
        <p:nvSpPr>
          <p:cNvPr id="2" name="TextovéPole 1"/>
          <p:cNvSpPr txBox="1"/>
          <p:nvPr/>
        </p:nvSpPr>
        <p:spPr>
          <a:xfrm>
            <a:off x="107504" y="915566"/>
            <a:ext cx="8368141"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Jak jsme si vysvětlili výše, jsou to slova, která Google hledá na webových stránkách v procesu procházení a následně s nimi pracuje ve fázi indexování tak, aby informace o webech na celém světě kategorizoval do svých databází. </a:t>
            </a:r>
          </a:p>
          <a:p>
            <a:pPr marL="285750" indent="-285750" algn="just">
              <a:buFont typeface="Arial" panose="020B0604020202020204" pitchFamily="34" charset="0"/>
              <a:buChar char="•"/>
            </a:pPr>
            <a:r>
              <a:rPr lang="cs-CZ" sz="2400" dirty="0"/>
              <a:t>Zadané dotazy uživatelů opět ve formě textu, který může být totožný s klíčovým slovem pak porovnává s těmito in-formacemi a vyhodnocuje, jaké webové stránky budou pro uživatele nejrelevantnější. </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4076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Co jsou klíčová slova?</a:t>
            </a:r>
          </a:p>
        </p:txBody>
      </p:sp>
      <p:sp>
        <p:nvSpPr>
          <p:cNvPr id="2" name="TextovéPole 1"/>
          <p:cNvSpPr txBox="1"/>
          <p:nvPr/>
        </p:nvSpPr>
        <p:spPr>
          <a:xfrm>
            <a:off x="107504" y="915566"/>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Na webu bychom tedy na klíčové slova neměli zapomenout. </a:t>
            </a:r>
          </a:p>
          <a:p>
            <a:pPr marL="285750" indent="-285750" algn="just">
              <a:buFont typeface="Arial" panose="020B0604020202020204" pitchFamily="34" charset="0"/>
              <a:buChar char="•"/>
            </a:pPr>
            <a:r>
              <a:rPr lang="cs-CZ" sz="2800" dirty="0"/>
              <a:t>Zároveň také jejich analýza zajistí to, že budeme vkládat slova, které hledají uživatelé a ne ty které používáme my. </a:t>
            </a:r>
          </a:p>
          <a:p>
            <a:pPr marL="285750" indent="-285750" algn="just">
              <a:buFont typeface="Arial" panose="020B0604020202020204" pitchFamily="34" charset="0"/>
              <a:buChar char="•"/>
            </a:pPr>
            <a:r>
              <a:rPr lang="cs-CZ" sz="2800" dirty="0"/>
              <a:t>Naši zákazníci totiž mohou pojmenovat produkt úplně jinak než si myslíme. </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678054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hledat klíčová slova?</a:t>
            </a:r>
          </a:p>
        </p:txBody>
      </p:sp>
      <p:sp>
        <p:nvSpPr>
          <p:cNvPr id="2" name="TextovéPole 1"/>
          <p:cNvSpPr txBox="1"/>
          <p:nvPr/>
        </p:nvSpPr>
        <p:spPr>
          <a:xfrm>
            <a:off x="107505" y="915566"/>
            <a:ext cx="4248472"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Prvním krokem, který nás nic nestojí, je podívat se na související dotazy s hledaným klíčovým slovem dole pod výsledky vyhledávání. </a:t>
            </a:r>
          </a:p>
          <a:p>
            <a:pPr marL="285750" indent="-285750" algn="just">
              <a:buFont typeface="Arial" panose="020B0604020202020204" pitchFamily="34" charset="0"/>
              <a:buChar char="•"/>
            </a:pPr>
            <a:r>
              <a:rPr lang="cs-CZ" sz="2400" dirty="0"/>
              <a:t>Sám Google nám tak poodkryje malinkou část toho co lidé hledají. </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110">
            <a:extLst>
              <a:ext uri="{FF2B5EF4-FFF2-40B4-BE49-F238E27FC236}">
                <a16:creationId xmlns:a16="http://schemas.microsoft.com/office/drawing/2014/main" id="{01067F36-B07B-4A0B-AB7E-301EE94DAC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72774" y="1779662"/>
            <a:ext cx="3919050" cy="1944216"/>
          </a:xfrm>
          <a:prstGeom prst="rect">
            <a:avLst/>
          </a:prstGeom>
          <a:noFill/>
          <a:ln>
            <a:noFill/>
          </a:ln>
        </p:spPr>
      </p:pic>
    </p:spTree>
    <p:extLst>
      <p:ext uri="{BB962C8B-B14F-4D97-AF65-F5344CB8AC3E}">
        <p14:creationId xmlns:p14="http://schemas.microsoft.com/office/powerpoint/2010/main" val="3071154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hledat klíčová slova?</a:t>
            </a:r>
          </a:p>
        </p:txBody>
      </p:sp>
      <p:sp>
        <p:nvSpPr>
          <p:cNvPr id="2" name="TextovéPole 1"/>
          <p:cNvSpPr txBox="1"/>
          <p:nvPr/>
        </p:nvSpPr>
        <p:spPr>
          <a:xfrm>
            <a:off x="107504" y="915566"/>
            <a:ext cx="4838265"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2100" dirty="0"/>
              <a:t>Dále také můžeme nakouknout na klíčová slova pomocí našeptávače při psaní požadavku.</a:t>
            </a:r>
          </a:p>
          <a:p>
            <a:pPr marL="285750" indent="-285750" algn="just">
              <a:buFont typeface="Arial" panose="020B0604020202020204" pitchFamily="34" charset="0"/>
              <a:buChar char="•"/>
            </a:pPr>
            <a:r>
              <a:rPr lang="cs-CZ" sz="2100" dirty="0"/>
              <a:t>Náš konkrétní příklad ukazuje, že pojmenovat pánev na vajíčka „4 oko“, jak je na některých e-</a:t>
            </a:r>
            <a:r>
              <a:rPr lang="cs-CZ" sz="2100" dirty="0" err="1"/>
              <a:t>shopech</a:t>
            </a:r>
            <a:r>
              <a:rPr lang="cs-CZ" sz="2100" dirty="0"/>
              <a:t> běžné, nemusí být úplně dobrý nápad. </a:t>
            </a:r>
          </a:p>
          <a:p>
            <a:pPr marL="285750" indent="-285750" algn="just">
              <a:buFont typeface="Arial" panose="020B0604020202020204" pitchFamily="34" charset="0"/>
              <a:buChar char="•"/>
            </a:pPr>
            <a:r>
              <a:rPr lang="cs-CZ" sz="2100" dirty="0"/>
              <a:t>Zákazníci do Googlu totiž píší spíše „pánev na volská oka“.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108">
            <a:extLst>
              <a:ext uri="{FF2B5EF4-FFF2-40B4-BE49-F238E27FC236}">
                <a16:creationId xmlns:a16="http://schemas.microsoft.com/office/drawing/2014/main" id="{605B21BC-DB60-4305-87A4-7E053B5F39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5401" y="1299381"/>
            <a:ext cx="2880320" cy="2784537"/>
          </a:xfrm>
          <a:prstGeom prst="rect">
            <a:avLst/>
          </a:prstGeom>
          <a:noFill/>
          <a:ln>
            <a:noFill/>
          </a:ln>
        </p:spPr>
      </p:pic>
    </p:spTree>
    <p:extLst>
      <p:ext uri="{BB962C8B-B14F-4D97-AF65-F5344CB8AC3E}">
        <p14:creationId xmlns:p14="http://schemas.microsoft.com/office/powerpoint/2010/main" val="1350486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hledat klíčová slova?</a:t>
            </a:r>
          </a:p>
        </p:txBody>
      </p:sp>
      <p:sp>
        <p:nvSpPr>
          <p:cNvPr id="2" name="TextovéPole 1"/>
          <p:cNvSpPr txBox="1"/>
          <p:nvPr/>
        </p:nvSpPr>
        <p:spPr>
          <a:xfrm>
            <a:off x="135901" y="866388"/>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Pro komplexnější a přesnější analýzu klíčových slov už ale bude nutné použít profesionální nástroj jako je například </a:t>
            </a:r>
            <a:r>
              <a:rPr lang="cs-CZ" sz="2800" dirty="0" err="1">
                <a:hlinkClick r:id="rId3"/>
              </a:rPr>
              <a:t>Collabim</a:t>
            </a:r>
            <a:r>
              <a:rPr lang="cs-CZ" sz="2800" dirty="0"/>
              <a:t>. </a:t>
            </a:r>
          </a:p>
          <a:p>
            <a:pPr marL="285750" indent="-285750" algn="just">
              <a:buFont typeface="Arial" panose="020B0604020202020204" pitchFamily="34" charset="0"/>
              <a:buChar char="•"/>
            </a:pPr>
            <a:r>
              <a:rPr lang="cs-CZ" sz="2800" dirty="0"/>
              <a:t>Tyto nástroje umožní klíčové slova monitorovat, jednoduše zadávat požadavky a vytvářet profesionální reporty, které pomáhají marketérům i webmasterům upravovat obsah aby souhlasil s tím, po čem lidé touží a prostřednictvím vyhledávače se to na internetu snaží najít.</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236133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Jak hledat klíčová slova?</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97" descr="https://napoveda.collabim.cz/img.php?hash=a00c238e7832beb014d49fb0355c2e7b73d481a8fcf20266ba6ab7d9fa7b01e1.png">
            <a:extLst>
              <a:ext uri="{FF2B5EF4-FFF2-40B4-BE49-F238E27FC236}">
                <a16:creationId xmlns:a16="http://schemas.microsoft.com/office/drawing/2014/main" id="{2502825E-707F-46DD-B0B8-4DDDE2FACB5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654810"/>
            <a:ext cx="6571994" cy="2229594"/>
          </a:xfrm>
          <a:prstGeom prst="rect">
            <a:avLst/>
          </a:prstGeom>
          <a:noFill/>
          <a:ln>
            <a:noFill/>
          </a:ln>
        </p:spPr>
      </p:pic>
      <p:sp>
        <p:nvSpPr>
          <p:cNvPr id="8" name="TextovéPole 7">
            <a:extLst>
              <a:ext uri="{FF2B5EF4-FFF2-40B4-BE49-F238E27FC236}">
                <a16:creationId xmlns:a16="http://schemas.microsoft.com/office/drawing/2014/main" id="{A2483D14-7BDD-4B25-9DE1-8224C6B75751}"/>
              </a:ext>
            </a:extLst>
          </p:cNvPr>
          <p:cNvSpPr txBox="1"/>
          <p:nvPr/>
        </p:nvSpPr>
        <p:spPr>
          <a:xfrm>
            <a:off x="107504" y="915566"/>
            <a:ext cx="8368141" cy="523220"/>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Výsledky analýzy klíčových slov v nástroji </a:t>
            </a:r>
            <a:r>
              <a:rPr lang="cs-CZ" sz="2800" dirty="0" err="1"/>
              <a:t>Collabim</a:t>
            </a:r>
            <a:r>
              <a:rPr lang="cs-CZ" sz="2800" dirty="0"/>
              <a:t>:</a:t>
            </a:r>
            <a:endParaRPr lang="cs-CZ" sz="2400" dirty="0"/>
          </a:p>
        </p:txBody>
      </p:sp>
    </p:spTree>
    <p:extLst>
      <p:ext uri="{BB962C8B-B14F-4D97-AF65-F5344CB8AC3E}">
        <p14:creationId xmlns:p14="http://schemas.microsoft.com/office/powerpoint/2010/main" val="2903804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Longtail</a:t>
            </a:r>
            <a:endParaRPr lang="cs-CZ" sz="2000" b="1" dirty="0"/>
          </a:p>
        </p:txBody>
      </p:sp>
      <p:sp>
        <p:nvSpPr>
          <p:cNvPr id="2" name="TextovéPole 1"/>
          <p:cNvSpPr txBox="1"/>
          <p:nvPr/>
        </p:nvSpPr>
        <p:spPr>
          <a:xfrm>
            <a:off x="135901" y="866388"/>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err="1"/>
              <a:t>Longtail</a:t>
            </a:r>
            <a:r>
              <a:rPr lang="cs-CZ" sz="2800" dirty="0"/>
              <a:t>, v přeložení „dlouhý chvost“, je pojmenování pro slova a fráze, které nejsou do vyhledávačů zadávány často, ale přesto jsou považovány za klíčové. </a:t>
            </a:r>
          </a:p>
          <a:p>
            <a:pPr marL="285750" indent="-285750" algn="just">
              <a:buFont typeface="Arial" panose="020B0604020202020204" pitchFamily="34" charset="0"/>
              <a:buChar char="•"/>
            </a:pPr>
            <a:r>
              <a:rPr lang="cs-CZ" sz="2800" dirty="0"/>
              <a:t>Jsou to konkrétnější výrazy, které sice nepřilákají tolik lidi zadávající obecné výrazy, ale přivádí na e-</a:t>
            </a:r>
            <a:r>
              <a:rPr lang="cs-CZ" sz="2800" dirty="0" err="1"/>
              <a:t>shop</a:t>
            </a:r>
            <a:r>
              <a:rPr lang="cs-CZ" sz="2800" dirty="0"/>
              <a:t> zákazníky, kteří už jsou více nakloněni nákupnímu rozhodnutí. </a:t>
            </a:r>
          </a:p>
          <a:p>
            <a:pPr marL="285750" indent="-285750" algn="just">
              <a:buFont typeface="Arial" panose="020B0604020202020204" pitchFamily="34" charset="0"/>
              <a:buChar char="•"/>
            </a:pPr>
            <a:r>
              <a:rPr lang="cs-CZ" sz="2800" dirty="0"/>
              <a:t>Hledají konkrétní produkt, službu či odpověď na otázku.</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702738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Longtail</a:t>
            </a:r>
            <a:endParaRPr lang="cs-CZ" sz="2000" b="1"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103" descr="https://petramikulaskova.cz/wp-content/uploads/2013/07/longtail-teorie.png">
            <a:extLst>
              <a:ext uri="{FF2B5EF4-FFF2-40B4-BE49-F238E27FC236}">
                <a16:creationId xmlns:a16="http://schemas.microsoft.com/office/drawing/2014/main" id="{4C7C7D84-CE9F-48C2-9EBA-A47726338A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2388" y="952701"/>
            <a:ext cx="4835167" cy="3419249"/>
          </a:xfrm>
          <a:prstGeom prst="rect">
            <a:avLst/>
          </a:prstGeom>
          <a:noFill/>
          <a:ln>
            <a:noFill/>
          </a:ln>
        </p:spPr>
      </p:pic>
    </p:spTree>
    <p:extLst>
      <p:ext uri="{BB962C8B-B14F-4D97-AF65-F5344CB8AC3E}">
        <p14:creationId xmlns:p14="http://schemas.microsoft.com/office/powerpoint/2010/main" val="3594282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Longtail</a:t>
            </a:r>
            <a:endParaRPr lang="cs-CZ" sz="2000" b="1" dirty="0"/>
          </a:p>
        </p:txBody>
      </p:sp>
      <p:sp>
        <p:nvSpPr>
          <p:cNvPr id="2" name="TextovéPole 1"/>
          <p:cNvSpPr txBox="1"/>
          <p:nvPr/>
        </p:nvSpPr>
        <p:spPr>
          <a:xfrm>
            <a:off x="135901" y="866388"/>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Spousta lidí vám do vyhledávače napíše obecné slovo, například „skříň“, ale řada z nich zkrátka si jen prohlíží zboží a rozmýšlí se, jestli si vůbec novou skříň pořídí. Záměr člověka, který hledá pomocí této fráze, není jednoznačný. Možná hledá typy skříní, možná hledá návod na sestavení skříně, možná jen shání obrázky, možná hledá něco jiného.</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58155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rot="16200000">
            <a:off x="-1400509" y="2316986"/>
            <a:ext cx="4106280" cy="723727"/>
          </a:xfrm>
        </p:spPr>
        <p:txBody>
          <a:bodyPr/>
          <a:lstStyle/>
          <a:p>
            <a:r>
              <a:rPr lang="cs-CZ" sz="2000" b="1" dirty="0"/>
              <a:t>Nástroje internetového marketingu</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7" name="Picture 2" descr="Rozdělení internetového marketingu v roce 2007, Krutiš">
            <a:extLst>
              <a:ext uri="{FF2B5EF4-FFF2-40B4-BE49-F238E27FC236}">
                <a16:creationId xmlns:a16="http://schemas.microsoft.com/office/drawing/2014/main" id="{1226ED77-DA73-42F6-8032-6702765CF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90" y="7912"/>
            <a:ext cx="8070210" cy="513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71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Longtail</a:t>
            </a:r>
            <a:endParaRPr lang="cs-CZ" sz="2000" b="1" dirty="0"/>
          </a:p>
        </p:txBody>
      </p:sp>
      <p:sp>
        <p:nvSpPr>
          <p:cNvPr id="2" name="TextovéPole 1"/>
          <p:cNvSpPr txBox="1"/>
          <p:nvPr/>
        </p:nvSpPr>
        <p:spPr>
          <a:xfrm>
            <a:off x="135901" y="866388"/>
            <a:ext cx="8368141" cy="2677656"/>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Druhou skupinu tvoří lidé, kteří zadají do vyhledávače například „prosklená </a:t>
            </a:r>
            <a:r>
              <a:rPr lang="cs-CZ" sz="2800" dirty="0" err="1"/>
              <a:t>vestavě-ná</a:t>
            </a:r>
            <a:r>
              <a:rPr lang="cs-CZ" sz="2800" dirty="0"/>
              <a:t> skříň dekor olše“, a to je to, čemu se říká konkrétní slovo a tvoří zadní výsek </a:t>
            </a:r>
            <a:r>
              <a:rPr lang="cs-CZ" sz="2800" dirty="0" err="1"/>
              <a:t>longtai-lu</a:t>
            </a:r>
            <a:r>
              <a:rPr lang="cs-CZ" sz="2800" dirty="0"/>
              <a:t>. Je řešením, jak přivést na web takové zákazníky, kteří přesně vědí, co chtějí, a u nichž je šance, že opravdu nakoupí, mnohonásobně vyšší.</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718090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Longtail</a:t>
            </a:r>
            <a:endParaRPr lang="cs-CZ" sz="2000" b="1" dirty="0"/>
          </a:p>
        </p:txBody>
      </p:sp>
      <p:sp>
        <p:nvSpPr>
          <p:cNvPr id="2" name="TextovéPole 1"/>
          <p:cNvSpPr txBox="1"/>
          <p:nvPr/>
        </p:nvSpPr>
        <p:spPr>
          <a:xfrm>
            <a:off x="135901" y="866388"/>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Budete-li na stránkách používat tato konkrétní klíčová slova, nejen že zacílíte více na potenciální nakupující, ale také zvyšujete efektivnost vašeho odkazu ve výsledcích hle-dání. Toho v případě užívání obecných klíčových slov (zmiňování skříň) dosáhnete vel-mi těžce. Jsou vysoce konkurenční, protože je používá každý. Dosáhnout lepších pozic ve výsledcích hledání v případě obecných klíčových slov je náročné a mnohdy nemožné.</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572385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Optimalizace webu pro vyhledávače (SEO)</a:t>
            </a:r>
          </a:p>
        </p:txBody>
      </p:sp>
      <p:sp>
        <p:nvSpPr>
          <p:cNvPr id="2" name="TextovéPole 1"/>
          <p:cNvSpPr txBox="1"/>
          <p:nvPr/>
        </p:nvSpPr>
        <p:spPr>
          <a:xfrm>
            <a:off x="135901" y="866388"/>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SEO (</a:t>
            </a:r>
            <a:r>
              <a:rPr lang="cs-CZ" sz="2800" dirty="0" err="1"/>
              <a:t>search</a:t>
            </a:r>
            <a:r>
              <a:rPr lang="cs-CZ" sz="2800" dirty="0"/>
              <a:t> </a:t>
            </a:r>
            <a:r>
              <a:rPr lang="cs-CZ" sz="2800" dirty="0" err="1"/>
              <a:t>engine</a:t>
            </a:r>
            <a:r>
              <a:rPr lang="cs-CZ" sz="2800" dirty="0"/>
              <a:t> </a:t>
            </a:r>
            <a:r>
              <a:rPr lang="cs-CZ" sz="2800" dirty="0" err="1"/>
              <a:t>optimization</a:t>
            </a:r>
            <a:r>
              <a:rPr lang="cs-CZ" sz="2800" dirty="0"/>
              <a:t>) je proces ovlivňování viditelnosti webu nebo stránky v neplacené části výsledků internetového vyhledávače. </a:t>
            </a:r>
          </a:p>
          <a:p>
            <a:pPr marL="285750" indent="-285750" algn="just">
              <a:buFont typeface="Arial" panose="020B0604020202020204" pitchFamily="34" charset="0"/>
              <a:buChar char="•"/>
            </a:pPr>
            <a:r>
              <a:rPr lang="cs-CZ" sz="2800" dirty="0"/>
              <a:t>Obecně řečeno, čím výše a čím častěji se web objevuje ve výsledcích vyhledávače, tím více návštěvníků web může z internetového vyhledávače získat. </a:t>
            </a:r>
          </a:p>
          <a:p>
            <a:pPr marL="285750" indent="-285750" algn="just">
              <a:buFont typeface="Arial" panose="020B0604020202020204" pitchFamily="34" charset="0"/>
              <a:buChar char="•"/>
            </a:pPr>
            <a:r>
              <a:rPr lang="cs-CZ" sz="2800" dirty="0"/>
              <a:t>SEO může cílit na různé typy hledání včetně obrázků, lokálního hledání, videí, akademických informací, novinek nebo užšího hledání v specifických oborech</a:t>
            </a:r>
            <a:endParaRPr lang="cs-CZ" sz="24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751242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Optimalizace webu pro vyhledávače (SEO)</a:t>
            </a:r>
          </a:p>
        </p:txBody>
      </p:sp>
      <p:sp>
        <p:nvSpPr>
          <p:cNvPr id="2" name="TextovéPole 1"/>
          <p:cNvSpPr txBox="1"/>
          <p:nvPr/>
        </p:nvSpPr>
        <p:spPr>
          <a:xfrm>
            <a:off x="135901" y="866388"/>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Přivádění návštěvnosti</a:t>
            </a:r>
          </a:p>
          <a:p>
            <a:pPr marL="285750" indent="-285750" algn="just">
              <a:buFont typeface="Arial" panose="020B0604020202020204" pitchFamily="34" charset="0"/>
              <a:buChar char="•"/>
            </a:pPr>
            <a:r>
              <a:rPr lang="cs-CZ" sz="2800" dirty="0"/>
              <a:t>Snížení míry odchodu ze stránek</a:t>
            </a:r>
          </a:p>
          <a:p>
            <a:pPr marL="285750" indent="-285750" algn="just">
              <a:buFont typeface="Arial" panose="020B0604020202020204" pitchFamily="34" charset="0"/>
              <a:buChar char="•"/>
            </a:pPr>
            <a:r>
              <a:rPr lang="cs-CZ" sz="2800" dirty="0"/>
              <a:t>Snížení nákladů na zákaznickou podporu</a:t>
            </a:r>
          </a:p>
          <a:p>
            <a:pPr marL="285750" indent="-285750" algn="just">
              <a:buFont typeface="Arial" panose="020B0604020202020204" pitchFamily="34" charset="0"/>
              <a:buChar char="•"/>
            </a:pPr>
            <a:r>
              <a:rPr lang="cs-CZ" sz="2800" dirty="0"/>
              <a:t>Zlepšení viditelnosti značky na internetu</a:t>
            </a:r>
          </a:p>
          <a:p>
            <a:pPr marL="285750" indent="-285750" algn="just">
              <a:buFont typeface="Arial" panose="020B0604020202020204" pitchFamily="34" charset="0"/>
              <a:buChar char="•"/>
            </a:pPr>
            <a:r>
              <a:rPr lang="cs-CZ" sz="2800" dirty="0"/>
              <a:t>SERM (</a:t>
            </a:r>
            <a:r>
              <a:rPr lang="cs-CZ" sz="2800" dirty="0" err="1"/>
              <a:t>Search</a:t>
            </a:r>
            <a:r>
              <a:rPr lang="cs-CZ" sz="2800" dirty="0"/>
              <a:t> </a:t>
            </a:r>
            <a:r>
              <a:rPr lang="cs-CZ" sz="2800" dirty="0" err="1"/>
              <a:t>Engine</a:t>
            </a:r>
            <a:r>
              <a:rPr lang="cs-CZ" sz="2800" dirty="0"/>
              <a:t> </a:t>
            </a:r>
            <a:r>
              <a:rPr lang="cs-CZ" sz="2800" dirty="0" err="1"/>
              <a:t>Reputation</a:t>
            </a:r>
            <a:r>
              <a:rPr lang="cs-CZ" sz="2800" dirty="0"/>
              <a:t> Management – Online </a:t>
            </a:r>
            <a:r>
              <a:rPr lang="cs-CZ" sz="2800" dirty="0" err="1"/>
              <a:t>Reputation</a:t>
            </a:r>
            <a:r>
              <a:rPr lang="cs-CZ" sz="2800" dirty="0"/>
              <a:t> </a:t>
            </a:r>
            <a:r>
              <a:rPr lang="cs-CZ" sz="2800" dirty="0" err="1"/>
              <a:t>Ma-nagement</a:t>
            </a:r>
            <a:r>
              <a:rPr lang="cs-CZ" sz="2800" dirty="0"/>
              <a:t>)</a:t>
            </a:r>
          </a:p>
          <a:p>
            <a:pPr marL="285750" indent="-285750" algn="just">
              <a:buFont typeface="Arial" panose="020B0604020202020204" pitchFamily="34" charset="0"/>
              <a:buChar char="•"/>
            </a:pPr>
            <a:r>
              <a:rPr lang="cs-CZ" sz="2800" dirty="0"/>
              <a:t>Zvýšení konverzního poměru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120076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Pět nejdůležitějších faktorů SEO</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5" name="Obrázek 4">
            <a:extLst>
              <a:ext uri="{FF2B5EF4-FFF2-40B4-BE49-F238E27FC236}">
                <a16:creationId xmlns:a16="http://schemas.microsoft.com/office/drawing/2014/main" id="{7BB8153E-28E2-4CB2-AC7B-855ED151BA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0604" y="1203598"/>
            <a:ext cx="7182792" cy="2736304"/>
          </a:xfrm>
          <a:prstGeom prst="rect">
            <a:avLst/>
          </a:prstGeom>
        </p:spPr>
      </p:pic>
    </p:spTree>
    <p:extLst>
      <p:ext uri="{BB962C8B-B14F-4D97-AF65-F5344CB8AC3E}">
        <p14:creationId xmlns:p14="http://schemas.microsoft.com/office/powerpoint/2010/main" val="1712546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On-</a:t>
            </a:r>
            <a:r>
              <a:rPr lang="cs-CZ" sz="2000" b="1" dirty="0" err="1"/>
              <a:t>page</a:t>
            </a:r>
            <a:r>
              <a:rPr lang="cs-CZ" sz="2000" b="1" dirty="0"/>
              <a:t> faktory</a:t>
            </a:r>
          </a:p>
        </p:txBody>
      </p:sp>
      <p:sp>
        <p:nvSpPr>
          <p:cNvPr id="2" name="TextovéPole 1"/>
          <p:cNvSpPr txBox="1"/>
          <p:nvPr/>
        </p:nvSpPr>
        <p:spPr>
          <a:xfrm>
            <a:off x="135901" y="866388"/>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b="1" dirty="0"/>
              <a:t>Titulek</a:t>
            </a:r>
          </a:p>
          <a:p>
            <a:pPr marL="742950" lvl="1" indent="-285750" algn="just">
              <a:buFont typeface="Arial" panose="020B0604020202020204" pitchFamily="34" charset="0"/>
              <a:buChar char="•"/>
            </a:pPr>
            <a:r>
              <a:rPr lang="cs-CZ" sz="2800" dirty="0"/>
              <a:t>Titulek stránky by měl obsahovat informaci o obsahu zvolené stránky. Titulek by rozhodně neměl být stejný pro celý web, ale unikátní pro každou stránku webu.</a:t>
            </a:r>
          </a:p>
          <a:p>
            <a:pPr marL="742950" lvl="1" indent="-285750" algn="just">
              <a:buFont typeface="Arial" panose="020B0604020202020204" pitchFamily="34" charset="0"/>
              <a:buChar char="•"/>
            </a:pPr>
            <a:r>
              <a:rPr lang="cs-CZ" sz="2800" dirty="0"/>
              <a:t>Zápis titulku v HTML kódu: &lt;</a:t>
            </a:r>
            <a:r>
              <a:rPr lang="cs-CZ" sz="2800" dirty="0" err="1"/>
              <a:t>title</a:t>
            </a:r>
            <a:r>
              <a:rPr lang="cs-CZ" sz="2800" dirty="0"/>
              <a:t>&gt;Titulek stránky&lt;/</a:t>
            </a:r>
            <a:r>
              <a:rPr lang="cs-CZ" sz="2800" dirty="0" err="1"/>
              <a:t>title</a:t>
            </a:r>
            <a:r>
              <a:rPr lang="cs-CZ" sz="2800" dirty="0"/>
              <a:t>&gt;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039896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On-</a:t>
            </a:r>
            <a:r>
              <a:rPr lang="cs-CZ" sz="2000" b="1" dirty="0" err="1"/>
              <a:t>page</a:t>
            </a:r>
            <a:r>
              <a:rPr lang="cs-CZ" sz="2000" b="1" dirty="0"/>
              <a:t> faktory</a:t>
            </a:r>
          </a:p>
        </p:txBody>
      </p:sp>
      <p:sp>
        <p:nvSpPr>
          <p:cNvPr id="2" name="TextovéPole 1"/>
          <p:cNvSpPr txBox="1"/>
          <p:nvPr/>
        </p:nvSpPr>
        <p:spPr>
          <a:xfrm>
            <a:off x="135901" y="866388"/>
            <a:ext cx="8368141" cy="2677656"/>
          </a:xfrm>
          <a:prstGeom prst="rect">
            <a:avLst/>
          </a:prstGeom>
          <a:noFill/>
        </p:spPr>
        <p:txBody>
          <a:bodyPr wrap="square" rtlCol="0">
            <a:spAutoFit/>
          </a:bodyPr>
          <a:lstStyle/>
          <a:p>
            <a:pPr marL="285750" indent="-285750" algn="just">
              <a:buFont typeface="Arial" panose="020B0604020202020204" pitchFamily="34" charset="0"/>
              <a:buChar char="•"/>
            </a:pPr>
            <a:r>
              <a:rPr lang="cs-CZ" sz="2800" b="1" dirty="0"/>
              <a:t>Meta </a:t>
            </a:r>
            <a:r>
              <a:rPr lang="cs-CZ" sz="2800" b="1" dirty="0" err="1"/>
              <a:t>description</a:t>
            </a:r>
            <a:endParaRPr lang="cs-CZ" sz="2800" b="1" dirty="0"/>
          </a:p>
          <a:p>
            <a:pPr marL="742950" lvl="1" indent="-285750" algn="just">
              <a:buFont typeface="Arial" panose="020B0604020202020204" pitchFamily="34" charset="0"/>
              <a:buChar char="•"/>
            </a:pPr>
            <a:r>
              <a:rPr lang="cs-CZ" sz="2800" dirty="0"/>
              <a:t>Popisek stránky by měl obsahovat krátkou informaci o obsahu stránky. Ani meta </a:t>
            </a:r>
            <a:r>
              <a:rPr lang="cs-CZ" sz="2800" dirty="0" err="1"/>
              <a:t>description</a:t>
            </a:r>
            <a:r>
              <a:rPr lang="cs-CZ" sz="2800" dirty="0"/>
              <a:t> by neměl být pro celý web stejný.</a:t>
            </a:r>
          </a:p>
          <a:p>
            <a:pPr marL="742950" lvl="1" indent="-285750" algn="just">
              <a:buFont typeface="Arial" panose="020B0604020202020204" pitchFamily="34" charset="0"/>
              <a:buChar char="•"/>
            </a:pPr>
            <a:r>
              <a:rPr lang="cs-CZ" sz="2800" dirty="0"/>
              <a:t>Zápis titulku v HTML kódu: &lt;meta </a:t>
            </a:r>
            <a:r>
              <a:rPr lang="cs-CZ" sz="2800" dirty="0" err="1"/>
              <a:t>name</a:t>
            </a:r>
            <a:r>
              <a:rPr lang="cs-CZ" sz="2800" dirty="0"/>
              <a:t>="</a:t>
            </a:r>
            <a:r>
              <a:rPr lang="cs-CZ" sz="2800" dirty="0" err="1"/>
              <a:t>description</a:t>
            </a:r>
            <a:r>
              <a:rPr lang="cs-CZ" sz="2800" dirty="0"/>
              <a:t>" con-</a:t>
            </a:r>
            <a:r>
              <a:rPr lang="cs-CZ" sz="2800" dirty="0" err="1"/>
              <a:t>tent</a:t>
            </a:r>
            <a:r>
              <a:rPr lang="cs-CZ" sz="2800" dirty="0"/>
              <a:t>="Popisek stránky" /&gt;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066043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Titulek a meta </a:t>
            </a:r>
            <a:r>
              <a:rPr lang="cs-CZ" sz="2000" b="1" dirty="0" err="1"/>
              <a:t>description</a:t>
            </a:r>
            <a:endParaRPr lang="cs-CZ" sz="2000" b="1"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7" name="Picture 99">
            <a:extLst>
              <a:ext uri="{FF2B5EF4-FFF2-40B4-BE49-F238E27FC236}">
                <a16:creationId xmlns:a16="http://schemas.microsoft.com/office/drawing/2014/main" id="{EEE00D79-3167-4430-990B-FDF1C73778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04799" y="668636"/>
            <a:ext cx="4030345" cy="2983865"/>
          </a:xfrm>
          <a:prstGeom prst="rect">
            <a:avLst/>
          </a:prstGeom>
          <a:noFill/>
          <a:ln>
            <a:noFill/>
          </a:ln>
        </p:spPr>
      </p:pic>
      <p:pic>
        <p:nvPicPr>
          <p:cNvPr id="8" name="Picture 100">
            <a:extLst>
              <a:ext uri="{FF2B5EF4-FFF2-40B4-BE49-F238E27FC236}">
                <a16:creationId xmlns:a16="http://schemas.microsoft.com/office/drawing/2014/main" id="{25CC0785-BF56-4C28-9CAD-8FD43E52C71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00011" y="3867894"/>
            <a:ext cx="4439920" cy="714375"/>
          </a:xfrm>
          <a:prstGeom prst="rect">
            <a:avLst/>
          </a:prstGeom>
          <a:noFill/>
          <a:ln>
            <a:noFill/>
          </a:ln>
        </p:spPr>
      </p:pic>
    </p:spTree>
    <p:extLst>
      <p:ext uri="{BB962C8B-B14F-4D97-AF65-F5344CB8AC3E}">
        <p14:creationId xmlns:p14="http://schemas.microsoft.com/office/powerpoint/2010/main" val="1536655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On-</a:t>
            </a:r>
            <a:r>
              <a:rPr lang="cs-CZ" sz="2000" b="1" dirty="0" err="1"/>
              <a:t>page</a:t>
            </a:r>
            <a:r>
              <a:rPr lang="cs-CZ" sz="2000" b="1" dirty="0"/>
              <a:t> faktory</a:t>
            </a:r>
          </a:p>
        </p:txBody>
      </p:sp>
      <p:sp>
        <p:nvSpPr>
          <p:cNvPr id="2" name="TextovéPole 1"/>
          <p:cNvSpPr txBox="1"/>
          <p:nvPr/>
        </p:nvSpPr>
        <p:spPr>
          <a:xfrm>
            <a:off x="135901" y="866388"/>
            <a:ext cx="8368141" cy="3539430"/>
          </a:xfrm>
          <a:prstGeom prst="rect">
            <a:avLst/>
          </a:prstGeom>
          <a:noFill/>
        </p:spPr>
        <p:txBody>
          <a:bodyPr wrap="square" rtlCol="0">
            <a:spAutoFit/>
          </a:bodyPr>
          <a:lstStyle/>
          <a:p>
            <a:pPr marL="285750" indent="-285750" algn="just">
              <a:buFont typeface="Arial" panose="020B0604020202020204" pitchFamily="34" charset="0"/>
              <a:buChar char="•"/>
            </a:pPr>
            <a:r>
              <a:rPr lang="cs-CZ" sz="2800" b="1" dirty="0"/>
              <a:t>Nadpisy stránky</a:t>
            </a:r>
          </a:p>
          <a:p>
            <a:pPr marL="742950" lvl="1" indent="-285750" algn="just">
              <a:buFont typeface="Arial" panose="020B0604020202020204" pitchFamily="34" charset="0"/>
              <a:buChar char="•"/>
            </a:pPr>
            <a:r>
              <a:rPr lang="cs-CZ" sz="2800" dirty="0"/>
              <a:t>Zápis nadpisu nejvyšší úrovně v HTML kódu: &lt;h1&gt;Nadpis </a:t>
            </a:r>
            <a:r>
              <a:rPr lang="cs-CZ" sz="2800" dirty="0" err="1"/>
              <a:t>strán-ky</a:t>
            </a:r>
            <a:r>
              <a:rPr lang="cs-CZ" sz="2800" dirty="0"/>
              <a:t>&lt;/h1&gt;</a:t>
            </a:r>
          </a:p>
          <a:p>
            <a:pPr marL="742950" lvl="1" indent="-285750" algn="just">
              <a:buFont typeface="Arial" panose="020B0604020202020204" pitchFamily="34" charset="0"/>
              <a:buChar char="•"/>
            </a:pPr>
            <a:r>
              <a:rPr lang="cs-CZ" sz="2800" dirty="0"/>
              <a:t>Zápis nadpisu druhé úrovně v HTML kódu: &lt;h2&gt;Podnadpis&lt;/h2&gt;</a:t>
            </a:r>
          </a:p>
          <a:p>
            <a:pPr marL="285750" indent="-285750" algn="just">
              <a:buFont typeface="Arial" panose="020B0604020202020204" pitchFamily="34" charset="0"/>
              <a:buChar char="•"/>
            </a:pPr>
            <a:r>
              <a:rPr lang="cs-CZ" sz="2800" b="1" dirty="0"/>
              <a:t>Zvýrazněný text na stránce</a:t>
            </a:r>
          </a:p>
          <a:p>
            <a:pPr marL="742950" lvl="1" indent="-285750" algn="just">
              <a:buFont typeface="Arial" panose="020B0604020202020204" pitchFamily="34" charset="0"/>
              <a:buChar char="•"/>
            </a:pPr>
            <a:r>
              <a:rPr lang="cs-CZ" sz="2800" dirty="0"/>
              <a:t>Zápis zvýrazněného textu v HTML kódu: &lt;</a:t>
            </a:r>
            <a:r>
              <a:rPr lang="cs-CZ" sz="2800" dirty="0" err="1"/>
              <a:t>strong</a:t>
            </a:r>
            <a:r>
              <a:rPr lang="cs-CZ" sz="2800" dirty="0"/>
              <a:t>&gt;zvýrazněný text&lt;/</a:t>
            </a:r>
            <a:r>
              <a:rPr lang="cs-CZ" sz="2800" dirty="0" err="1"/>
              <a:t>strong</a:t>
            </a:r>
            <a:r>
              <a:rPr lang="cs-CZ" sz="2800" dirty="0"/>
              <a:t>&gt;</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23654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On-</a:t>
            </a:r>
            <a:r>
              <a:rPr lang="cs-CZ" sz="2000" b="1" dirty="0" err="1"/>
              <a:t>page</a:t>
            </a:r>
            <a:r>
              <a:rPr lang="cs-CZ" sz="2000" b="1" dirty="0"/>
              <a:t> faktory</a:t>
            </a:r>
          </a:p>
        </p:txBody>
      </p:sp>
      <p:sp>
        <p:nvSpPr>
          <p:cNvPr id="2" name="TextovéPole 1"/>
          <p:cNvSpPr txBox="1"/>
          <p:nvPr/>
        </p:nvSpPr>
        <p:spPr>
          <a:xfrm>
            <a:off x="135901" y="866388"/>
            <a:ext cx="8368141"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b="1" dirty="0"/>
              <a:t>Alternativní popis obrázku</a:t>
            </a:r>
          </a:p>
          <a:p>
            <a:pPr marL="742950" lvl="1" indent="-285750" algn="just">
              <a:buFont typeface="Arial" panose="020B0604020202020204" pitchFamily="34" charset="0"/>
              <a:buChar char="•"/>
            </a:pPr>
            <a:r>
              <a:rPr lang="cs-CZ" sz="2800" dirty="0"/>
              <a:t>Běžné fulltextové vyhledávače nedovedou rozpoznat co je na obrázku. Podobně jako nevidomí uživatelé však dokáže pracovat s alternativním popisem obrázku. </a:t>
            </a:r>
          </a:p>
          <a:p>
            <a:pPr marL="742950" lvl="1" indent="-285750" algn="just">
              <a:buFont typeface="Arial" panose="020B0604020202020204" pitchFamily="34" charset="0"/>
              <a:buChar char="•"/>
            </a:pPr>
            <a:r>
              <a:rPr lang="cs-CZ" sz="2800" dirty="0"/>
              <a:t>Zápis alternativního popisu v HTML kódu: &lt;</a:t>
            </a:r>
            <a:r>
              <a:rPr lang="cs-CZ" sz="2800" dirty="0" err="1"/>
              <a:t>img</a:t>
            </a:r>
            <a:r>
              <a:rPr lang="cs-CZ" sz="2800" dirty="0"/>
              <a:t> </a:t>
            </a:r>
            <a:r>
              <a:rPr lang="cs-CZ" sz="2800" dirty="0" err="1"/>
              <a:t>src</a:t>
            </a:r>
            <a:r>
              <a:rPr lang="cs-CZ" sz="2800" dirty="0"/>
              <a:t>="foto.jpg" alt="alternativní popis obrázku"&gt;</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42230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REKLAMA NA INTERNETU</a:t>
            </a:r>
          </a:p>
        </p:txBody>
      </p:sp>
      <p:sp>
        <p:nvSpPr>
          <p:cNvPr id="2" name="TextovéPole 1"/>
          <p:cNvSpPr txBox="1"/>
          <p:nvPr/>
        </p:nvSpPr>
        <p:spPr>
          <a:xfrm>
            <a:off x="280633" y="1059582"/>
            <a:ext cx="3571288" cy="3785652"/>
          </a:xfrm>
          <a:prstGeom prst="rect">
            <a:avLst/>
          </a:prstGeom>
          <a:noFill/>
        </p:spPr>
        <p:txBody>
          <a:bodyPr wrap="square" rtlCol="0">
            <a:spAutoFit/>
          </a:bodyPr>
          <a:lstStyle/>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Reklama ve výsledcích vyhledávání (TOP pozice)</a:t>
            </a:r>
            <a:br>
              <a:rPr lang="cs-CZ" sz="2000" dirty="0">
                <a:solidFill>
                  <a:srgbClr val="307871"/>
                </a:solidFill>
                <a:latin typeface="Times New Roman" panose="02020603050405020304" pitchFamily="18" charset="0"/>
                <a:cs typeface="Times New Roman" panose="02020603050405020304" pitchFamily="18" charset="0"/>
              </a:rPr>
            </a:br>
            <a:endParaRPr lang="cs-CZ" sz="2000" dirty="0">
              <a:solidFill>
                <a:srgbClr val="30787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Výsledky vyhledávání obecně nabízí kromě placených linků (viz obrázek) také výsledky organické, které ovšem PPC reklama neovlivní. </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V organických výsledcích má největší váhu SEO konkrétní webové stránky.</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7" name="Obrázek 6" descr="Screenshot 2016-10-08 19">
            <a:extLst>
              <a:ext uri="{FF2B5EF4-FFF2-40B4-BE49-F238E27FC236}">
                <a16:creationId xmlns:a16="http://schemas.microsoft.com/office/drawing/2014/main" id="{0F75F7C5-C1DD-43B1-8F16-E18B9EFD46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67945" y="-1"/>
            <a:ext cx="5076056" cy="4716417"/>
          </a:xfrm>
          <a:prstGeom prst="rect">
            <a:avLst/>
          </a:prstGeom>
          <a:noFill/>
          <a:ln>
            <a:noFill/>
          </a:ln>
        </p:spPr>
      </p:pic>
    </p:spTree>
    <p:extLst>
      <p:ext uri="{BB962C8B-B14F-4D97-AF65-F5344CB8AC3E}">
        <p14:creationId xmlns:p14="http://schemas.microsoft.com/office/powerpoint/2010/main" val="296363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On-</a:t>
            </a:r>
            <a:r>
              <a:rPr lang="cs-CZ" sz="2000" b="1" dirty="0" err="1"/>
              <a:t>page</a:t>
            </a:r>
            <a:r>
              <a:rPr lang="cs-CZ" sz="2000" b="1" dirty="0"/>
              <a:t> faktory</a:t>
            </a:r>
          </a:p>
        </p:txBody>
      </p:sp>
      <p:sp>
        <p:nvSpPr>
          <p:cNvPr id="2" name="TextovéPole 1"/>
          <p:cNvSpPr txBox="1"/>
          <p:nvPr/>
        </p:nvSpPr>
        <p:spPr>
          <a:xfrm>
            <a:off x="135901" y="866388"/>
            <a:ext cx="8368141" cy="2677656"/>
          </a:xfrm>
          <a:prstGeom prst="rect">
            <a:avLst/>
          </a:prstGeom>
          <a:noFill/>
        </p:spPr>
        <p:txBody>
          <a:bodyPr wrap="square" rtlCol="0">
            <a:spAutoFit/>
          </a:bodyPr>
          <a:lstStyle/>
          <a:p>
            <a:pPr marL="285750" indent="-285750" algn="just">
              <a:buFont typeface="Arial" panose="020B0604020202020204" pitchFamily="34" charset="0"/>
              <a:buChar char="•"/>
            </a:pPr>
            <a:r>
              <a:rPr lang="cs-CZ" sz="2800" b="1" dirty="0"/>
              <a:t>Text stránky</a:t>
            </a:r>
          </a:p>
          <a:p>
            <a:pPr marL="742950" lvl="1" indent="-285750" algn="just">
              <a:buFont typeface="Arial" panose="020B0604020202020204" pitchFamily="34" charset="0"/>
              <a:buChar char="•"/>
            </a:pPr>
            <a:r>
              <a:rPr lang="cs-CZ" sz="2800" dirty="0"/>
              <a:t>Klíčová slova by měla být ve vhodném poměru obsažena i v běžném textu stránky.</a:t>
            </a:r>
          </a:p>
          <a:p>
            <a:pPr marL="285750" indent="-285750" algn="just">
              <a:buFont typeface="Arial" panose="020B0604020202020204" pitchFamily="34" charset="0"/>
              <a:buChar char="•"/>
            </a:pPr>
            <a:r>
              <a:rPr lang="cs-CZ" sz="2800" b="1" dirty="0"/>
              <a:t>URL adresa stránky</a:t>
            </a:r>
          </a:p>
          <a:p>
            <a:pPr marL="742950" lvl="1" indent="-285750" algn="just">
              <a:buFont typeface="Arial" panose="020B0604020202020204" pitchFamily="34" charset="0"/>
              <a:buChar char="•"/>
            </a:pPr>
            <a:r>
              <a:rPr lang="cs-CZ" sz="2800" dirty="0"/>
              <a:t>Vyhledávače, stejně jako uživatelé, dávají přednost jednoduchým a neměnným URL adresám.</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383732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Další důležité faktory z kategorie klíčových slov</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2" name="Obrázek 1">
            <a:extLst>
              <a:ext uri="{FF2B5EF4-FFF2-40B4-BE49-F238E27FC236}">
                <a16:creationId xmlns:a16="http://schemas.microsoft.com/office/drawing/2014/main" id="{7BD2BA1F-12E4-4197-9663-70C8AD1629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7924" y="1347614"/>
            <a:ext cx="6968151" cy="2448272"/>
          </a:xfrm>
          <a:prstGeom prst="rect">
            <a:avLst/>
          </a:prstGeom>
        </p:spPr>
      </p:pic>
    </p:spTree>
    <p:extLst>
      <p:ext uri="{BB962C8B-B14F-4D97-AF65-F5344CB8AC3E}">
        <p14:creationId xmlns:p14="http://schemas.microsoft.com/office/powerpoint/2010/main" val="1027730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pl-PL" sz="2000" b="1" dirty="0"/>
              <a:t>Další důležité faktory z kategorie „Link popularity“ stránky</a:t>
            </a:r>
            <a:endParaRPr lang="cs-CZ" sz="2000" b="1"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Optimalizace webové stránky pro vyhledávače</a:t>
            </a:r>
            <a:endParaRPr lang="cs-CZ" altLang="cs-CZ" dirty="0">
              <a:cs typeface="Times New Roman" panose="02020603050405020304" pitchFamily="18" charset="0"/>
            </a:endParaRPr>
          </a:p>
        </p:txBody>
      </p:sp>
      <p:pic>
        <p:nvPicPr>
          <p:cNvPr id="4" name="Obrázek 3">
            <a:extLst>
              <a:ext uri="{FF2B5EF4-FFF2-40B4-BE49-F238E27FC236}">
                <a16:creationId xmlns:a16="http://schemas.microsoft.com/office/drawing/2014/main" id="{EB7B67A7-7A91-42BC-9D98-7F4AE491D8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11346" y="1359508"/>
            <a:ext cx="6217252" cy="2352476"/>
          </a:xfrm>
          <a:prstGeom prst="rect">
            <a:avLst/>
          </a:prstGeom>
        </p:spPr>
      </p:pic>
    </p:spTree>
    <p:extLst>
      <p:ext uri="{BB962C8B-B14F-4D97-AF65-F5344CB8AC3E}">
        <p14:creationId xmlns:p14="http://schemas.microsoft.com/office/powerpoint/2010/main" val="3296917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04" y="143849"/>
            <a:ext cx="1411467" cy="1100945"/>
          </a:xfrm>
          <a:prstGeom prst="rect">
            <a:avLst/>
          </a:prstGeom>
        </p:spPr>
      </p:pic>
      <p:sp>
        <p:nvSpPr>
          <p:cNvPr id="7" name="Obdélník 6"/>
          <p:cNvSpPr/>
          <p:nvPr/>
        </p:nvSpPr>
        <p:spPr>
          <a:xfrm>
            <a:off x="262756" y="267494"/>
            <a:ext cx="38164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78780" y="1563638"/>
            <a:ext cx="3600400" cy="2939310"/>
          </a:xfrm>
          <a:prstGeom prst="rect">
            <a:avLst/>
          </a:prstGeom>
        </p:spPr>
        <p:txBody>
          <a:bodyPr anchor="t">
            <a:normAutofit/>
          </a:bodyPr>
          <a:lstStyle/>
          <a:p>
            <a:r>
              <a:rPr lang="cs-CZ" sz="3000" b="1" dirty="0">
                <a:solidFill>
                  <a:schemeClr val="bg1"/>
                </a:solidFill>
                <a:cs typeface="Times New Roman" panose="02020603050405020304" pitchFamily="18" charset="0"/>
              </a:rPr>
              <a:t>Webová analytika</a:t>
            </a:r>
          </a:p>
        </p:txBody>
      </p:sp>
    </p:spTree>
    <p:extLst>
      <p:ext uri="{BB962C8B-B14F-4D97-AF65-F5344CB8AC3E}">
        <p14:creationId xmlns:p14="http://schemas.microsoft.com/office/powerpoint/2010/main" val="1107440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Úvod</a:t>
            </a:r>
          </a:p>
        </p:txBody>
      </p:sp>
      <p:sp>
        <p:nvSpPr>
          <p:cNvPr id="2" name="TextovéPole 1"/>
          <p:cNvSpPr txBox="1"/>
          <p:nvPr/>
        </p:nvSpPr>
        <p:spPr>
          <a:xfrm>
            <a:off x="92290" y="894075"/>
            <a:ext cx="8368141" cy="1569660"/>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Hlavní náplní webové analytiky je sběr, měření, analýza, reporting a interpretace dat získaných z webu za účelem jejich dalšího využití. </a:t>
            </a:r>
            <a:endParaRPr lang="cs-CZ" sz="28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084074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Google </a:t>
            </a:r>
            <a:r>
              <a:rPr lang="cs-CZ" sz="2000" b="1" dirty="0" err="1"/>
              <a:t>Analytics</a:t>
            </a:r>
            <a:endParaRPr lang="cs-CZ" sz="2000" b="1" dirty="0"/>
          </a:p>
        </p:txBody>
      </p:sp>
      <p:sp>
        <p:nvSpPr>
          <p:cNvPr id="2" name="TextovéPole 1"/>
          <p:cNvSpPr txBox="1"/>
          <p:nvPr/>
        </p:nvSpPr>
        <p:spPr>
          <a:xfrm>
            <a:off x="92290" y="894075"/>
            <a:ext cx="8368141"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Google </a:t>
            </a:r>
            <a:r>
              <a:rPr lang="cs-CZ" sz="2400" dirty="0" err="1"/>
              <a:t>Analytics</a:t>
            </a:r>
            <a:r>
              <a:rPr lang="cs-CZ" sz="2400" dirty="0"/>
              <a:t> (zkráceně GA) je nástroj od společnosti Google, který umožňuje vlastníkům webových stránek získávat statistická data o uživatelích svého webu. </a:t>
            </a:r>
          </a:p>
          <a:p>
            <a:pPr marL="285750" indent="-285750" algn="just">
              <a:buFont typeface="Arial" panose="020B0604020202020204" pitchFamily="34" charset="0"/>
              <a:buChar char="•"/>
            </a:pPr>
            <a:r>
              <a:rPr lang="cs-CZ" sz="2400" dirty="0"/>
              <a:t>Díky této službě je možné sledovat aktuální i historickou návštěvnost, chování uživatelů a jejich vlastnosti; konverze, prodeje a další. </a:t>
            </a:r>
          </a:p>
          <a:p>
            <a:pPr marL="285750" indent="-285750" algn="just">
              <a:buFont typeface="Arial" panose="020B0604020202020204" pitchFamily="34" charset="0"/>
              <a:buChar char="•"/>
            </a:pPr>
            <a:r>
              <a:rPr lang="cs-CZ" sz="2400" dirty="0"/>
              <a:t>Statistiky ukazují, že téměř 50 % webových stránek užívá ke sledování návštěvnosti právě Google </a:t>
            </a:r>
            <a:r>
              <a:rPr lang="cs-CZ" sz="2400" dirty="0" err="1"/>
              <a:t>Analytics</a:t>
            </a:r>
            <a:r>
              <a:rPr lang="cs-CZ" sz="2400" dirty="0"/>
              <a:t>, což z něj dělá </a:t>
            </a:r>
            <a:r>
              <a:rPr lang="cs-CZ" sz="2400" b="1" dirty="0"/>
              <a:t>nejpoužívanější</a:t>
            </a:r>
            <a:r>
              <a:rPr lang="cs-CZ" sz="2400" dirty="0"/>
              <a:t> nástroj v této oblasti služeb</a:t>
            </a:r>
            <a:endParaRPr lang="cs-CZ" sz="20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174946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Google </a:t>
            </a:r>
            <a:r>
              <a:rPr lang="cs-CZ" sz="2000" b="1" dirty="0" err="1"/>
              <a:t>Analytics</a:t>
            </a:r>
            <a:endParaRPr lang="cs-CZ" sz="2000" b="1" dirty="0"/>
          </a:p>
        </p:txBody>
      </p:sp>
      <p:sp>
        <p:nvSpPr>
          <p:cNvPr id="2" name="TextovéPole 1"/>
          <p:cNvSpPr txBox="1"/>
          <p:nvPr/>
        </p:nvSpPr>
        <p:spPr>
          <a:xfrm>
            <a:off x="92290" y="894075"/>
            <a:ext cx="8368141" cy="3539430"/>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Platforma, která sbírá data o webové stránce a poskytuje je uživateli pro lepší marketingová rozhodování.</a:t>
            </a:r>
          </a:p>
          <a:p>
            <a:pPr marL="285750" indent="-285750" algn="just">
              <a:buFont typeface="Arial" panose="020B0604020202020204" pitchFamily="34" charset="0"/>
              <a:buChar char="•"/>
            </a:pPr>
            <a:r>
              <a:rPr lang="cs-CZ" sz="2800" dirty="0"/>
              <a:t>Vytvořením účtu Google </a:t>
            </a:r>
            <a:r>
              <a:rPr lang="cs-CZ" sz="2800" dirty="0" err="1"/>
              <a:t>Analytic</a:t>
            </a:r>
            <a:r>
              <a:rPr lang="cs-CZ" sz="2800" dirty="0"/>
              <a:t> a vložením </a:t>
            </a:r>
            <a:r>
              <a:rPr lang="cs-CZ" sz="2800" dirty="0" err="1"/>
              <a:t>html</a:t>
            </a:r>
            <a:r>
              <a:rPr lang="cs-CZ" sz="2800" dirty="0"/>
              <a:t> kódu do webové stránky začnete sbírat data o uživatelích webu.</a:t>
            </a:r>
          </a:p>
          <a:p>
            <a:pPr marL="285750" indent="-285750" algn="just">
              <a:buFont typeface="Arial" panose="020B0604020202020204" pitchFamily="34" charset="0"/>
              <a:buChar char="•"/>
            </a:pPr>
            <a:r>
              <a:rPr lang="cs-CZ" sz="2800" dirty="0"/>
              <a:t>Při každé návštěvě pak kód uchovává anonymizované informace o interakci uživatele na webu.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873211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Google </a:t>
            </a:r>
            <a:r>
              <a:rPr lang="cs-CZ" sz="2000" b="1" dirty="0" err="1"/>
              <a:t>Analytics</a:t>
            </a:r>
            <a:r>
              <a:rPr lang="cs-CZ" sz="2000" b="1" dirty="0"/>
              <a:t> - výhody</a:t>
            </a:r>
          </a:p>
        </p:txBody>
      </p:sp>
      <p:sp>
        <p:nvSpPr>
          <p:cNvPr id="2" name="TextovéPole 1"/>
          <p:cNvSpPr txBox="1"/>
          <p:nvPr/>
        </p:nvSpPr>
        <p:spPr>
          <a:xfrm>
            <a:off x="92290" y="894075"/>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Google </a:t>
            </a:r>
            <a:r>
              <a:rPr lang="cs-CZ" sz="2800" dirty="0" err="1"/>
              <a:t>Analytics</a:t>
            </a:r>
            <a:r>
              <a:rPr lang="cs-CZ" sz="2800" dirty="0"/>
              <a:t> je poskytován zcela zdarma.</a:t>
            </a:r>
          </a:p>
          <a:p>
            <a:pPr marL="285750" indent="-285750" algn="just">
              <a:buFont typeface="Arial" panose="020B0604020202020204" pitchFamily="34" charset="0"/>
              <a:buChar char="•"/>
            </a:pPr>
            <a:r>
              <a:rPr lang="cs-CZ" sz="2800" dirty="0"/>
              <a:t>Implementace je velice snadná a s návodem jí zvládne lehce každý.</a:t>
            </a:r>
          </a:p>
          <a:p>
            <a:pPr marL="285750" indent="-285750" algn="just">
              <a:buFont typeface="Arial" panose="020B0604020202020204" pitchFamily="34" charset="0"/>
              <a:buChar char="•"/>
            </a:pPr>
            <a:r>
              <a:rPr lang="cs-CZ" sz="2800" dirty="0"/>
              <a:t>Pro plné používání Google </a:t>
            </a:r>
            <a:r>
              <a:rPr lang="cs-CZ" sz="2800" dirty="0" err="1"/>
              <a:t>Analytics</a:t>
            </a:r>
            <a:r>
              <a:rPr lang="cs-CZ" sz="2800" dirty="0"/>
              <a:t> nemusíte nic instalovat na váš počítač a k datům se dostanete odkudkoli, kde máte připojení na internet.</a:t>
            </a:r>
          </a:p>
          <a:p>
            <a:pPr marL="285750" indent="-285750" algn="just">
              <a:buFont typeface="Arial" panose="020B0604020202020204" pitchFamily="34" charset="0"/>
              <a:buChar char="•"/>
            </a:pPr>
            <a:r>
              <a:rPr lang="cs-CZ" sz="2800" dirty="0"/>
              <a:t>Google </a:t>
            </a:r>
            <a:r>
              <a:rPr lang="cs-CZ" sz="2800" dirty="0" err="1"/>
              <a:t>Analytics</a:t>
            </a:r>
            <a:r>
              <a:rPr lang="cs-CZ" sz="2800" dirty="0"/>
              <a:t> je plně podporován ve více než 30 jazykových mutací včetně češtiny a slovenštiny. </a:t>
            </a:r>
          </a:p>
          <a:p>
            <a:pPr marL="285750" indent="-285750" algn="just">
              <a:buFont typeface="Arial" panose="020B0604020202020204" pitchFamily="34" charset="0"/>
              <a:buChar char="•"/>
            </a:pPr>
            <a:endParaRPr lang="cs-CZ" sz="28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604880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Google </a:t>
            </a:r>
            <a:r>
              <a:rPr lang="cs-CZ" sz="2000" b="1" dirty="0" err="1"/>
              <a:t>Analytics</a:t>
            </a:r>
            <a:r>
              <a:rPr lang="cs-CZ" sz="2000" b="1" dirty="0"/>
              <a:t> - výhody</a:t>
            </a:r>
          </a:p>
        </p:txBody>
      </p:sp>
      <p:sp>
        <p:nvSpPr>
          <p:cNvPr id="2" name="TextovéPole 1"/>
          <p:cNvSpPr txBox="1"/>
          <p:nvPr/>
        </p:nvSpPr>
        <p:spPr>
          <a:xfrm>
            <a:off x="92290" y="894075"/>
            <a:ext cx="8368141"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Google </a:t>
            </a:r>
            <a:r>
              <a:rPr lang="cs-CZ" sz="2800" dirty="0" err="1"/>
              <a:t>Analytics</a:t>
            </a:r>
            <a:r>
              <a:rPr lang="cs-CZ" sz="2800" dirty="0"/>
              <a:t> se dá rychle naučit, není to žádný složitý systém.</a:t>
            </a:r>
          </a:p>
          <a:p>
            <a:pPr marL="285750" indent="-285750" algn="just">
              <a:buFont typeface="Arial" panose="020B0604020202020204" pitchFamily="34" charset="0"/>
              <a:buChar char="•"/>
            </a:pPr>
            <a:r>
              <a:rPr lang="cs-CZ" sz="2800" dirty="0"/>
              <a:t>Nástroj dokáže poskytnout dostačující množství dat, která vám umožní zjistit, co se na vašem webu odehrává.</a:t>
            </a:r>
          </a:p>
          <a:p>
            <a:pPr marL="285750" indent="-285750" algn="just">
              <a:buFont typeface="Arial" panose="020B0604020202020204" pitchFamily="34" charset="0"/>
              <a:buChar char="•"/>
            </a:pPr>
            <a:r>
              <a:rPr lang="cs-CZ" sz="2800" dirty="0"/>
              <a:t>Google </a:t>
            </a:r>
            <a:r>
              <a:rPr lang="cs-CZ" sz="2800" dirty="0" err="1"/>
              <a:t>Analytics</a:t>
            </a:r>
            <a:r>
              <a:rPr lang="cs-CZ" sz="2800" dirty="0"/>
              <a:t> má velice intuitivní navigaci a příjemné grafické zpracování včetně vykreslování velkého typu přehledných grafů.</a:t>
            </a:r>
          </a:p>
          <a:p>
            <a:pPr marL="285750" indent="-285750" algn="just">
              <a:buFont typeface="Arial" panose="020B0604020202020204" pitchFamily="34" charset="0"/>
              <a:buChar char="•"/>
            </a:pPr>
            <a:endParaRPr lang="cs-CZ" sz="28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942010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Google </a:t>
            </a:r>
            <a:r>
              <a:rPr lang="cs-CZ" sz="2000" b="1" dirty="0" err="1"/>
              <a:t>Analytics</a:t>
            </a:r>
            <a:endParaRPr lang="cs-CZ" sz="2000" b="1" dirty="0"/>
          </a:p>
        </p:txBody>
      </p:sp>
      <p:sp>
        <p:nvSpPr>
          <p:cNvPr id="2" name="TextovéPole 1"/>
          <p:cNvSpPr txBox="1"/>
          <p:nvPr/>
        </p:nvSpPr>
        <p:spPr>
          <a:xfrm>
            <a:off x="92290" y="894075"/>
            <a:ext cx="8368141"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Jaké další informace o uživatelích GA hlídá?</a:t>
            </a:r>
          </a:p>
          <a:p>
            <a:pPr marL="742950" lvl="1" indent="-285750" algn="just">
              <a:buFont typeface="Arial" panose="020B0604020202020204" pitchFamily="34" charset="0"/>
              <a:buChar char="•"/>
            </a:pPr>
            <a:r>
              <a:rPr lang="cs-CZ" sz="2400" dirty="0"/>
              <a:t>Jazyk, který je nastavený v prohlížeči</a:t>
            </a:r>
          </a:p>
          <a:p>
            <a:pPr marL="742950" lvl="1" indent="-285750" algn="just">
              <a:buFont typeface="Arial" panose="020B0604020202020204" pitchFamily="34" charset="0"/>
              <a:buChar char="•"/>
            </a:pPr>
            <a:r>
              <a:rPr lang="cs-CZ" sz="2400" dirty="0"/>
              <a:t>Typ prohlížeče</a:t>
            </a:r>
          </a:p>
          <a:p>
            <a:pPr marL="742950" lvl="1" indent="-285750" algn="just">
              <a:buFont typeface="Arial" panose="020B0604020202020204" pitchFamily="34" charset="0"/>
              <a:buChar char="•"/>
            </a:pPr>
            <a:r>
              <a:rPr lang="cs-CZ" sz="2400" dirty="0"/>
              <a:t>Zařízení</a:t>
            </a:r>
          </a:p>
          <a:p>
            <a:pPr marL="742950" lvl="1" indent="-285750" algn="just">
              <a:buFont typeface="Arial" panose="020B0604020202020204" pitchFamily="34" charset="0"/>
              <a:buChar char="•"/>
            </a:pPr>
            <a:r>
              <a:rPr lang="cs-CZ" sz="2400" dirty="0"/>
              <a:t>Operační systém</a:t>
            </a:r>
          </a:p>
          <a:p>
            <a:pPr marL="742950" lvl="1" indent="-285750" algn="just">
              <a:buFont typeface="Arial" panose="020B0604020202020204" pitchFamily="34" charset="0"/>
              <a:buChar char="•"/>
            </a:pPr>
            <a:r>
              <a:rPr lang="cs-CZ" sz="2400" dirty="0"/>
              <a:t>Zdroj návštěvy</a:t>
            </a:r>
          </a:p>
          <a:p>
            <a:pPr marL="285750" indent="-285750" algn="just">
              <a:buFont typeface="Arial" panose="020B0604020202020204" pitchFamily="34" charset="0"/>
              <a:buChar char="•"/>
            </a:pPr>
            <a:r>
              <a:rPr lang="cs-CZ" sz="2400" dirty="0"/>
              <a:t>Platforma získává informace o návštěvníkovi v relacích</a:t>
            </a:r>
          </a:p>
          <a:p>
            <a:pPr marL="285750" indent="-285750" algn="just">
              <a:buFont typeface="Arial" panose="020B0604020202020204" pitchFamily="34" charset="0"/>
              <a:buChar char="•"/>
            </a:pPr>
            <a:r>
              <a:rPr lang="cs-CZ" sz="2400" dirty="0"/>
              <a:t>Relace se vypíná po 30 minutách neaktivity</a:t>
            </a:r>
          </a:p>
          <a:p>
            <a:pPr marL="285750" indent="-285750" algn="just">
              <a:buFont typeface="Arial" panose="020B0604020202020204" pitchFamily="34" charset="0"/>
              <a:buChar char="•"/>
            </a:pPr>
            <a:r>
              <a:rPr lang="cs-CZ" sz="2400" dirty="0"/>
              <a:t>Data se natvrdo zapisují do databáze</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42388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REKLAMA NA INTERNETU</a:t>
            </a:r>
          </a:p>
        </p:txBody>
      </p:sp>
      <p:sp>
        <p:nvSpPr>
          <p:cNvPr id="2" name="TextovéPole 1"/>
          <p:cNvSpPr txBox="1"/>
          <p:nvPr/>
        </p:nvSpPr>
        <p:spPr>
          <a:xfrm>
            <a:off x="280633" y="1059582"/>
            <a:ext cx="3571288" cy="1938992"/>
          </a:xfrm>
          <a:prstGeom prst="rect">
            <a:avLst/>
          </a:prstGeom>
          <a:noFill/>
        </p:spPr>
        <p:txBody>
          <a:bodyPr wrap="square" rtlCol="0">
            <a:spAutoFit/>
          </a:bodyPr>
          <a:lstStyle/>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Reklama ve výsledcích vyhledávání (TOP pozice)</a:t>
            </a:r>
            <a:br>
              <a:rPr lang="cs-CZ" sz="2000" dirty="0">
                <a:solidFill>
                  <a:srgbClr val="307871"/>
                </a:solidFill>
                <a:latin typeface="Times New Roman" panose="02020603050405020304" pitchFamily="18" charset="0"/>
                <a:cs typeface="Times New Roman" panose="02020603050405020304" pitchFamily="18" charset="0"/>
              </a:rPr>
            </a:br>
            <a:endParaRPr lang="cs-CZ" sz="2000" dirty="0">
              <a:solidFill>
                <a:srgbClr val="30787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Další ukázka je z </a:t>
            </a:r>
            <a:r>
              <a:rPr lang="cs-CZ" sz="2000" dirty="0" err="1">
                <a:solidFill>
                  <a:srgbClr val="307871"/>
                </a:solidFill>
                <a:latin typeface="Times New Roman" panose="02020603050405020304" pitchFamily="18" charset="0"/>
                <a:cs typeface="Times New Roman" panose="02020603050405020304" pitchFamily="18" charset="0"/>
              </a:rPr>
              <a:t>inzerentní</a:t>
            </a:r>
            <a:r>
              <a:rPr lang="cs-CZ" sz="2000" dirty="0">
                <a:solidFill>
                  <a:srgbClr val="307871"/>
                </a:solidFill>
                <a:latin typeface="Times New Roman" panose="02020603050405020304" pitchFamily="18" charset="0"/>
                <a:cs typeface="Times New Roman" panose="02020603050405020304" pitchFamily="18" charset="0"/>
              </a:rPr>
              <a:t> sítě české značky vyhledávače Seznam.</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9" name="Obrázek 8" descr="Screenshot 2016-10-09 13">
            <a:extLst>
              <a:ext uri="{FF2B5EF4-FFF2-40B4-BE49-F238E27FC236}">
                <a16:creationId xmlns:a16="http://schemas.microsoft.com/office/drawing/2014/main" id="{DF2AFBBB-8BFE-4465-B157-6B3889C546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62916" y="758304"/>
            <a:ext cx="5366561" cy="3973855"/>
          </a:xfrm>
          <a:prstGeom prst="rect">
            <a:avLst/>
          </a:prstGeom>
          <a:noFill/>
          <a:ln>
            <a:noFill/>
          </a:ln>
        </p:spPr>
      </p:pic>
    </p:spTree>
    <p:extLst>
      <p:ext uri="{BB962C8B-B14F-4D97-AF65-F5344CB8AC3E}">
        <p14:creationId xmlns:p14="http://schemas.microsoft.com/office/powerpoint/2010/main" val="2779872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a:t>
            </a:r>
          </a:p>
        </p:txBody>
      </p:sp>
      <p:sp>
        <p:nvSpPr>
          <p:cNvPr id="2" name="TextovéPole 1"/>
          <p:cNvSpPr txBox="1"/>
          <p:nvPr/>
        </p:nvSpPr>
        <p:spPr>
          <a:xfrm>
            <a:off x="92290" y="894075"/>
            <a:ext cx="8368141"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UTM parametry se používají pro správné měření výsledků kampaní v Google </a:t>
            </a:r>
            <a:r>
              <a:rPr lang="cs-CZ" sz="2400" dirty="0" err="1"/>
              <a:t>Analytics</a:t>
            </a:r>
            <a:r>
              <a:rPr lang="cs-CZ" sz="2400" dirty="0"/>
              <a:t>. </a:t>
            </a:r>
          </a:p>
          <a:p>
            <a:pPr marL="285750" indent="-285750" algn="just">
              <a:buFont typeface="Arial" panose="020B0604020202020204" pitchFamily="34" charset="0"/>
              <a:buChar char="•"/>
            </a:pPr>
            <a:r>
              <a:rPr lang="cs-CZ" sz="2400" dirty="0"/>
              <a:t>Když přijde návštěvník na web, Google </a:t>
            </a:r>
            <a:r>
              <a:rPr lang="cs-CZ" sz="2400" dirty="0" err="1"/>
              <a:t>Analytics</a:t>
            </a:r>
            <a:r>
              <a:rPr lang="cs-CZ" sz="2400" dirty="0"/>
              <a:t> se mu pokusí přiřadit zdroj návštěvy. </a:t>
            </a:r>
          </a:p>
          <a:p>
            <a:pPr marL="285750" indent="-285750" algn="just">
              <a:buFont typeface="Arial" panose="020B0604020202020204" pitchFamily="34" charset="0"/>
              <a:buChar char="•"/>
            </a:pPr>
            <a:r>
              <a:rPr lang="cs-CZ" sz="2400" dirty="0"/>
              <a:t>V prvním kroku zkontrolují, zda nepřišel z Google </a:t>
            </a:r>
            <a:r>
              <a:rPr lang="cs-CZ" sz="2400" dirty="0" err="1"/>
              <a:t>Ads</a:t>
            </a:r>
            <a:r>
              <a:rPr lang="cs-CZ" sz="2400" dirty="0"/>
              <a:t> reklamy. Pokud ne, ve druhém kroku v URL hledají měřící parametry, mj. i UTM.</a:t>
            </a:r>
          </a:p>
          <a:p>
            <a:pPr marL="285750" indent="-285750" algn="just">
              <a:buFont typeface="Arial" panose="020B0604020202020204" pitchFamily="34" charset="0"/>
              <a:buChar char="•"/>
            </a:pPr>
            <a:r>
              <a:rPr lang="cs-CZ" sz="2400" dirty="0"/>
              <a:t>Pokud by v URL nebyly žádné měřící parametry, v dalším kroku se Google </a:t>
            </a:r>
            <a:r>
              <a:rPr lang="cs-CZ" sz="2400" dirty="0" err="1"/>
              <a:t>Analytics</a:t>
            </a:r>
            <a:r>
              <a:rPr lang="cs-CZ" sz="2400" dirty="0"/>
              <a:t> podívají na odkazující zdroj.</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413040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a:t>
            </a:r>
          </a:p>
        </p:txBody>
      </p:sp>
      <p:sp>
        <p:nvSpPr>
          <p:cNvPr id="2" name="TextovéPole 1"/>
          <p:cNvSpPr txBox="1"/>
          <p:nvPr/>
        </p:nvSpPr>
        <p:spPr>
          <a:xfrm>
            <a:off x="92290" y="894075"/>
            <a:ext cx="8368141"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A právě tady se snadno smíchají placené a neplacené návštěvy, protože v Google </a:t>
            </a:r>
            <a:r>
              <a:rPr lang="cs-CZ" sz="2400" dirty="0" err="1"/>
              <a:t>Analytics</a:t>
            </a:r>
            <a:r>
              <a:rPr lang="cs-CZ" sz="2400" dirty="0"/>
              <a:t> mohou mít shodný zdroj / médium identifikátor. </a:t>
            </a:r>
          </a:p>
          <a:p>
            <a:pPr marL="285750" indent="-285750" algn="just">
              <a:buFont typeface="Arial" panose="020B0604020202020204" pitchFamily="34" charset="0"/>
              <a:buChar char="•"/>
            </a:pPr>
            <a:r>
              <a:rPr lang="cs-CZ" sz="2400" dirty="0"/>
              <a:t>Seznam nebo </a:t>
            </a:r>
            <a:r>
              <a:rPr lang="cs-CZ" sz="2400" dirty="0" err="1"/>
              <a:t>Sklik</a:t>
            </a:r>
            <a:r>
              <a:rPr lang="cs-CZ" sz="2400" dirty="0"/>
              <a:t>, bez UTM to Google </a:t>
            </a:r>
            <a:r>
              <a:rPr lang="cs-CZ" sz="2400" dirty="0" err="1"/>
              <a:t>Analytics</a:t>
            </a:r>
            <a:r>
              <a:rPr lang="cs-CZ" sz="2400" dirty="0"/>
              <a:t> nepoznají a obě návštěvy zařadí do jedné kolonky. </a:t>
            </a:r>
          </a:p>
          <a:p>
            <a:pPr marL="285750" indent="-285750" algn="just">
              <a:buFont typeface="Arial" panose="020B0604020202020204" pitchFamily="34" charset="0"/>
              <a:buChar char="•"/>
            </a:pPr>
            <a:r>
              <a:rPr lang="cs-CZ" sz="2400" dirty="0"/>
              <a:t>Pokud se potom budete snažit rozklíčovat,  které návštěvy přišly z neplaceného vyhledávání a které z placených </a:t>
            </a:r>
            <a:r>
              <a:rPr lang="cs-CZ" sz="2400" dirty="0" err="1"/>
              <a:t>Sklik</a:t>
            </a:r>
            <a:r>
              <a:rPr lang="cs-CZ" sz="2400" dirty="0"/>
              <a:t> reklam, budete mít problém.</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763385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 vlastnosti</a:t>
            </a:r>
          </a:p>
        </p:txBody>
      </p:sp>
      <p:sp>
        <p:nvSpPr>
          <p:cNvPr id="2" name="TextovéPole 1"/>
          <p:cNvSpPr txBox="1"/>
          <p:nvPr/>
        </p:nvSpPr>
        <p:spPr>
          <a:xfrm>
            <a:off x="92290" y="894075"/>
            <a:ext cx="8944206" cy="3477875"/>
          </a:xfrm>
          <a:prstGeom prst="rect">
            <a:avLst/>
          </a:prstGeom>
          <a:noFill/>
        </p:spPr>
        <p:txBody>
          <a:bodyPr wrap="square" rtlCol="0">
            <a:spAutoFit/>
          </a:bodyPr>
          <a:lstStyle/>
          <a:p>
            <a:pPr marL="285750" indent="-285750" algn="just">
              <a:buFont typeface="Arial" panose="020B0604020202020204" pitchFamily="34" charset="0"/>
              <a:buChar char="•"/>
            </a:pPr>
            <a:r>
              <a:rPr lang="cs-CZ" sz="2200" dirty="0" err="1"/>
              <a:t>utm_source</a:t>
            </a:r>
            <a:r>
              <a:rPr lang="cs-CZ" sz="2200" dirty="0"/>
              <a:t> = název zdroje (název webu, ze kterého odkaz vede)</a:t>
            </a:r>
          </a:p>
          <a:p>
            <a:pPr marL="285750" indent="-285750" algn="just">
              <a:buFont typeface="Arial" panose="020B0604020202020204" pitchFamily="34" charset="0"/>
              <a:buChar char="•"/>
            </a:pPr>
            <a:r>
              <a:rPr lang="cs-CZ" sz="2200" dirty="0" err="1"/>
              <a:t>utm_medium</a:t>
            </a:r>
            <a:r>
              <a:rPr lang="cs-CZ" sz="2200" dirty="0"/>
              <a:t> = název média = druh marketingového kanálu (</a:t>
            </a:r>
            <a:r>
              <a:rPr lang="cs-CZ" sz="2200" dirty="0" err="1"/>
              <a:t>cpc</a:t>
            </a:r>
            <a:r>
              <a:rPr lang="cs-CZ" sz="2200" dirty="0"/>
              <a:t> = placené vyhledávání, </a:t>
            </a:r>
            <a:r>
              <a:rPr lang="cs-CZ" sz="2200" dirty="0" err="1"/>
              <a:t>organic</a:t>
            </a:r>
            <a:r>
              <a:rPr lang="cs-CZ" sz="2200" dirty="0"/>
              <a:t> = neplacené vyhledávání, </a:t>
            </a:r>
            <a:r>
              <a:rPr lang="cs-CZ" sz="2200" dirty="0" err="1"/>
              <a:t>referral</a:t>
            </a:r>
            <a:r>
              <a:rPr lang="cs-CZ" sz="2200" dirty="0"/>
              <a:t> = odkaz, atp.)</a:t>
            </a:r>
          </a:p>
          <a:p>
            <a:pPr marL="285750" indent="-285750" algn="just">
              <a:buFont typeface="Arial" panose="020B0604020202020204" pitchFamily="34" charset="0"/>
              <a:buChar char="•"/>
            </a:pPr>
            <a:r>
              <a:rPr lang="cs-CZ" sz="2200" dirty="0" err="1"/>
              <a:t>utm_campaign</a:t>
            </a:r>
            <a:r>
              <a:rPr lang="cs-CZ" sz="2200" dirty="0"/>
              <a:t> = kampaň = název kampaně (např. v </a:t>
            </a:r>
            <a:r>
              <a:rPr lang="cs-CZ" sz="2200" dirty="0" err="1"/>
              <a:t>Skliku</a:t>
            </a:r>
            <a:r>
              <a:rPr lang="cs-CZ" sz="2200" dirty="0"/>
              <a:t>) nebo jiné odlišení (např. datum příspěvku na </a:t>
            </a:r>
            <a:r>
              <a:rPr lang="cs-CZ" sz="2200" dirty="0" err="1"/>
              <a:t>Facebooku</a:t>
            </a:r>
            <a:r>
              <a:rPr lang="cs-CZ" sz="2200" dirty="0"/>
              <a:t>, nebo odeslání </a:t>
            </a:r>
            <a:r>
              <a:rPr lang="cs-CZ" sz="2200" dirty="0" err="1"/>
              <a:t>newsletteru</a:t>
            </a:r>
            <a:r>
              <a:rPr lang="cs-CZ" sz="2200" dirty="0"/>
              <a:t>)</a:t>
            </a:r>
          </a:p>
          <a:p>
            <a:pPr marL="285750" indent="-285750" algn="just">
              <a:buFont typeface="Arial" panose="020B0604020202020204" pitchFamily="34" charset="0"/>
              <a:buChar char="•"/>
            </a:pPr>
            <a:r>
              <a:rPr lang="cs-CZ" sz="2200" dirty="0" err="1"/>
              <a:t>utm_content</a:t>
            </a:r>
            <a:r>
              <a:rPr lang="cs-CZ" sz="2200" dirty="0"/>
              <a:t> = název reklamy = další podúroveň, může být např. název reklamní sestavy v PPC reklamě</a:t>
            </a:r>
          </a:p>
          <a:p>
            <a:pPr marL="285750" indent="-285750" algn="just">
              <a:buFont typeface="Arial" panose="020B0604020202020204" pitchFamily="34" charset="0"/>
              <a:buChar char="•"/>
            </a:pPr>
            <a:r>
              <a:rPr lang="cs-CZ" sz="2200" dirty="0" err="1"/>
              <a:t>utm_term</a:t>
            </a:r>
            <a:r>
              <a:rPr lang="cs-CZ" sz="2200" dirty="0"/>
              <a:t> = klíčové slovo = další podúroveň, může být např. klíčové slovo v PPC reklamě</a:t>
            </a:r>
          </a:p>
          <a:p>
            <a:pPr marL="285750" indent="-285750" algn="just">
              <a:buFont typeface="Arial" panose="020B0604020202020204" pitchFamily="34" charset="0"/>
              <a:buChar char="•"/>
            </a:pPr>
            <a:endParaRPr lang="cs-CZ" sz="2200"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592512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a:t>
            </a:r>
          </a:p>
        </p:txBody>
      </p:sp>
      <p:sp>
        <p:nvSpPr>
          <p:cNvPr id="2" name="TextovéPole 1"/>
          <p:cNvSpPr txBox="1"/>
          <p:nvPr/>
        </p:nvSpPr>
        <p:spPr>
          <a:xfrm>
            <a:off x="92290" y="894075"/>
            <a:ext cx="8152118"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Takže aby bylo možné odlišit, které návštěvy pochází z </a:t>
            </a:r>
            <a:r>
              <a:rPr lang="cs-CZ" sz="2400" dirty="0" err="1"/>
              <a:t>Sklik</a:t>
            </a:r>
            <a:r>
              <a:rPr lang="cs-CZ" sz="2400" dirty="0"/>
              <a:t> reklam, </a:t>
            </a:r>
            <a:r>
              <a:rPr lang="cs-CZ" sz="2400" dirty="0" err="1"/>
              <a:t>Facebook</a:t>
            </a:r>
            <a:r>
              <a:rPr lang="cs-CZ" sz="2400" dirty="0"/>
              <a:t> reklam, </a:t>
            </a:r>
            <a:r>
              <a:rPr lang="cs-CZ" sz="2400" dirty="0" err="1"/>
              <a:t>newsletterů</a:t>
            </a:r>
            <a:r>
              <a:rPr lang="cs-CZ" sz="2400" dirty="0"/>
              <a:t> a dalších marketingových aktivit, je potřeba k cílové URL přidat </a:t>
            </a:r>
            <a:r>
              <a:rPr lang="cs-CZ" sz="2400" dirty="0" err="1"/>
              <a:t>pa-rametry</a:t>
            </a:r>
            <a:r>
              <a:rPr lang="cs-CZ" sz="2400" dirty="0"/>
              <a:t> typu </a:t>
            </a:r>
            <a:r>
              <a:rPr lang="cs-CZ" sz="2400" dirty="0" err="1"/>
              <a:t>utm_source</a:t>
            </a:r>
            <a:r>
              <a:rPr lang="cs-CZ" sz="2400" dirty="0"/>
              <a:t>=</a:t>
            </a:r>
            <a:r>
              <a:rPr lang="cs-CZ" sz="2400" dirty="0" err="1"/>
              <a:t>facebook.com&amp;utm_medium</a:t>
            </a:r>
            <a:r>
              <a:rPr lang="cs-CZ" sz="2400" dirty="0"/>
              <a:t>=</a:t>
            </a:r>
            <a:r>
              <a:rPr lang="cs-CZ" sz="2400" dirty="0" err="1"/>
              <a:t>ads</a:t>
            </a:r>
            <a:endParaRPr lang="cs-CZ" sz="2400" dirty="0"/>
          </a:p>
          <a:p>
            <a:pPr marL="285750" indent="-285750" algn="just">
              <a:buFont typeface="Arial" panose="020B0604020202020204" pitchFamily="34" charset="0"/>
              <a:buChar char="•"/>
            </a:pPr>
            <a:r>
              <a:rPr lang="cs-CZ" sz="2400" dirty="0"/>
              <a:t>Tento konkrétní příklad pro </a:t>
            </a:r>
            <a:r>
              <a:rPr lang="cs-CZ" sz="2400" dirty="0" err="1"/>
              <a:t>Facebook</a:t>
            </a:r>
            <a:r>
              <a:rPr lang="cs-CZ" sz="2400" dirty="0"/>
              <a:t> reklamu umožní v Google </a:t>
            </a:r>
            <a:r>
              <a:rPr lang="cs-CZ" sz="2400" dirty="0" err="1"/>
              <a:t>Analytics</a:t>
            </a:r>
            <a:r>
              <a:rPr lang="cs-CZ" sz="2400" dirty="0"/>
              <a:t> odlišit placené a neplacené návštěvy, protože placené návštěvy budou mít zdroj / médium facebook.com / </a:t>
            </a:r>
            <a:r>
              <a:rPr lang="cs-CZ" sz="2400" dirty="0" err="1"/>
              <a:t>ads</a:t>
            </a:r>
            <a:r>
              <a:rPr lang="cs-CZ" sz="2400" dirty="0"/>
              <a:t> a neplacené facebook.com / </a:t>
            </a:r>
            <a:r>
              <a:rPr lang="cs-CZ" sz="2400" dirty="0" err="1"/>
              <a:t>referral</a:t>
            </a:r>
            <a:r>
              <a:rPr lang="cs-CZ" sz="2400" dirty="0"/>
              <a:t>. UTM parametry vám pomohou sledovat statistiky většiny kampaní.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166370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a:t>
            </a:r>
          </a:p>
        </p:txBody>
      </p:sp>
      <p:sp>
        <p:nvSpPr>
          <p:cNvPr id="2" name="TextovéPole 1"/>
          <p:cNvSpPr txBox="1"/>
          <p:nvPr/>
        </p:nvSpPr>
        <p:spPr>
          <a:xfrm>
            <a:off x="92290" y="894075"/>
            <a:ext cx="8152118" cy="1938992"/>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GA často netuší, odkud uživatelé na web přišli. </a:t>
            </a:r>
          </a:p>
          <a:p>
            <a:pPr marL="285750" indent="-285750" algn="just">
              <a:buFont typeface="Arial" panose="020B0604020202020204" pitchFamily="34" charset="0"/>
              <a:buChar char="•"/>
            </a:pPr>
            <a:r>
              <a:rPr lang="cs-CZ" sz="2400" dirty="0"/>
              <a:t>Někdy sice umí přiřadit zdroj, ale nerozeznáte placené a neplacené návštěvy. </a:t>
            </a:r>
          </a:p>
          <a:p>
            <a:pPr marL="285750" indent="-285750" algn="just">
              <a:buFont typeface="Arial" panose="020B0604020202020204" pitchFamily="34" charset="0"/>
              <a:buChar char="•"/>
            </a:pPr>
            <a:r>
              <a:rPr lang="cs-CZ" sz="2400" dirty="0"/>
              <a:t>Proto je potřeba ve všech kampaních mimo Google </a:t>
            </a:r>
            <a:r>
              <a:rPr lang="cs-CZ" sz="2400" dirty="0" err="1"/>
              <a:t>Ads</a:t>
            </a:r>
            <a:r>
              <a:rPr lang="cs-CZ" sz="2400" dirty="0"/>
              <a:t> používat UTM parametry.</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2434330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a:t>
            </a:r>
          </a:p>
        </p:txBody>
      </p:sp>
      <p:sp>
        <p:nvSpPr>
          <p:cNvPr id="2" name="TextovéPole 1"/>
          <p:cNvSpPr txBox="1"/>
          <p:nvPr/>
        </p:nvSpPr>
        <p:spPr>
          <a:xfrm>
            <a:off x="92290" y="894075"/>
            <a:ext cx="8152118" cy="2677656"/>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Neexistuje jednotný postup jak UTM parametry zapisovat, ale logicky je nutné udržet dlouhodobě stejný systém. </a:t>
            </a:r>
          </a:p>
          <a:p>
            <a:pPr marL="285750" indent="-285750" algn="just">
              <a:buFont typeface="Arial" panose="020B0604020202020204" pitchFamily="34" charset="0"/>
              <a:buChar char="•"/>
            </a:pPr>
            <a:r>
              <a:rPr lang="cs-CZ" sz="2400" dirty="0"/>
              <a:t>To radí i Lukáš Krejča: Pokud jednou pojmenujete odkaz v </a:t>
            </a:r>
            <a:r>
              <a:rPr lang="cs-CZ" sz="2400" dirty="0" err="1"/>
              <a:t>Skliku</a:t>
            </a:r>
            <a:r>
              <a:rPr lang="cs-CZ" sz="2400" dirty="0"/>
              <a:t>  </a:t>
            </a:r>
            <a:r>
              <a:rPr lang="cs-CZ" sz="2400" dirty="0" err="1"/>
              <a:t>sklik</a:t>
            </a:r>
            <a:r>
              <a:rPr lang="cs-CZ" sz="2400" dirty="0"/>
              <a:t> / </a:t>
            </a:r>
            <a:r>
              <a:rPr lang="cs-CZ" sz="2400" dirty="0" err="1"/>
              <a:t>ppc</a:t>
            </a:r>
            <a:r>
              <a:rPr lang="cs-CZ" sz="2400" dirty="0"/>
              <a:t>  a podruhé seznam / </a:t>
            </a:r>
            <a:r>
              <a:rPr lang="cs-CZ" sz="2400" dirty="0" err="1"/>
              <a:t>cpc</a:t>
            </a:r>
            <a:r>
              <a:rPr lang="cs-CZ" sz="2400" dirty="0"/>
              <a:t>, tak těžko můžete sledovat nějaký trend v návštěvnosti. Doporučuji si hned ze začátku vytvořit tabulku, kde budete mít zaznamenáno, jak své odkazy označujete. </a:t>
            </a:r>
            <a:r>
              <a:rPr lang="cs-CZ" sz="2400" dirty="0" err="1"/>
              <a:t>Nasdílejte</a:t>
            </a:r>
            <a:r>
              <a:rPr lang="cs-CZ" sz="2400" dirty="0"/>
              <a:t> ji kolegům a dodržujte ji</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53942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pic>
        <p:nvPicPr>
          <p:cNvPr id="7" name="Picture 111">
            <a:extLst>
              <a:ext uri="{FF2B5EF4-FFF2-40B4-BE49-F238E27FC236}">
                <a16:creationId xmlns:a16="http://schemas.microsoft.com/office/drawing/2014/main" id="{FC5A4BAA-4987-4373-B549-C778FD1F4334}"/>
              </a:ext>
            </a:extLst>
          </p:cNvPr>
          <p:cNvPicPr/>
          <p:nvPr/>
        </p:nvPicPr>
        <p:blipFill>
          <a:blip r:embed="rId3"/>
          <a:stretch>
            <a:fillRect/>
          </a:stretch>
        </p:blipFill>
        <p:spPr>
          <a:xfrm>
            <a:off x="599872" y="1131590"/>
            <a:ext cx="7944256" cy="2880320"/>
          </a:xfrm>
          <a:prstGeom prst="rect">
            <a:avLst/>
          </a:prstGeom>
        </p:spPr>
      </p:pic>
      <p:sp>
        <p:nvSpPr>
          <p:cNvPr id="4" name="Obdélník 3">
            <a:extLst>
              <a:ext uri="{FF2B5EF4-FFF2-40B4-BE49-F238E27FC236}">
                <a16:creationId xmlns:a16="http://schemas.microsoft.com/office/drawing/2014/main" id="{54757C2C-EAB8-4491-A7BE-E5BAC4757374}"/>
              </a:ext>
            </a:extLst>
          </p:cNvPr>
          <p:cNvSpPr/>
          <p:nvPr/>
        </p:nvSpPr>
        <p:spPr>
          <a:xfrm>
            <a:off x="2749514" y="4187284"/>
            <a:ext cx="4279761" cy="369332"/>
          </a:xfrm>
          <a:prstGeom prst="rect">
            <a:avLst/>
          </a:prstGeom>
        </p:spPr>
        <p:txBody>
          <a:bodyPr wrap="none">
            <a:spAutoFit/>
          </a:bodyPr>
          <a:lstStyle/>
          <a:p>
            <a:r>
              <a:rPr lang="cs-CZ" dirty="0">
                <a:latin typeface="Times New Roman" panose="02020603050405020304" pitchFamily="18" charset="0"/>
                <a:ea typeface="Calibri" panose="020F0502020204030204" pitchFamily="34" charset="0"/>
              </a:rPr>
              <a:t>Zdroj: http://www.lukask.cz/utm-parametry/</a:t>
            </a:r>
            <a:endParaRPr lang="cs-CZ" dirty="0"/>
          </a:p>
        </p:txBody>
      </p:sp>
    </p:spTree>
    <p:extLst>
      <p:ext uri="{BB962C8B-B14F-4D97-AF65-F5344CB8AC3E}">
        <p14:creationId xmlns:p14="http://schemas.microsoft.com/office/powerpoint/2010/main" val="1383184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 časté chyby</a:t>
            </a:r>
          </a:p>
        </p:txBody>
      </p:sp>
      <p:sp>
        <p:nvSpPr>
          <p:cNvPr id="2" name="TextovéPole 1"/>
          <p:cNvSpPr txBox="1"/>
          <p:nvPr/>
        </p:nvSpPr>
        <p:spPr>
          <a:xfrm>
            <a:off x="92290" y="894075"/>
            <a:ext cx="8152118" cy="4031873"/>
          </a:xfrm>
          <a:prstGeom prst="rect">
            <a:avLst/>
          </a:prstGeom>
          <a:noFill/>
        </p:spPr>
        <p:txBody>
          <a:bodyPr wrap="square" rtlCol="0">
            <a:spAutoFit/>
          </a:bodyPr>
          <a:lstStyle/>
          <a:p>
            <a:pPr marL="285750" indent="-285750" algn="just">
              <a:buFont typeface="Arial" panose="020B0604020202020204" pitchFamily="34" charset="0"/>
              <a:buChar char="•"/>
            </a:pPr>
            <a:r>
              <a:rPr lang="cs-CZ" sz="3200" b="1" dirty="0"/>
              <a:t>Označujete PPC reklamu na Seznamu jako </a:t>
            </a:r>
            <a:r>
              <a:rPr lang="cs-CZ" sz="3200" b="1" dirty="0" err="1"/>
              <a:t>sklik</a:t>
            </a:r>
            <a:r>
              <a:rPr lang="cs-CZ" sz="3200" b="1" dirty="0"/>
              <a:t>/</a:t>
            </a:r>
            <a:r>
              <a:rPr lang="cs-CZ" sz="3200" b="1" dirty="0" err="1"/>
              <a:t>cpc</a:t>
            </a:r>
            <a:r>
              <a:rPr lang="cs-CZ" sz="3200" b="1" dirty="0"/>
              <a:t>. </a:t>
            </a:r>
          </a:p>
          <a:p>
            <a:pPr marL="285750" indent="-285750" algn="just">
              <a:buFont typeface="Arial" panose="020B0604020202020204" pitchFamily="34" charset="0"/>
              <a:buChar char="•"/>
            </a:pPr>
            <a:r>
              <a:rPr lang="cs-CZ" sz="3200" dirty="0"/>
              <a:t>Není to nijak závažná chyba a odkazy si můžete označovat, jak chcete, ale ztrácíte zde logiku </a:t>
            </a:r>
            <a:r>
              <a:rPr lang="cs-CZ" sz="3200" dirty="0" err="1"/>
              <a:t>utm_source</a:t>
            </a:r>
            <a:r>
              <a:rPr lang="cs-CZ" sz="3200" dirty="0"/>
              <a:t>=název webu, což je takový začátek UTM chaosu. </a:t>
            </a:r>
          </a:p>
          <a:p>
            <a:pPr marL="285750" indent="-285750" algn="just">
              <a:buFont typeface="Arial" panose="020B0604020202020204" pitchFamily="34" charset="0"/>
              <a:buChar char="•"/>
            </a:pPr>
            <a:r>
              <a:rPr lang="cs-CZ" sz="3200" dirty="0"/>
              <a:t>Nemůžete pak také např. porovnat výkonnost Googlu a Seznamu bez ohledu na médium.</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1752021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 časté chyby</a:t>
            </a:r>
          </a:p>
        </p:txBody>
      </p:sp>
      <p:sp>
        <p:nvSpPr>
          <p:cNvPr id="2" name="TextovéPole 1"/>
          <p:cNvSpPr txBox="1"/>
          <p:nvPr/>
        </p:nvSpPr>
        <p:spPr>
          <a:xfrm>
            <a:off x="92290" y="894075"/>
            <a:ext cx="8152118" cy="3539430"/>
          </a:xfrm>
          <a:prstGeom prst="rect">
            <a:avLst/>
          </a:prstGeom>
          <a:noFill/>
        </p:spPr>
        <p:txBody>
          <a:bodyPr wrap="square" rtlCol="0">
            <a:spAutoFit/>
          </a:bodyPr>
          <a:lstStyle/>
          <a:p>
            <a:pPr marL="285750" indent="-285750" algn="just">
              <a:buFont typeface="Arial" panose="020B0604020202020204" pitchFamily="34" charset="0"/>
              <a:buChar char="•"/>
            </a:pPr>
            <a:r>
              <a:rPr lang="cs-CZ" sz="3200" b="1" dirty="0"/>
              <a:t>Označujete reklamu na </a:t>
            </a:r>
            <a:r>
              <a:rPr lang="cs-CZ" sz="3200" b="1" dirty="0" err="1"/>
              <a:t>Facebooku</a:t>
            </a:r>
            <a:r>
              <a:rPr lang="cs-CZ" sz="3200" b="1" dirty="0"/>
              <a:t> jako </a:t>
            </a:r>
            <a:r>
              <a:rPr lang="cs-CZ" sz="3200" b="1" dirty="0" err="1"/>
              <a:t>facebook</a:t>
            </a:r>
            <a:r>
              <a:rPr lang="cs-CZ" sz="3200" b="1" dirty="0"/>
              <a:t>/</a:t>
            </a:r>
            <a:r>
              <a:rPr lang="cs-CZ" sz="3200" b="1" dirty="0" err="1"/>
              <a:t>cpc</a:t>
            </a:r>
            <a:r>
              <a:rPr lang="cs-CZ" sz="3200" b="1" dirty="0"/>
              <a:t>. </a:t>
            </a:r>
          </a:p>
          <a:p>
            <a:pPr marL="285750" indent="-285750" algn="just">
              <a:buFont typeface="Arial" panose="020B0604020202020204" pitchFamily="34" charset="0"/>
              <a:buChar char="•"/>
            </a:pPr>
            <a:r>
              <a:rPr lang="cs-CZ" sz="3200" dirty="0"/>
              <a:t>CPC ale znamená (aspoň pro Google </a:t>
            </a:r>
            <a:r>
              <a:rPr lang="cs-CZ" sz="3200" dirty="0" err="1"/>
              <a:t>Analytics</a:t>
            </a:r>
            <a:r>
              <a:rPr lang="cs-CZ" sz="3200" dirty="0"/>
              <a:t>) placenu návštěvnost z vyhledávání. </a:t>
            </a:r>
          </a:p>
          <a:p>
            <a:pPr marL="285750" indent="-285750" algn="just">
              <a:buFont typeface="Arial" panose="020B0604020202020204" pitchFamily="34" charset="0"/>
              <a:buChar char="•"/>
            </a:pPr>
            <a:r>
              <a:rPr lang="cs-CZ" sz="3200" dirty="0"/>
              <a:t>Pokud do toho budete míchat </a:t>
            </a:r>
            <a:r>
              <a:rPr lang="cs-CZ" sz="3200" dirty="0" err="1"/>
              <a:t>Facebook</a:t>
            </a:r>
            <a:r>
              <a:rPr lang="cs-CZ" sz="3200" dirty="0"/>
              <a:t>, nemůžete použít všechny automatické segmenty a přehledy.</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82120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 časté chyby</a:t>
            </a:r>
          </a:p>
        </p:txBody>
      </p:sp>
      <p:sp>
        <p:nvSpPr>
          <p:cNvPr id="2" name="TextovéPole 1"/>
          <p:cNvSpPr txBox="1"/>
          <p:nvPr/>
        </p:nvSpPr>
        <p:spPr>
          <a:xfrm>
            <a:off x="92290" y="894075"/>
            <a:ext cx="8152118" cy="2554545"/>
          </a:xfrm>
          <a:prstGeom prst="rect">
            <a:avLst/>
          </a:prstGeom>
          <a:noFill/>
        </p:spPr>
        <p:txBody>
          <a:bodyPr wrap="square" rtlCol="0">
            <a:spAutoFit/>
          </a:bodyPr>
          <a:lstStyle/>
          <a:p>
            <a:pPr marL="285750" indent="-285750" algn="just">
              <a:buFont typeface="Arial" panose="020B0604020202020204" pitchFamily="34" charset="0"/>
              <a:buChar char="•"/>
            </a:pPr>
            <a:r>
              <a:rPr lang="cs-CZ" sz="3200" b="1" dirty="0"/>
              <a:t>Pozor na stránky s výsledky vyhledávání. </a:t>
            </a:r>
            <a:r>
              <a:rPr lang="cs-CZ" sz="3200" dirty="0"/>
              <a:t>Pokud např. odkazujete na www.lukask.cz/?q=</a:t>
            </a:r>
            <a:r>
              <a:rPr lang="cs-CZ" sz="3200" dirty="0" err="1"/>
              <a:t>hledani</a:t>
            </a:r>
            <a:r>
              <a:rPr lang="cs-CZ" sz="3200" dirty="0"/>
              <a:t>, tak už nemůžete UTM parametry připojit pomocí ?, ale musíte využít &amp;.</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10395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REKLAMA NA INTERNETU</a:t>
            </a:r>
          </a:p>
        </p:txBody>
      </p:sp>
      <p:sp>
        <p:nvSpPr>
          <p:cNvPr id="2" name="TextovéPole 1"/>
          <p:cNvSpPr txBox="1"/>
          <p:nvPr/>
        </p:nvSpPr>
        <p:spPr>
          <a:xfrm>
            <a:off x="280633" y="1059582"/>
            <a:ext cx="3571288" cy="2554545"/>
          </a:xfrm>
          <a:prstGeom prst="rect">
            <a:avLst/>
          </a:prstGeom>
          <a:noFill/>
        </p:spPr>
        <p:txBody>
          <a:bodyPr wrap="square" rtlCol="0">
            <a:spAutoFit/>
          </a:bodyPr>
          <a:lstStyle/>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Reklama v obsahové síti</a:t>
            </a:r>
            <a:br>
              <a:rPr lang="cs-CZ" sz="2000" dirty="0">
                <a:solidFill>
                  <a:srgbClr val="307871"/>
                </a:solidFill>
                <a:latin typeface="Times New Roman" panose="02020603050405020304" pitchFamily="18" charset="0"/>
                <a:cs typeface="Times New Roman" panose="02020603050405020304" pitchFamily="18" charset="0"/>
              </a:rPr>
            </a:br>
            <a:endParaRPr lang="cs-CZ" sz="2000" dirty="0">
              <a:solidFill>
                <a:srgbClr val="30787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Formát reklamy, který vidíme na různých webových stránkách po internetu. </a:t>
            </a:r>
          </a:p>
          <a:p>
            <a:pPr marL="342900" indent="-342900">
              <a:buFont typeface="Arial" panose="020B0604020202020204" pitchFamily="34" charset="0"/>
              <a:buChar char="•"/>
            </a:pPr>
            <a:r>
              <a:rPr lang="cs-CZ" sz="2000" dirty="0">
                <a:solidFill>
                  <a:srgbClr val="307871"/>
                </a:solidFill>
                <a:latin typeface="Times New Roman" panose="02020603050405020304" pitchFamily="18" charset="0"/>
                <a:cs typeface="Times New Roman" panose="02020603050405020304" pitchFamily="18" charset="0"/>
              </a:rPr>
              <a:t>Na ukázce kampaň společnosti </a:t>
            </a:r>
            <a:r>
              <a:rPr lang="cs-CZ" sz="2000" dirty="0" err="1">
                <a:solidFill>
                  <a:srgbClr val="307871"/>
                </a:solidFill>
                <a:latin typeface="Times New Roman" panose="02020603050405020304" pitchFamily="18" charset="0"/>
                <a:cs typeface="Times New Roman" panose="02020603050405020304" pitchFamily="18" charset="0"/>
              </a:rPr>
              <a:t>Mall</a:t>
            </a:r>
            <a:r>
              <a:rPr lang="cs-CZ" sz="2000" dirty="0">
                <a:solidFill>
                  <a:srgbClr val="307871"/>
                </a:solidFill>
                <a:latin typeface="Times New Roman" panose="02020603050405020304" pitchFamily="18" charset="0"/>
                <a:cs typeface="Times New Roman" panose="02020603050405020304" pitchFamily="18" charset="0"/>
              </a:rPr>
              <a:t> na webu Proženy.cz</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7" name="Obrázek 6" descr="Screenshot 2016-10-09 14">
            <a:extLst>
              <a:ext uri="{FF2B5EF4-FFF2-40B4-BE49-F238E27FC236}">
                <a16:creationId xmlns:a16="http://schemas.microsoft.com/office/drawing/2014/main" id="{CB81FF66-45BA-4886-9683-44B991BC66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066647"/>
            <a:ext cx="4369432" cy="3507854"/>
          </a:xfrm>
          <a:prstGeom prst="rect">
            <a:avLst/>
          </a:prstGeom>
          <a:noFill/>
          <a:ln>
            <a:noFill/>
          </a:ln>
        </p:spPr>
      </p:pic>
    </p:spTree>
    <p:extLst>
      <p:ext uri="{BB962C8B-B14F-4D97-AF65-F5344CB8AC3E}">
        <p14:creationId xmlns:p14="http://schemas.microsoft.com/office/powerpoint/2010/main" val="23363924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UTM parametr  - časté chyby</a:t>
            </a:r>
          </a:p>
        </p:txBody>
      </p:sp>
      <p:sp>
        <p:nvSpPr>
          <p:cNvPr id="2" name="TextovéPole 1"/>
          <p:cNvSpPr txBox="1"/>
          <p:nvPr/>
        </p:nvSpPr>
        <p:spPr>
          <a:xfrm>
            <a:off x="92290" y="894075"/>
            <a:ext cx="8152118"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3200" b="1" dirty="0"/>
              <a:t>Měníte UTM parametry, jak se vám zlíbí – ještě jednou – v UTM je nutné mít pořádek a hlídat si překlepy. </a:t>
            </a:r>
          </a:p>
          <a:p>
            <a:pPr marL="285750" indent="-285750" algn="just">
              <a:buFont typeface="Arial" panose="020B0604020202020204" pitchFamily="34" charset="0"/>
              <a:buChar char="•"/>
            </a:pPr>
            <a:r>
              <a:rPr lang="cs-CZ" sz="3200" dirty="0"/>
              <a:t>Pokud budete mít jednou </a:t>
            </a:r>
            <a:r>
              <a:rPr lang="cs-CZ" sz="3200" dirty="0" err="1"/>
              <a:t>facebook</a:t>
            </a:r>
            <a:r>
              <a:rPr lang="cs-CZ" sz="3200" dirty="0"/>
              <a:t>, podruhé </a:t>
            </a:r>
            <a:r>
              <a:rPr lang="cs-CZ" sz="3200" dirty="0" err="1"/>
              <a:t>facebok</a:t>
            </a:r>
            <a:r>
              <a:rPr lang="cs-CZ" sz="3200" dirty="0"/>
              <a:t>, a potřetí </a:t>
            </a:r>
            <a:r>
              <a:rPr lang="cs-CZ" sz="3200" dirty="0" err="1"/>
              <a:t>Facebook</a:t>
            </a:r>
            <a:r>
              <a:rPr lang="cs-CZ" sz="3200" dirty="0"/>
              <a:t>, máte tři různé zdroje a v analytice pěkný </a:t>
            </a:r>
            <a:r>
              <a:rPr lang="cs-CZ" sz="3200" dirty="0" err="1"/>
              <a:t>bo</a:t>
            </a:r>
            <a:r>
              <a:rPr lang="cs-CZ" sz="3200" dirty="0"/>
              <a:t>***l.</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27904182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endParaRPr lang="cs-CZ" sz="2000" b="1" dirty="0"/>
          </a:p>
        </p:txBody>
      </p:sp>
      <p:sp>
        <p:nvSpPr>
          <p:cNvPr id="2" name="TextovéPole 1"/>
          <p:cNvSpPr txBox="1"/>
          <p:nvPr/>
        </p:nvSpPr>
        <p:spPr>
          <a:xfrm>
            <a:off x="92290" y="894075"/>
            <a:ext cx="8152118"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Leady.cz identifikuje firemní návštěvníky webu. Řekne, jaká firma přistoupila na váš web, co ji zajímalo, a doplní další informace jako obrat, počet zaměstnanců, obor, adresu a ověřené kontakty. </a:t>
            </a:r>
          </a:p>
          <a:p>
            <a:pPr marL="285750" indent="-285750" algn="just">
              <a:buFont typeface="Arial" panose="020B0604020202020204" pitchFamily="34" charset="0"/>
              <a:buChar char="•"/>
            </a:pPr>
            <a:r>
              <a:rPr lang="cs-CZ" sz="2800" dirty="0"/>
              <a:t>Umožňuje uživatelům identifikovat nové klienty, více vytěžovat ty stávající a monitorovat své kampaně či online aktivity.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660879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endParaRPr lang="cs-CZ" sz="2000" b="1" dirty="0"/>
          </a:p>
        </p:txBody>
      </p:sp>
      <p:sp>
        <p:nvSpPr>
          <p:cNvPr id="2" name="TextovéPole 1"/>
          <p:cNvSpPr txBox="1"/>
          <p:nvPr/>
        </p:nvSpPr>
        <p:spPr>
          <a:xfrm>
            <a:off x="92290" y="894075"/>
            <a:ext cx="8152118"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Leady.cz je obchodní a marketingový nástroj vhodný pro jakoukoliv B2B firmu, která má aktivní obchod nebo marketing. </a:t>
            </a:r>
          </a:p>
          <a:p>
            <a:pPr marL="285750" indent="-285750" algn="just">
              <a:buFont typeface="Arial" panose="020B0604020202020204" pitchFamily="34" charset="0"/>
              <a:buChar char="•"/>
            </a:pPr>
            <a:r>
              <a:rPr lang="cs-CZ" sz="3200" dirty="0"/>
              <a:t>Na rozdíl od ostatních nástrojů neříká jen počet návštěv webu, ale i kdo konkrétně ti návštěvníci jsou.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1317183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r>
              <a:rPr lang="cs-CZ" sz="2000" b="1" dirty="0"/>
              <a:t> - funkce</a:t>
            </a:r>
          </a:p>
        </p:txBody>
      </p:sp>
      <p:sp>
        <p:nvSpPr>
          <p:cNvPr id="2" name="TextovéPole 1"/>
          <p:cNvSpPr txBox="1"/>
          <p:nvPr/>
        </p:nvSpPr>
        <p:spPr>
          <a:xfrm>
            <a:off x="92290" y="894075"/>
            <a:ext cx="8152118" cy="3046988"/>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Zjistit, jestli návštěvník webu přichází z nějaké firmy. Leady.cz umožňují identifikovat cca polovinu firemních návštěv.</a:t>
            </a:r>
          </a:p>
          <a:p>
            <a:pPr marL="285750" indent="-285750" algn="just">
              <a:buFont typeface="Arial" panose="020B0604020202020204" pitchFamily="34" charset="0"/>
              <a:buChar char="•"/>
            </a:pPr>
            <a:r>
              <a:rPr lang="cs-CZ" sz="3200" dirty="0"/>
              <a:t>Identifikovat, o jakou firmu jde, její název, IČ, odvětví, obrat, počet zaměstnanců a kontaktní osobu.</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7384786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r>
              <a:rPr lang="cs-CZ" sz="2000" b="1" dirty="0"/>
              <a:t> - funkce</a:t>
            </a:r>
          </a:p>
        </p:txBody>
      </p:sp>
      <p:sp>
        <p:nvSpPr>
          <p:cNvPr id="2" name="TextovéPole 1"/>
          <p:cNvSpPr txBox="1"/>
          <p:nvPr/>
        </p:nvSpPr>
        <p:spPr>
          <a:xfrm>
            <a:off x="92290" y="894075"/>
            <a:ext cx="8152118" cy="4031873"/>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Poslat údaje o identifikované návštěvě do Google </a:t>
            </a:r>
            <a:r>
              <a:rPr lang="cs-CZ" sz="3200" dirty="0" err="1"/>
              <a:t>Analytics</a:t>
            </a:r>
            <a:r>
              <a:rPr lang="cs-CZ" sz="3200" dirty="0"/>
              <a:t> a propojit tak data o firmách s online marketingovými daty a daty o chování prospektů na webu. </a:t>
            </a:r>
          </a:p>
          <a:p>
            <a:pPr marL="285750" indent="-285750" algn="just">
              <a:buFont typeface="Arial" panose="020B0604020202020204" pitchFamily="34" charset="0"/>
              <a:buChar char="•"/>
            </a:pPr>
            <a:r>
              <a:rPr lang="cs-CZ" sz="3200" dirty="0"/>
              <a:t>Díky tomu můžete zjistit, z jaké kampaně firma přišla, nebo jak se pro vás relevantní tržní segment firem chová na vašem webu v porovnání s ostatními návštěvami.</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2244433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r>
              <a:rPr lang="cs-CZ" sz="2000" b="1" dirty="0"/>
              <a:t> - funkce</a:t>
            </a:r>
          </a:p>
        </p:txBody>
      </p:sp>
      <p:sp>
        <p:nvSpPr>
          <p:cNvPr id="2" name="TextovéPole 1"/>
          <p:cNvSpPr txBox="1"/>
          <p:nvPr/>
        </p:nvSpPr>
        <p:spPr>
          <a:xfrm>
            <a:off x="92290" y="894075"/>
            <a:ext cx="8152118" cy="3539430"/>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Propojit data o firemní návštěvnosti z Google </a:t>
            </a:r>
            <a:r>
              <a:rPr lang="cs-CZ" sz="3200" dirty="0" err="1"/>
              <a:t>Analytics</a:t>
            </a:r>
            <a:r>
              <a:rPr lang="cs-CZ" sz="3200" dirty="0"/>
              <a:t> s vaším CRM systémem a dát tak obchodníkům tipy na to, o jaké produkty a služby se konkrétní firma na vašem webu zajímala a marketérům zase to, zda jejich marketingové kampaně vedou k uzavírání skutečných obchodů.</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15551657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r>
              <a:rPr lang="cs-CZ" sz="2000" b="1" dirty="0"/>
              <a:t> - funkce</a:t>
            </a:r>
          </a:p>
        </p:txBody>
      </p:sp>
      <p:sp>
        <p:nvSpPr>
          <p:cNvPr id="2" name="TextovéPole 1"/>
          <p:cNvSpPr txBox="1"/>
          <p:nvPr/>
        </p:nvSpPr>
        <p:spPr>
          <a:xfrm>
            <a:off x="92290" y="894075"/>
            <a:ext cx="8152118" cy="2062103"/>
          </a:xfrm>
          <a:prstGeom prst="rect">
            <a:avLst/>
          </a:prstGeom>
          <a:noFill/>
        </p:spPr>
        <p:txBody>
          <a:bodyPr wrap="square" rtlCol="0">
            <a:spAutoFit/>
          </a:bodyPr>
          <a:lstStyle/>
          <a:p>
            <a:pPr marL="285750" indent="-285750" algn="just">
              <a:buFont typeface="Arial" panose="020B0604020202020204" pitchFamily="34" charset="0"/>
              <a:buChar char="•"/>
            </a:pPr>
            <a:r>
              <a:rPr lang="cs-CZ" sz="3200" dirty="0"/>
              <a:t>Cílit </a:t>
            </a:r>
            <a:r>
              <a:rPr lang="cs-CZ" sz="3200" dirty="0" err="1"/>
              <a:t>remarketingové</a:t>
            </a:r>
            <a:r>
              <a:rPr lang="cs-CZ" sz="3200" dirty="0"/>
              <a:t> kampaně v Google  </a:t>
            </a:r>
            <a:r>
              <a:rPr lang="cs-CZ" sz="3200" dirty="0" err="1"/>
              <a:t>Adwords</a:t>
            </a:r>
            <a:r>
              <a:rPr lang="cs-CZ" sz="3200" dirty="0"/>
              <a:t> pouze na firmy, které jsou pro vás relevantní (ať už podle obratu, odvětví nebo počtu zaměstnanců).</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0276356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Leady</a:t>
            </a:r>
            <a:r>
              <a:rPr lang="cs-CZ" sz="2000" b="1" dirty="0"/>
              <a:t> - funkce</a:t>
            </a:r>
          </a:p>
        </p:txBody>
      </p:sp>
      <p:sp>
        <p:nvSpPr>
          <p:cNvPr id="2" name="TextovéPole 1"/>
          <p:cNvSpPr txBox="1"/>
          <p:nvPr/>
        </p:nvSpPr>
        <p:spPr>
          <a:xfrm>
            <a:off x="92290" y="894075"/>
            <a:ext cx="8152118" cy="3108543"/>
          </a:xfrm>
          <a:prstGeom prst="rect">
            <a:avLst/>
          </a:prstGeom>
          <a:noFill/>
        </p:spPr>
        <p:txBody>
          <a:bodyPr wrap="square" rtlCol="0">
            <a:spAutoFit/>
          </a:bodyPr>
          <a:lstStyle/>
          <a:p>
            <a:pPr marL="285750" indent="-285750" algn="just">
              <a:buFont typeface="Arial" panose="020B0604020202020204" pitchFamily="34" charset="0"/>
              <a:buChar char="•"/>
            </a:pPr>
            <a:r>
              <a:rPr lang="cs-CZ" sz="2800" dirty="0"/>
              <a:t>Nástroj jde za hranici běžné analytiky díky předchozí znalosti o návštěvnících. Pro-pojením zdroje návštěvy, chování na webu a CRM databáze tak získává firma na B2B trhu velmi silný nástroj jak optimalizovat své obchodní činnosti a to díky návštěvě potenciálního zákazníka (partnera) na webové stránce.</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42108108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Rychlost webové stránky</a:t>
            </a:r>
          </a:p>
        </p:txBody>
      </p:sp>
      <p:sp>
        <p:nvSpPr>
          <p:cNvPr id="2" name="TextovéPole 1"/>
          <p:cNvSpPr txBox="1"/>
          <p:nvPr/>
        </p:nvSpPr>
        <p:spPr>
          <a:xfrm>
            <a:off x="92290" y="894075"/>
            <a:ext cx="8152118" cy="3785652"/>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Kromě chování zákazníků a uživatelů webu je důležité sledovat také jakou rychlostí se web načítá a jaké možné problémy se na něm z hlediska svižnosti vyskytují. Víme že každá sekunda navíc uživatele odradí a raději z webu odejde. Statistiky jsou v tomto neúprosné. </a:t>
            </a:r>
          </a:p>
          <a:p>
            <a:pPr marL="285750" indent="-285750" algn="just">
              <a:buFont typeface="Arial" panose="020B0604020202020204" pitchFamily="34" charset="0"/>
              <a:buChar char="•"/>
            </a:pPr>
            <a:r>
              <a:rPr lang="cs-CZ" sz="2400" dirty="0"/>
              <a:t>Jak firmy tak marketingové agentury, které vytváří online kampaně by měly u svých webových stránek a klientů vždy před spuštěním propagace prověřit, zda nebudou vodit zákazníky na příliš pomalý web a tím dramaticky sníží efektivitu vynaložených prostředků na kampaně.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2264931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err="1"/>
              <a:t>PageSpeed</a:t>
            </a:r>
            <a:r>
              <a:rPr lang="cs-CZ" sz="2000" b="1" dirty="0"/>
              <a:t> </a:t>
            </a:r>
            <a:r>
              <a:rPr lang="cs-CZ" sz="2000" b="1" dirty="0" err="1"/>
              <a:t>Insights</a:t>
            </a:r>
            <a:endParaRPr lang="cs-CZ" sz="2000" b="1" dirty="0"/>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pic>
        <p:nvPicPr>
          <p:cNvPr id="7" name="Picture 83">
            <a:extLst>
              <a:ext uri="{FF2B5EF4-FFF2-40B4-BE49-F238E27FC236}">
                <a16:creationId xmlns:a16="http://schemas.microsoft.com/office/drawing/2014/main" id="{99965438-F3B5-49A6-ADF8-6FA5EA55979E}"/>
              </a:ext>
            </a:extLst>
          </p:cNvPr>
          <p:cNvPicPr/>
          <p:nvPr/>
        </p:nvPicPr>
        <p:blipFill rotWithShape="1">
          <a:blip r:embed="rId3">
            <a:extLst>
              <a:ext uri="{28A0092B-C50C-407E-A947-70E740481C1C}">
                <a14:useLocalDpi xmlns:a14="http://schemas.microsoft.com/office/drawing/2010/main" val="0"/>
              </a:ext>
            </a:extLst>
          </a:blip>
          <a:srcRect b="7336"/>
          <a:stretch/>
        </p:blipFill>
        <p:spPr bwMode="auto">
          <a:xfrm>
            <a:off x="1474051" y="819947"/>
            <a:ext cx="6195898" cy="3431598"/>
          </a:xfrm>
          <a:prstGeom prst="rect">
            <a:avLst/>
          </a:prstGeom>
          <a:noFill/>
          <a:ln>
            <a:noFill/>
          </a:ln>
          <a:extLst>
            <a:ext uri="{53640926-AAD7-44D8-BBD7-CCE9431645EC}">
              <a14:shadowObscured xmlns:a14="http://schemas.microsoft.com/office/drawing/2010/main"/>
            </a:ext>
          </a:extLst>
        </p:spPr>
      </p:pic>
      <p:sp>
        <p:nvSpPr>
          <p:cNvPr id="8" name="Obdélník 7">
            <a:extLst>
              <a:ext uri="{FF2B5EF4-FFF2-40B4-BE49-F238E27FC236}">
                <a16:creationId xmlns:a16="http://schemas.microsoft.com/office/drawing/2014/main" id="{98D64F4C-B377-4FC0-BF3B-759E27E88C60}"/>
              </a:ext>
            </a:extLst>
          </p:cNvPr>
          <p:cNvSpPr/>
          <p:nvPr/>
        </p:nvSpPr>
        <p:spPr>
          <a:xfrm>
            <a:off x="1331640" y="4371950"/>
            <a:ext cx="6668813" cy="369332"/>
          </a:xfrm>
          <a:prstGeom prst="rect">
            <a:avLst/>
          </a:prstGeom>
        </p:spPr>
        <p:txBody>
          <a:bodyPr wrap="none">
            <a:spAutoFit/>
          </a:bodyPr>
          <a:lstStyle/>
          <a:p>
            <a:r>
              <a:rPr lang="cs-CZ" dirty="0">
                <a:latin typeface="Times New Roman" panose="02020603050405020304" pitchFamily="18" charset="0"/>
                <a:ea typeface="Calibri" panose="020F0502020204030204" pitchFamily="34" charset="0"/>
              </a:rPr>
              <a:t>Zdroj: https://developers.google.com/speed/pagespeed/insights/?hl=cs</a:t>
            </a:r>
            <a:endParaRPr lang="cs-CZ" dirty="0"/>
          </a:p>
        </p:txBody>
      </p:sp>
    </p:spTree>
    <p:extLst>
      <p:ext uri="{BB962C8B-B14F-4D97-AF65-F5344CB8AC3E}">
        <p14:creationId xmlns:p14="http://schemas.microsoft.com/office/powerpoint/2010/main" val="123809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REKLAMA NA INTERNETU - </a:t>
            </a:r>
            <a:r>
              <a:rPr lang="cs-CZ" sz="2000" b="1" dirty="0" err="1"/>
              <a:t>Retargeting</a:t>
            </a:r>
            <a:endParaRPr lang="cs-CZ" sz="2000" b="1" dirty="0"/>
          </a:p>
        </p:txBody>
      </p:sp>
      <p:sp>
        <p:nvSpPr>
          <p:cNvPr id="2" name="TextovéPole 1"/>
          <p:cNvSpPr txBox="1"/>
          <p:nvPr/>
        </p:nvSpPr>
        <p:spPr>
          <a:xfrm>
            <a:off x="280632" y="1059582"/>
            <a:ext cx="8107791" cy="3416320"/>
          </a:xfrm>
          <a:prstGeom prst="rect">
            <a:avLst/>
          </a:prstGeom>
          <a:noFill/>
        </p:spPr>
        <p:txBody>
          <a:bodyPr wrap="square" rtlCol="0">
            <a:spAutoFit/>
          </a:bodyPr>
          <a:lstStyle/>
          <a:p>
            <a:pPr marL="342900" indent="-342900">
              <a:buFont typeface="Arial" panose="020B0604020202020204" pitchFamily="34" charset="0"/>
              <a:buChar char="•"/>
            </a:pPr>
            <a:r>
              <a:rPr lang="cs-CZ" sz="2400" dirty="0">
                <a:solidFill>
                  <a:srgbClr val="307871"/>
                </a:solidFill>
                <a:latin typeface="Times New Roman" panose="02020603050405020304" pitchFamily="18" charset="0"/>
                <a:cs typeface="Times New Roman" panose="02020603050405020304" pitchFamily="18" charset="0"/>
              </a:rPr>
              <a:t>Silným nástrojem online reklamy jsou </a:t>
            </a:r>
            <a:r>
              <a:rPr lang="cs-CZ" sz="2400" dirty="0" err="1">
                <a:solidFill>
                  <a:srgbClr val="307871"/>
                </a:solidFill>
                <a:latin typeface="Times New Roman" panose="02020603050405020304" pitchFamily="18" charset="0"/>
                <a:cs typeface="Times New Roman" panose="02020603050405020304" pitchFamily="18" charset="0"/>
              </a:rPr>
              <a:t>retargetingové</a:t>
            </a:r>
            <a:r>
              <a:rPr lang="cs-CZ" sz="2400" dirty="0">
                <a:solidFill>
                  <a:srgbClr val="307871"/>
                </a:solidFill>
                <a:latin typeface="Times New Roman" panose="02020603050405020304" pitchFamily="18" charset="0"/>
                <a:cs typeface="Times New Roman" panose="02020603050405020304" pitchFamily="18" charset="0"/>
              </a:rPr>
              <a:t> kampaně. Některé </a:t>
            </a:r>
            <a:r>
              <a:rPr lang="cs-CZ" sz="2400" dirty="0" err="1">
                <a:solidFill>
                  <a:srgbClr val="307871"/>
                </a:solidFill>
                <a:latin typeface="Times New Roman" panose="02020603050405020304" pitchFamily="18" charset="0"/>
                <a:cs typeface="Times New Roman" panose="02020603050405020304" pitchFamily="18" charset="0"/>
              </a:rPr>
              <a:t>inzerentní</a:t>
            </a:r>
            <a:r>
              <a:rPr lang="cs-CZ" sz="2400" dirty="0">
                <a:solidFill>
                  <a:srgbClr val="307871"/>
                </a:solidFill>
                <a:latin typeface="Times New Roman" panose="02020603050405020304" pitchFamily="18" charset="0"/>
                <a:cs typeface="Times New Roman" panose="02020603050405020304" pitchFamily="18" charset="0"/>
              </a:rPr>
              <a:t> platformy je označují jako </a:t>
            </a:r>
            <a:r>
              <a:rPr lang="cs-CZ" sz="2400" dirty="0" err="1">
                <a:solidFill>
                  <a:srgbClr val="307871"/>
                </a:solidFill>
                <a:latin typeface="Times New Roman" panose="02020603050405020304" pitchFamily="18" charset="0"/>
                <a:cs typeface="Times New Roman" panose="02020603050405020304" pitchFamily="18" charset="0"/>
              </a:rPr>
              <a:t>remarketing</a:t>
            </a:r>
            <a:r>
              <a:rPr lang="cs-CZ" sz="2400" dirty="0">
                <a:solidFill>
                  <a:srgbClr val="307871"/>
                </a:solidFill>
                <a:latin typeface="Times New Roman" panose="02020603050405020304" pitchFamily="18" charset="0"/>
                <a:cs typeface="Times New Roman" panose="02020603050405020304" pitchFamily="18" charset="0"/>
              </a:rPr>
              <a:t>, ale v principu se jedná vždy o ten samý postup.</a:t>
            </a:r>
          </a:p>
          <a:p>
            <a:pPr marL="342900" indent="-342900">
              <a:buFont typeface="Arial" panose="020B0604020202020204" pitchFamily="34" charset="0"/>
              <a:buChar char="•"/>
            </a:pPr>
            <a:r>
              <a:rPr lang="cs-CZ" sz="2400" dirty="0">
                <a:solidFill>
                  <a:srgbClr val="307871"/>
                </a:solidFill>
                <a:latin typeface="Times New Roman" panose="02020603050405020304" pitchFamily="18" charset="0"/>
                <a:cs typeface="Times New Roman" panose="02020603050405020304" pitchFamily="18" charset="0"/>
              </a:rPr>
              <a:t>Díky digitální stopě, kterou za sebou na internetu zanecháváme ve formě </a:t>
            </a:r>
            <a:r>
              <a:rPr lang="cs-CZ" sz="2400" dirty="0" err="1">
                <a:solidFill>
                  <a:srgbClr val="307871"/>
                </a:solidFill>
                <a:latin typeface="Times New Roman" panose="02020603050405020304" pitchFamily="18" charset="0"/>
                <a:cs typeface="Times New Roman" panose="02020603050405020304" pitchFamily="18" charset="0"/>
              </a:rPr>
              <a:t>cookies</a:t>
            </a:r>
            <a:r>
              <a:rPr lang="cs-CZ" sz="2400" dirty="0">
                <a:solidFill>
                  <a:srgbClr val="307871"/>
                </a:solidFill>
                <a:latin typeface="Times New Roman" panose="02020603050405020304" pitchFamily="18" charset="0"/>
                <a:cs typeface="Times New Roman" panose="02020603050405020304" pitchFamily="18" charset="0"/>
              </a:rPr>
              <a:t> mohou inzerenti cílit reklamu na ty uživatele, kteří provedli na webové stránce určitou akci. Určitě jste se setkali s tím, že jste si prohlíželi nějaký produkt na e-</a:t>
            </a:r>
            <a:r>
              <a:rPr lang="cs-CZ" sz="2400" dirty="0" err="1">
                <a:solidFill>
                  <a:srgbClr val="307871"/>
                </a:solidFill>
                <a:latin typeface="Times New Roman" panose="02020603050405020304" pitchFamily="18" charset="0"/>
                <a:cs typeface="Times New Roman" panose="02020603050405020304" pitchFamily="18" charset="0"/>
              </a:rPr>
              <a:t>shopu</a:t>
            </a:r>
            <a:r>
              <a:rPr lang="cs-CZ" sz="2400" dirty="0">
                <a:solidFill>
                  <a:srgbClr val="307871"/>
                </a:solidFill>
                <a:latin typeface="Times New Roman" panose="02020603050405020304" pitchFamily="18" charset="0"/>
                <a:cs typeface="Times New Roman" panose="02020603050405020304" pitchFamily="18" charset="0"/>
              </a:rPr>
              <a:t> a poté vás pronásledovala reklama na tento produkt i na dalších webových stránkách. </a:t>
            </a:r>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spTree>
    <p:extLst>
      <p:ext uri="{BB962C8B-B14F-4D97-AF65-F5344CB8AC3E}">
        <p14:creationId xmlns:p14="http://schemas.microsoft.com/office/powerpoint/2010/main" val="11351132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507703"/>
          </a:xfrm>
        </p:spPr>
        <p:txBody>
          <a:bodyPr/>
          <a:lstStyle/>
          <a:p>
            <a:r>
              <a:rPr lang="cs-CZ" sz="2000" b="1" dirty="0"/>
              <a:t>Rychlost webové stránky</a:t>
            </a:r>
          </a:p>
        </p:txBody>
      </p:sp>
      <p:sp>
        <p:nvSpPr>
          <p:cNvPr id="2" name="TextovéPole 1"/>
          <p:cNvSpPr txBox="1"/>
          <p:nvPr/>
        </p:nvSpPr>
        <p:spPr>
          <a:xfrm>
            <a:off x="92290" y="894075"/>
            <a:ext cx="8152118"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2400" dirty="0"/>
              <a:t>Po zadání vámi vybrané webové stránky a stisknutí tlačítka analyzovat dostanete report rychlosti na mobilním zařízení i na desktopu (počítači). </a:t>
            </a:r>
          </a:p>
          <a:p>
            <a:pPr marL="285750" indent="-285750" algn="just">
              <a:buFont typeface="Arial" panose="020B0604020202020204" pitchFamily="34" charset="0"/>
              <a:buChar char="•"/>
            </a:pPr>
            <a:r>
              <a:rPr lang="cs-CZ" sz="2400" dirty="0"/>
              <a:t>Co je u tohoto nástroje velmi důležité jsou také podrobné výsledky které umožní prohlédnout si hlavní příčiny zpomalení načítání.</a:t>
            </a:r>
          </a:p>
          <a:p>
            <a:pPr marL="285750" indent="-285750" algn="just">
              <a:buFont typeface="Arial" panose="020B0604020202020204" pitchFamily="34" charset="0"/>
              <a:buChar char="•"/>
            </a:pPr>
            <a:r>
              <a:rPr lang="cs-CZ" sz="2400" dirty="0"/>
              <a:t>Někdy to může být taková banalita jako je špatná komprese fotografií, jindy zase hlubší problém s CSS styly, které jsou u webu použity. </a:t>
            </a:r>
          </a:p>
        </p:txBody>
      </p:sp>
      <p:sp>
        <p:nvSpPr>
          <p:cNvPr id="3" name="Zástupný symbol pro zápatí 2">
            <a:extLst>
              <a:ext uri="{FF2B5EF4-FFF2-40B4-BE49-F238E27FC236}">
                <a16:creationId xmlns:a16="http://schemas.microsoft.com/office/drawing/2014/main" id="{C784CB93-5BFE-4CB9-83AC-FFD4B2515672}"/>
              </a:ext>
            </a:extLst>
          </p:cNvPr>
          <p:cNvSpPr>
            <a:spLocks noGrp="1"/>
          </p:cNvSpPr>
          <p:nvPr>
            <p:ph type="ftr" sz="quarter" idx="11"/>
          </p:nvPr>
        </p:nvSpPr>
        <p:spPr/>
        <p:txBody>
          <a:bodyPr/>
          <a:lstStyle/>
          <a:p>
            <a:r>
              <a:rPr lang="cs-CZ" altLang="cs-CZ">
                <a:cs typeface="Times New Roman" panose="02020603050405020304" pitchFamily="18" charset="0"/>
              </a:rPr>
              <a:t>Základy webové analytiky</a:t>
            </a:r>
            <a:endParaRPr lang="cs-CZ" altLang="cs-CZ" dirty="0">
              <a:cs typeface="Times New Roman" panose="02020603050405020304" pitchFamily="18" charset="0"/>
            </a:endParaRPr>
          </a:p>
        </p:txBody>
      </p:sp>
    </p:spTree>
    <p:extLst>
      <p:ext uri="{BB962C8B-B14F-4D97-AF65-F5344CB8AC3E}">
        <p14:creationId xmlns:p14="http://schemas.microsoft.com/office/powerpoint/2010/main" val="322969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0633" y="1059582"/>
            <a:ext cx="7848872"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2000" dirty="0">
              <a:solidFill>
                <a:srgbClr val="002060"/>
              </a:solidFill>
            </a:endParaRPr>
          </a:p>
        </p:txBody>
      </p:sp>
      <p:sp>
        <p:nvSpPr>
          <p:cNvPr id="6" name="Nadpis 5"/>
          <p:cNvSpPr>
            <a:spLocks noGrp="1"/>
          </p:cNvSpPr>
          <p:nvPr>
            <p:ph type="title"/>
          </p:nvPr>
        </p:nvSpPr>
        <p:spPr>
          <a:xfrm>
            <a:off x="179512" y="191839"/>
            <a:ext cx="7776864" cy="723727"/>
          </a:xfrm>
        </p:spPr>
        <p:txBody>
          <a:bodyPr/>
          <a:lstStyle/>
          <a:p>
            <a:r>
              <a:rPr lang="cs-CZ" sz="2000" b="1" dirty="0"/>
              <a:t>REKLAMA NA INTERNETU - </a:t>
            </a:r>
            <a:r>
              <a:rPr lang="cs-CZ" sz="2000" b="1" dirty="0" err="1"/>
              <a:t>Retargeting</a:t>
            </a:r>
            <a:endParaRPr lang="cs-CZ" sz="2000" b="1" dirty="0"/>
          </a:p>
        </p:txBody>
      </p:sp>
      <p:sp>
        <p:nvSpPr>
          <p:cNvPr id="8" name="Zástupný symbol pro obsah 2"/>
          <p:cNvSpPr txBox="1">
            <a:spLocks/>
          </p:cNvSpPr>
          <p:nvPr/>
        </p:nvSpPr>
        <p:spPr>
          <a:xfrm>
            <a:off x="2267744" y="4731990"/>
            <a:ext cx="4992555" cy="2758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067" i="1" dirty="0">
                <a:solidFill>
                  <a:srgbClr val="307871"/>
                </a:solidFill>
                <a:latin typeface="Times New Roman" panose="02020603050405020304" pitchFamily="18" charset="0"/>
                <a:cs typeface="Times New Roman" panose="02020603050405020304" pitchFamily="18" charset="0"/>
              </a:rPr>
              <a:t>Propagace webové stránky</a:t>
            </a:r>
          </a:p>
        </p:txBody>
      </p:sp>
      <p:pic>
        <p:nvPicPr>
          <p:cNvPr id="7" name="Obrázek 6">
            <a:extLst>
              <a:ext uri="{FF2B5EF4-FFF2-40B4-BE49-F238E27FC236}">
                <a16:creationId xmlns:a16="http://schemas.microsoft.com/office/drawing/2014/main" id="{5C63D33B-74BC-4701-BF08-D4AC57152E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82000" y="1367585"/>
            <a:ext cx="3257077" cy="2090057"/>
          </a:xfrm>
          <a:prstGeom prst="rect">
            <a:avLst/>
          </a:prstGeom>
        </p:spPr>
      </p:pic>
      <p:pic>
        <p:nvPicPr>
          <p:cNvPr id="9" name="Obrázek 8">
            <a:extLst>
              <a:ext uri="{FF2B5EF4-FFF2-40B4-BE49-F238E27FC236}">
                <a16:creationId xmlns:a16="http://schemas.microsoft.com/office/drawing/2014/main" id="{F7C3DFE8-3899-4991-9496-4CE81CD5D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5072" y="1286061"/>
            <a:ext cx="3870932" cy="2942537"/>
          </a:xfrm>
          <a:prstGeom prst="rect">
            <a:avLst/>
          </a:prstGeom>
        </p:spPr>
      </p:pic>
      <p:pic>
        <p:nvPicPr>
          <p:cNvPr id="10" name="Obrázek 9">
            <a:extLst>
              <a:ext uri="{FF2B5EF4-FFF2-40B4-BE49-F238E27FC236}">
                <a16:creationId xmlns:a16="http://schemas.microsoft.com/office/drawing/2014/main" id="{90448150-FC7D-4F3E-930A-7BA87B853F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480" y="1489169"/>
            <a:ext cx="3362996" cy="2118174"/>
          </a:xfrm>
          <a:prstGeom prst="rect">
            <a:avLst/>
          </a:prstGeom>
        </p:spPr>
      </p:pic>
      <p:pic>
        <p:nvPicPr>
          <p:cNvPr id="11" name="Obrázek 10">
            <a:extLst>
              <a:ext uri="{FF2B5EF4-FFF2-40B4-BE49-F238E27FC236}">
                <a16:creationId xmlns:a16="http://schemas.microsoft.com/office/drawing/2014/main" id="{632E77BC-CCAE-4099-AF57-62BA7B243C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512" y="1286061"/>
            <a:ext cx="3870932" cy="2942537"/>
          </a:xfrm>
          <a:prstGeom prst="rect">
            <a:avLst/>
          </a:prstGeom>
        </p:spPr>
      </p:pic>
      <p:sp>
        <p:nvSpPr>
          <p:cNvPr id="12" name="Šipka doprava 14">
            <a:extLst>
              <a:ext uri="{FF2B5EF4-FFF2-40B4-BE49-F238E27FC236}">
                <a16:creationId xmlns:a16="http://schemas.microsoft.com/office/drawing/2014/main" id="{6A86E563-5F51-4286-AF38-DCFFC294531A}"/>
              </a:ext>
            </a:extLst>
          </p:cNvPr>
          <p:cNvSpPr/>
          <p:nvPr/>
        </p:nvSpPr>
        <p:spPr>
          <a:xfrm>
            <a:off x="4174173" y="1489169"/>
            <a:ext cx="834361" cy="398798"/>
          </a:xfrm>
          <a:prstGeom prst="rightArrow">
            <a:avLst/>
          </a:prstGeom>
          <a:gradFill flip="none" rotWithShape="1">
            <a:gsLst>
              <a:gs pos="0">
                <a:srgbClr val="598B91">
                  <a:shade val="30000"/>
                  <a:satMod val="115000"/>
                </a:srgbClr>
              </a:gs>
              <a:gs pos="50000">
                <a:srgbClr val="598B91">
                  <a:shade val="67500"/>
                  <a:satMod val="115000"/>
                </a:srgbClr>
              </a:gs>
              <a:gs pos="100000">
                <a:srgbClr val="598B91">
                  <a:shade val="100000"/>
                  <a:satMod val="115000"/>
                </a:srgbClr>
              </a:gs>
            </a:gsLst>
            <a:path path="circle">
              <a:fillToRect t="100000" r="100000"/>
            </a:path>
            <a:tileRect l="-100000" b="-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sz="1350"/>
          </a:p>
        </p:txBody>
      </p:sp>
      <p:sp>
        <p:nvSpPr>
          <p:cNvPr id="13" name="Šipka doprava 15">
            <a:extLst>
              <a:ext uri="{FF2B5EF4-FFF2-40B4-BE49-F238E27FC236}">
                <a16:creationId xmlns:a16="http://schemas.microsoft.com/office/drawing/2014/main" id="{E75A29C1-40CE-4BEE-9080-352A72764ED0}"/>
              </a:ext>
            </a:extLst>
          </p:cNvPr>
          <p:cNvSpPr/>
          <p:nvPr/>
        </p:nvSpPr>
        <p:spPr>
          <a:xfrm rot="10800000">
            <a:off x="4174172" y="3058844"/>
            <a:ext cx="834361" cy="398798"/>
          </a:xfrm>
          <a:prstGeom prst="rightArrow">
            <a:avLst/>
          </a:prstGeom>
          <a:gradFill flip="none" rotWithShape="1">
            <a:gsLst>
              <a:gs pos="0">
                <a:srgbClr val="598B91">
                  <a:shade val="30000"/>
                  <a:satMod val="115000"/>
                </a:srgbClr>
              </a:gs>
              <a:gs pos="50000">
                <a:srgbClr val="598B91">
                  <a:shade val="67500"/>
                  <a:satMod val="115000"/>
                </a:srgbClr>
              </a:gs>
              <a:gs pos="100000">
                <a:srgbClr val="598B91">
                  <a:shade val="100000"/>
                  <a:satMod val="115000"/>
                </a:srgbClr>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sz="1350"/>
          </a:p>
        </p:txBody>
      </p:sp>
      <p:sp>
        <p:nvSpPr>
          <p:cNvPr id="14" name="Obdélník s odříznutým jedním rohem 16">
            <a:extLst>
              <a:ext uri="{FF2B5EF4-FFF2-40B4-BE49-F238E27FC236}">
                <a16:creationId xmlns:a16="http://schemas.microsoft.com/office/drawing/2014/main" id="{46566132-EC87-4897-9BAB-4472F02B9523}"/>
              </a:ext>
            </a:extLst>
          </p:cNvPr>
          <p:cNvSpPr/>
          <p:nvPr/>
        </p:nvSpPr>
        <p:spPr>
          <a:xfrm>
            <a:off x="1812529" y="425127"/>
            <a:ext cx="519279" cy="677732"/>
          </a:xfrm>
          <a:prstGeom prst="snip1Rect">
            <a:avLst/>
          </a:prstGeom>
          <a:gradFill flip="none" rotWithShape="1">
            <a:gsLst>
              <a:gs pos="0">
                <a:srgbClr val="598B91">
                  <a:shade val="30000"/>
                  <a:satMod val="115000"/>
                </a:srgbClr>
              </a:gs>
              <a:gs pos="50000">
                <a:srgbClr val="598B91">
                  <a:shade val="67500"/>
                  <a:satMod val="115000"/>
                </a:srgbClr>
              </a:gs>
              <a:gs pos="100000">
                <a:srgbClr val="598B9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ID</a:t>
            </a:r>
          </a:p>
        </p:txBody>
      </p:sp>
      <p:sp>
        <p:nvSpPr>
          <p:cNvPr id="15" name="Ovál 14">
            <a:extLst>
              <a:ext uri="{FF2B5EF4-FFF2-40B4-BE49-F238E27FC236}">
                <a16:creationId xmlns:a16="http://schemas.microsoft.com/office/drawing/2014/main" id="{CB8F7929-DF78-4977-9007-E44AF5491867}"/>
              </a:ext>
            </a:extLst>
          </p:cNvPr>
          <p:cNvSpPr/>
          <p:nvPr/>
        </p:nvSpPr>
        <p:spPr>
          <a:xfrm>
            <a:off x="7110538" y="2134539"/>
            <a:ext cx="1699976" cy="1633327"/>
          </a:xfrm>
          <a:prstGeom prst="ellipse">
            <a:avLst/>
          </a:prstGeom>
          <a:noFill/>
          <a:ln w="57150">
            <a:solidFill>
              <a:srgbClr val="0F5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9650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5E-6 3.7037E-7 L 0.55104 0.00208 " pathEditMode="relative" rAng="0" ptsTypes="AA">
                                      <p:cBhvr>
                                        <p:cTn id="11" dur="2000" fill="hold"/>
                                        <p:tgtEl>
                                          <p:spTgt spid="14"/>
                                        </p:tgtEl>
                                        <p:attrNameLst>
                                          <p:attrName>ppt_x</p:attrName>
                                          <p:attrName>ppt_y</p:attrName>
                                        </p:attrNameLst>
                                      </p:cBhvr>
                                      <p:rCtr x="27552" y="9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2400" tmFilter="0, 0; .2, .5; .8, .5; 1, 0"/>
                                        <p:tgtEl>
                                          <p:spTgt spid="15"/>
                                        </p:tgtEl>
                                      </p:cBhvr>
                                    </p:animEffect>
                                    <p:animScale>
                                      <p:cBhvr>
                                        <p:cTn id="26" dur="1200" autoRev="1" fill="hold"/>
                                        <p:tgtEl>
                                          <p:spTgt spid="15"/>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15" grpId="1" animBg="1"/>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3203</TotalTime>
  <Words>4287</Words>
  <Application>Microsoft Macintosh PowerPoint</Application>
  <PresentationFormat>Předvádění na obrazovce (16:9)</PresentationFormat>
  <Paragraphs>474</Paragraphs>
  <Slides>80</Slides>
  <Notes>75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80</vt:i4>
      </vt:variant>
    </vt:vector>
  </HeadingPairs>
  <TitlesOfParts>
    <vt:vector size="84" baseType="lpstr">
      <vt:lpstr>Arial</vt:lpstr>
      <vt:lpstr>Calibri</vt:lpstr>
      <vt:lpstr>Times New Roman</vt:lpstr>
      <vt:lpstr>SLU</vt:lpstr>
      <vt:lpstr>3. Tutoriál</vt:lpstr>
      <vt:lpstr>Prezentace aplikace PowerPoint</vt:lpstr>
      <vt:lpstr>Propagace webu</vt:lpstr>
      <vt:lpstr>Nástroje internetového marketingu</vt:lpstr>
      <vt:lpstr>REKLAMA NA INTERNETU</vt:lpstr>
      <vt:lpstr>REKLAMA NA INTERNETU</vt:lpstr>
      <vt:lpstr>REKLAMA NA INTERNETU</vt:lpstr>
      <vt:lpstr>REKLAMA NA INTERNETU - Retargeting</vt:lpstr>
      <vt:lpstr>REKLAMA NA INTERNETU - Retargeting</vt:lpstr>
      <vt:lpstr>KONVERZE</vt:lpstr>
      <vt:lpstr>KONVERZE</vt:lpstr>
      <vt:lpstr>ATRIBUCE REKLAMY</vt:lpstr>
      <vt:lpstr>Měření efektivity reklamy</vt:lpstr>
      <vt:lpstr>Měření efektivity reklamy</vt:lpstr>
      <vt:lpstr>Měření efektivity reklamy</vt:lpstr>
      <vt:lpstr>Okamžité opuštění stránky</vt:lpstr>
      <vt:lpstr>Okamžité opuštění stránky</vt:lpstr>
      <vt:lpstr>Optimalizace webu</vt:lpstr>
      <vt:lpstr>Úvod</vt:lpstr>
      <vt:lpstr>Úvod</vt:lpstr>
      <vt:lpstr>Úvod</vt:lpstr>
      <vt:lpstr>Jak fungují vyhledávače</vt:lpstr>
      <vt:lpstr>Jak fungují vyhledávače</vt:lpstr>
      <vt:lpstr>Jak pracují vyhledávače?</vt:lpstr>
      <vt:lpstr>Procházení</vt:lpstr>
      <vt:lpstr>Procházení</vt:lpstr>
      <vt:lpstr>Indexování</vt:lpstr>
      <vt:lpstr>Zobrazování</vt:lpstr>
      <vt:lpstr>Zobrazování</vt:lpstr>
      <vt:lpstr>Co jsou klíčová slova?</vt:lpstr>
      <vt:lpstr>Co jsou klíčová slova?</vt:lpstr>
      <vt:lpstr>Co jsou klíčová slova?</vt:lpstr>
      <vt:lpstr>Jak hledat klíčová slova?</vt:lpstr>
      <vt:lpstr>Jak hledat klíčová slova?</vt:lpstr>
      <vt:lpstr>Jak hledat klíčová slova?</vt:lpstr>
      <vt:lpstr>Jak hledat klíčová slova?</vt:lpstr>
      <vt:lpstr>Longtail</vt:lpstr>
      <vt:lpstr>Longtail</vt:lpstr>
      <vt:lpstr>Longtail</vt:lpstr>
      <vt:lpstr>Longtail</vt:lpstr>
      <vt:lpstr>Longtail</vt:lpstr>
      <vt:lpstr>Optimalizace webu pro vyhledávače (SEO)</vt:lpstr>
      <vt:lpstr>Optimalizace webu pro vyhledávače (SEO)</vt:lpstr>
      <vt:lpstr>Pět nejdůležitějších faktorů SEO</vt:lpstr>
      <vt:lpstr>On-page faktory</vt:lpstr>
      <vt:lpstr>On-page faktory</vt:lpstr>
      <vt:lpstr>Titulek a meta description</vt:lpstr>
      <vt:lpstr>On-page faktory</vt:lpstr>
      <vt:lpstr>On-page faktory</vt:lpstr>
      <vt:lpstr>On-page faktory</vt:lpstr>
      <vt:lpstr>Další důležité faktory z kategorie klíčových slov</vt:lpstr>
      <vt:lpstr>Další důležité faktory z kategorie „Link popularity“ stránky</vt:lpstr>
      <vt:lpstr>Webová analytika</vt:lpstr>
      <vt:lpstr>Úvod</vt:lpstr>
      <vt:lpstr>Google Analytics</vt:lpstr>
      <vt:lpstr>Google Analytics</vt:lpstr>
      <vt:lpstr>Google Analytics - výhody</vt:lpstr>
      <vt:lpstr>Google Analytics - výhody</vt:lpstr>
      <vt:lpstr>Google Analytics</vt:lpstr>
      <vt:lpstr>UTM parametr</vt:lpstr>
      <vt:lpstr>UTM parametr</vt:lpstr>
      <vt:lpstr>UTM parametr - vlastnosti</vt:lpstr>
      <vt:lpstr>UTM parametr </vt:lpstr>
      <vt:lpstr>UTM parametr </vt:lpstr>
      <vt:lpstr>UTM parametr </vt:lpstr>
      <vt:lpstr>UTM parametr </vt:lpstr>
      <vt:lpstr>UTM parametr  - časté chyby</vt:lpstr>
      <vt:lpstr>UTM parametr  - časté chyby</vt:lpstr>
      <vt:lpstr>UTM parametr  - časté chyby</vt:lpstr>
      <vt:lpstr>UTM parametr  - časté chyby</vt:lpstr>
      <vt:lpstr>Leady</vt:lpstr>
      <vt:lpstr>Leady</vt:lpstr>
      <vt:lpstr>Leady - funkce</vt:lpstr>
      <vt:lpstr>Leady - funkce</vt:lpstr>
      <vt:lpstr>Leady - funkce</vt:lpstr>
      <vt:lpstr>Leady - funkce</vt:lpstr>
      <vt:lpstr>Leady - funkce</vt:lpstr>
      <vt:lpstr>Rychlost webové stránky</vt:lpstr>
      <vt:lpstr>PageSpeed Insights</vt:lpstr>
      <vt:lpstr>Rychlost webové stránky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Martin Klepek</cp:lastModifiedBy>
  <cp:revision>279</cp:revision>
  <dcterms:created xsi:type="dcterms:W3CDTF">2016-07-06T15:42:34Z</dcterms:created>
  <dcterms:modified xsi:type="dcterms:W3CDTF">2022-12-19T14:02:53Z</dcterms:modified>
</cp:coreProperties>
</file>