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87" r:id="rId3"/>
    <p:sldId id="289" r:id="rId4"/>
    <p:sldId id="291" r:id="rId5"/>
    <p:sldId id="29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FFFF66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A998C-4931-46F5-A1BC-5BB750EBC428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ADF31-BF0E-4046-9E5C-6312066B5E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78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31.08.2022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ocr.cz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lvl="0"/>
            <a:endParaRPr lang="cs-CZ" sz="4000" b="1" cap="all" dirty="0"/>
          </a:p>
          <a:p>
            <a:pPr lvl="0"/>
            <a:endParaRPr lang="cs-CZ" sz="4000" b="1" cap="all" dirty="0"/>
          </a:p>
          <a:p>
            <a:pPr lvl="0"/>
            <a:r>
              <a:rPr lang="cs-CZ" sz="4000" b="1" cap="all" dirty="0"/>
              <a:t>Ekonomika obchodu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424734" y="2976893"/>
            <a:ext cx="3573327" cy="11084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Požadavky na absolvování předmětu</a:t>
            </a:r>
          </a:p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Radka Bauerová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60152" y="576523"/>
            <a:ext cx="38058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Znalosti a zdroje studia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42374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80000"/>
              </a:lnSpc>
              <a:defRPr/>
            </a:pPr>
            <a:r>
              <a:rPr lang="cs-CZ" sz="2400" b="1" dirty="0">
                <a:solidFill>
                  <a:srgbClr val="000066"/>
                </a:solidFill>
              </a:rPr>
              <a:t>1. </a:t>
            </a:r>
            <a:r>
              <a:rPr lang="cs-CZ" sz="2800" b="1" dirty="0">
                <a:solidFill>
                  <a:srgbClr val="FF0000"/>
                </a:solidFill>
              </a:rPr>
              <a:t>Požadované znalosti:</a:t>
            </a:r>
          </a:p>
          <a:p>
            <a:pPr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Zvládnutí látky z prostudované doporučené literatury.</a:t>
            </a:r>
          </a:p>
          <a:p>
            <a:pPr marL="609600" indent="-609600">
              <a:lnSpc>
                <a:spcPct val="80000"/>
              </a:lnSpc>
              <a:defRPr/>
            </a:pPr>
            <a:endParaRPr lang="cs-CZ" sz="2800" b="1" dirty="0">
              <a:solidFill>
                <a:srgbClr val="000066"/>
              </a:solidFill>
            </a:endParaRP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2. </a:t>
            </a:r>
            <a:r>
              <a:rPr lang="cs-CZ" sz="2800" b="1" dirty="0">
                <a:solidFill>
                  <a:srgbClr val="FF0000"/>
                </a:solidFill>
              </a:rPr>
              <a:t>Literatura ke studiu: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STARZYCZNÁ, H. a R. BAUEROVÁ. 2021. Ekonomika obchodu</a:t>
            </a:r>
            <a:endParaRPr lang="cs-CZ" sz="2800" b="1" dirty="0">
              <a:solidFill>
                <a:srgbClr val="FF0000"/>
              </a:solidFill>
            </a:endParaRP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STARZYCZNÁ, H. </a:t>
            </a:r>
            <a:r>
              <a:rPr lang="cs-CZ" sz="2800" b="1" i="1" dirty="0">
                <a:solidFill>
                  <a:srgbClr val="000066"/>
                </a:solidFill>
              </a:rPr>
              <a:t>Ekonomika obchodu.</a:t>
            </a:r>
            <a:r>
              <a:rPr lang="cs-CZ" sz="2800" b="1" dirty="0">
                <a:solidFill>
                  <a:srgbClr val="000066"/>
                </a:solidFill>
              </a:rPr>
              <a:t> Karviná: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SU OPF, 2013. ISBN…,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STARZYCZNÁ, H., STEINER, J. </a:t>
            </a:r>
            <a:r>
              <a:rPr lang="cs-CZ" sz="2800" b="1" i="1" dirty="0">
                <a:solidFill>
                  <a:srgbClr val="000066"/>
                </a:solidFill>
              </a:rPr>
              <a:t>Maloobchod v českých zemích v proměnách let 1918-2000.</a:t>
            </a:r>
            <a:r>
              <a:rPr lang="cs-CZ" sz="2800" b="1" dirty="0">
                <a:solidFill>
                  <a:srgbClr val="000066"/>
                </a:solidFill>
              </a:rPr>
              <a:t> Karviná: SU OPF, 2000. ISBN…,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Aktuální data k obchodu </a:t>
            </a:r>
            <a:r>
              <a:rPr lang="cs-CZ" sz="2800" b="1" dirty="0">
                <a:solidFill>
                  <a:srgbClr val="FF3300"/>
                </a:solidFill>
                <a:hlinkClick r:id="rId2"/>
              </a:rPr>
              <a:t>www.socr.cz</a:t>
            </a:r>
            <a:r>
              <a:rPr lang="cs-CZ" sz="2800" b="1" dirty="0">
                <a:solidFill>
                  <a:srgbClr val="FF3300"/>
                </a:solidFill>
              </a:rPr>
              <a:t> 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3300"/>
                </a:solidFill>
              </a:rPr>
              <a:t>      </a:t>
            </a:r>
            <a:r>
              <a:rPr lang="cs-CZ" sz="2800" b="1" dirty="0">
                <a:solidFill>
                  <a:schemeClr val="accent1">
                    <a:lumMod val="75000"/>
                  </a:schemeClr>
                </a:solidFill>
              </a:rPr>
              <a:t>Internetový zdroj: www.retailnews.cz</a:t>
            </a:r>
          </a:p>
          <a:p>
            <a:pPr marL="609600" indent="-609600">
              <a:lnSpc>
                <a:spcPct val="80000"/>
              </a:lnSpc>
              <a:defRPr/>
            </a:pPr>
            <a:r>
              <a:rPr lang="cs-CZ" sz="2800" b="1" dirty="0">
                <a:solidFill>
                  <a:srgbClr val="FF3300"/>
                </a:solidFill>
              </a:rPr>
              <a:t>      </a:t>
            </a:r>
            <a:r>
              <a:rPr lang="cs-CZ" sz="2800" b="1" dirty="0">
                <a:solidFill>
                  <a:srgbClr val="000066"/>
                </a:solidFill>
              </a:rPr>
              <a:t>Měsíčník  Zboží a prodej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91431" y="179969"/>
            <a:ext cx="1861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Požadavky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39296" y="647558"/>
            <a:ext cx="10365678" cy="55215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cs-CZ" sz="2400" b="1" dirty="0">
                <a:solidFill>
                  <a:srgbClr val="000066"/>
                </a:solidFill>
              </a:rPr>
              <a:t>1</a:t>
            </a:r>
            <a:r>
              <a:rPr lang="cs-CZ" sz="2800" b="1" dirty="0">
                <a:solidFill>
                  <a:srgbClr val="000066"/>
                </a:solidFill>
              </a:rPr>
              <a:t>.    Zpracování </a:t>
            </a:r>
            <a:r>
              <a:rPr lang="cs-CZ" sz="2800" b="1" i="1" dirty="0">
                <a:solidFill>
                  <a:srgbClr val="000066"/>
                </a:solidFill>
              </a:rPr>
              <a:t>seminární práce </a:t>
            </a:r>
            <a:r>
              <a:rPr lang="cs-CZ" sz="2800" b="1" dirty="0">
                <a:solidFill>
                  <a:srgbClr val="000066"/>
                </a:solidFill>
              </a:rPr>
              <a:t>(student si vybere téma, viz dále)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 </a:t>
            </a:r>
            <a:r>
              <a:rPr lang="cs-CZ" sz="2800" b="1" dirty="0">
                <a:solidFill>
                  <a:srgbClr val="CC0000"/>
                </a:solidFill>
              </a:rPr>
              <a:t>Hodnocení</a:t>
            </a:r>
            <a:r>
              <a:rPr lang="cs-CZ" sz="2800" b="1" dirty="0">
                <a:solidFill>
                  <a:srgbClr val="000066"/>
                </a:solidFill>
              </a:rPr>
              <a:t>: </a:t>
            </a:r>
            <a:r>
              <a:rPr lang="cs-CZ" sz="2800" b="1" dirty="0">
                <a:solidFill>
                  <a:srgbClr val="FF0000"/>
                </a:solidFill>
              </a:rPr>
              <a:t>max. 20 bodů </a:t>
            </a:r>
            <a:r>
              <a:rPr lang="cs-CZ" sz="2800" b="1" dirty="0">
                <a:solidFill>
                  <a:srgbClr val="000066"/>
                </a:solidFill>
              </a:rPr>
              <a:t>(3 členný tým), text SP můžete doplnit obrázky, dispozičním řešením prodejny …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 </a:t>
            </a:r>
            <a:r>
              <a:rPr lang="cs-CZ" sz="2800" b="1" dirty="0">
                <a:solidFill>
                  <a:srgbClr val="FF0000"/>
                </a:solidFill>
              </a:rPr>
              <a:t>Odevzdání SP – do 17. května (IS- </a:t>
            </a:r>
            <a:r>
              <a:rPr lang="cs-CZ" sz="2800" b="1" dirty="0" err="1">
                <a:solidFill>
                  <a:srgbClr val="FF0000"/>
                </a:solidFill>
              </a:rPr>
              <a:t>odevzdárna</a:t>
            </a:r>
            <a:r>
              <a:rPr lang="cs-CZ" sz="2800" b="1" dirty="0">
                <a:solidFill>
                  <a:srgbClr val="FF0000"/>
                </a:solidFill>
              </a:rPr>
              <a:t>, název dokumentu: příjmení, příjmení, příjmení_ SP)</a:t>
            </a:r>
          </a:p>
          <a:p>
            <a:pPr marL="609600" indent="-609600">
              <a:lnSpc>
                <a:spcPct val="90000"/>
              </a:lnSpc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AutoNum type="arabicPeriod" startAt="2"/>
              <a:defRPr/>
            </a:pPr>
            <a:r>
              <a:rPr lang="cs-CZ" sz="2800" b="1" i="1" dirty="0">
                <a:solidFill>
                  <a:srgbClr val="000066"/>
                </a:solidFill>
              </a:rPr>
              <a:t>Aktivity</a:t>
            </a:r>
            <a:r>
              <a:rPr lang="cs-CZ" sz="2800" b="1" dirty="0">
                <a:solidFill>
                  <a:srgbClr val="000066"/>
                </a:solidFill>
              </a:rPr>
              <a:t>: (úkoly, případové studie apod., zadané vyučujícími) – </a:t>
            </a:r>
            <a:r>
              <a:rPr lang="cs-CZ" sz="2800" b="1" dirty="0">
                <a:solidFill>
                  <a:srgbClr val="FF0000"/>
                </a:solidFill>
              </a:rPr>
              <a:t>20 bodů</a:t>
            </a:r>
          </a:p>
          <a:p>
            <a:pPr marL="609600" indent="-609600">
              <a:lnSpc>
                <a:spcPct val="90000"/>
              </a:lnSpc>
              <a:buAutoNum type="arabicPeriod" startAt="2"/>
              <a:defRPr/>
            </a:pPr>
            <a:endParaRPr lang="cs-CZ" sz="2800" b="1" dirty="0">
              <a:solidFill>
                <a:srgbClr val="FF0000"/>
              </a:solidFill>
            </a:endParaRPr>
          </a:p>
          <a:p>
            <a:pPr marL="609600" indent="-609600">
              <a:lnSpc>
                <a:spcPct val="90000"/>
              </a:lnSpc>
              <a:buAutoNum type="arabicPeriod" startAt="2"/>
              <a:defRPr/>
            </a:pPr>
            <a:r>
              <a:rPr lang="cs-CZ" sz="2800" b="1" i="1" dirty="0">
                <a:solidFill>
                  <a:srgbClr val="000066"/>
                </a:solidFill>
              </a:rPr>
              <a:t>Písemná zkouška </a:t>
            </a:r>
            <a:r>
              <a:rPr lang="cs-CZ" sz="2800" b="1" dirty="0">
                <a:solidFill>
                  <a:srgbClr val="000066"/>
                </a:solidFill>
              </a:rPr>
              <a:t>- </a:t>
            </a:r>
            <a:r>
              <a:rPr lang="cs-CZ" sz="2800" b="1" dirty="0">
                <a:solidFill>
                  <a:srgbClr val="FF0000"/>
                </a:solidFill>
              </a:rPr>
              <a:t>60 bodů</a:t>
            </a:r>
            <a:r>
              <a:rPr lang="cs-CZ" sz="2800" b="1" dirty="0">
                <a:solidFill>
                  <a:srgbClr val="000066"/>
                </a:solidFill>
              </a:rPr>
              <a:t>, charakter zkoušky bude upřesněn podle pandemické situace (fyzicky či online)</a:t>
            </a:r>
          </a:p>
          <a:p>
            <a:pPr>
              <a:lnSpc>
                <a:spcPct val="90000"/>
              </a:lnSpc>
              <a:defRPr/>
            </a:pPr>
            <a:endParaRPr lang="cs-CZ" sz="2800" b="1" dirty="0">
              <a:solidFill>
                <a:srgbClr val="000066"/>
              </a:solidFill>
            </a:endParaRPr>
          </a:p>
          <a:p>
            <a:pPr marL="609600" indent="-609600">
              <a:lnSpc>
                <a:spcPct val="90000"/>
              </a:lnSpc>
              <a:defRPr/>
            </a:pPr>
            <a:r>
              <a:rPr lang="cs-CZ" sz="2800" b="1" dirty="0">
                <a:solidFill>
                  <a:srgbClr val="000066"/>
                </a:solidFill>
              </a:rPr>
              <a:t>      </a:t>
            </a:r>
            <a:r>
              <a:rPr lang="cs-CZ" sz="2800" b="1" dirty="0">
                <a:solidFill>
                  <a:srgbClr val="CC0000"/>
                </a:solidFill>
              </a:rPr>
              <a:t>Uzavření předmětu:  sumarizace bodů za všechny aktivity, max. 100 bodů </a:t>
            </a:r>
            <a:r>
              <a:rPr lang="cs-CZ" sz="2800" b="1" dirty="0">
                <a:solidFill>
                  <a:srgbClr val="000066"/>
                </a:solidFill>
              </a:rPr>
              <a:t>(úspěšnost min. 60 %)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7167" y="139242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51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279755" y="179969"/>
            <a:ext cx="40847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Seminární práce - témata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838133"/>
            <a:ext cx="11469900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témat: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maloobchodní jednotky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(pokud máte možnost)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 projekt maloobchodní jednotky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(fiktivní návrh, jak byste si představovali svou prodejnu, struktura původní SP by tak byla zachována)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e-shopu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(firma, nabídka sortimentu, ceny, kontaktování, platební podmínky, podmínky dodání, design webové stránky - v závěru uveďte doporučení pro firmu, jak byste některé věci změnili)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maloobchodní firma XY a její postavení na trhu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(představení firmy, strategie, obchodní sortiment, typy prodejen, zajímavosti...)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velkoobchodní firma XY a její postavení na trhu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(představení firmy, strategie, obchodní sortiment, typy skladů, zajímavosti...)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118" y="0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85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819231" y="576523"/>
            <a:ext cx="3087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8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Celkové hodnocení</a:t>
            </a:r>
            <a:endParaRPr kumimoji="0" lang="en-GB" sz="2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7049" y="1548711"/>
            <a:ext cx="10156504" cy="40811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2060"/>
                </a:solidFill>
              </a:rPr>
              <a:t>Celkové hodnocení: body za projekt</a:t>
            </a:r>
            <a:r>
              <a:rPr lang="cs-CZ" sz="3200" b="1">
                <a:solidFill>
                  <a:srgbClr val="002060"/>
                </a:solidFill>
              </a:rPr>
              <a:t>, úkoly </a:t>
            </a:r>
            <a:r>
              <a:rPr lang="cs-CZ" sz="3200" b="1" dirty="0">
                <a:solidFill>
                  <a:srgbClr val="002060"/>
                </a:solidFill>
              </a:rPr>
              <a:t>a závěrečný písemný test:</a:t>
            </a:r>
          </a:p>
          <a:p>
            <a:pPr>
              <a:lnSpc>
                <a:spcPct val="90000"/>
              </a:lnSpc>
              <a:defRPr/>
            </a:pPr>
            <a:endParaRPr lang="cs-CZ" sz="32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2060"/>
                </a:solidFill>
              </a:rPr>
              <a:t>A (1)     100 -  93 bodů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2060"/>
                </a:solidFill>
              </a:rPr>
              <a:t>B (1,5)    92 -  85 bodů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2060"/>
                </a:solidFill>
              </a:rPr>
              <a:t>C (2)        84 -  77 bodů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2060"/>
                </a:solidFill>
              </a:rPr>
              <a:t>D (2,5)    76 -  69 bodů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2060"/>
                </a:solidFill>
              </a:rPr>
              <a:t>E (3)        68 -  60 bodů</a:t>
            </a:r>
          </a:p>
          <a:p>
            <a:pPr>
              <a:lnSpc>
                <a:spcPct val="90000"/>
              </a:lnSpc>
              <a:defRPr/>
            </a:pPr>
            <a:r>
              <a:rPr lang="cs-CZ" sz="3200" b="1" dirty="0">
                <a:solidFill>
                  <a:srgbClr val="002060"/>
                </a:solidFill>
              </a:rPr>
              <a:t>F (4)        59 -    0 bodů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80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423</Words>
  <Application>Microsoft Office PowerPoint</Application>
  <PresentationFormat>Širokoúhlá obrazovka</PresentationFormat>
  <Paragraphs>57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101</cp:revision>
  <dcterms:created xsi:type="dcterms:W3CDTF">2016-11-25T20:36:16Z</dcterms:created>
  <dcterms:modified xsi:type="dcterms:W3CDTF">2022-08-31T17:45:56Z</dcterms:modified>
</cp:coreProperties>
</file>