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76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0" r:id="rId19"/>
    <p:sldId id="261" r:id="rId20"/>
    <p:sldId id="264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8DB1-2C0B-4323-8B8B-AF51309B53D7}" type="datetimeFigureOut">
              <a:rPr lang="cs-CZ" smtClean="0"/>
              <a:pPr/>
              <a:t>23.09.2022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134B-E1EE-45ED-9768-BF95CD57D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8DB1-2C0B-4323-8B8B-AF51309B53D7}" type="datetimeFigureOut">
              <a:rPr lang="cs-CZ" smtClean="0"/>
              <a:pPr/>
              <a:t>23.09.2022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134B-E1EE-45ED-9768-BF95CD57D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8DB1-2C0B-4323-8B8B-AF51309B53D7}" type="datetimeFigureOut">
              <a:rPr lang="cs-CZ" smtClean="0"/>
              <a:pPr/>
              <a:t>23.09.2022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134B-E1EE-45ED-9768-BF95CD57D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8DB1-2C0B-4323-8B8B-AF51309B53D7}" type="datetimeFigureOut">
              <a:rPr lang="cs-CZ" smtClean="0"/>
              <a:pPr/>
              <a:t>23.09.2022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134B-E1EE-45ED-9768-BF95CD57D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8DB1-2C0B-4323-8B8B-AF51309B53D7}" type="datetimeFigureOut">
              <a:rPr lang="cs-CZ" smtClean="0"/>
              <a:pPr/>
              <a:t>23.09.2022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134B-E1EE-45ED-9768-BF95CD57D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8DB1-2C0B-4323-8B8B-AF51309B53D7}" type="datetimeFigureOut">
              <a:rPr lang="cs-CZ" smtClean="0"/>
              <a:pPr/>
              <a:t>23.09.2022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134B-E1EE-45ED-9768-BF95CD57D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8DB1-2C0B-4323-8B8B-AF51309B53D7}" type="datetimeFigureOut">
              <a:rPr lang="cs-CZ" smtClean="0"/>
              <a:pPr/>
              <a:t>23.09.2022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134B-E1EE-45ED-9768-BF95CD57D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8DB1-2C0B-4323-8B8B-AF51309B53D7}" type="datetimeFigureOut">
              <a:rPr lang="cs-CZ" smtClean="0"/>
              <a:pPr/>
              <a:t>23.09.2022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134B-E1EE-45ED-9768-BF95CD57D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8DB1-2C0B-4323-8B8B-AF51309B53D7}" type="datetimeFigureOut">
              <a:rPr lang="cs-CZ" smtClean="0"/>
              <a:pPr/>
              <a:t>23.09.2022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134B-E1EE-45ED-9768-BF95CD57D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8DB1-2C0B-4323-8B8B-AF51309B53D7}" type="datetimeFigureOut">
              <a:rPr lang="cs-CZ" smtClean="0"/>
              <a:pPr/>
              <a:t>23.09.2022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134B-E1EE-45ED-9768-BF95CD57D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8DB1-2C0B-4323-8B8B-AF51309B53D7}" type="datetimeFigureOut">
              <a:rPr lang="cs-CZ" smtClean="0"/>
              <a:pPr/>
              <a:t>23.09.2022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134B-E1EE-45ED-9768-BF95CD57D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98DB1-2C0B-4323-8B8B-AF51309B53D7}" type="datetimeFigureOut">
              <a:rPr lang="cs-CZ" smtClean="0"/>
              <a:pPr/>
              <a:t>23.09.2022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C134B-E1EE-45ED-9768-BF95CD57D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553348" cy="206897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Management sociálních služeb a Management v sociálních službách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43042" y="4214818"/>
            <a:ext cx="6696744" cy="1752600"/>
          </a:xfrm>
        </p:spPr>
        <p:txBody>
          <a:bodyPr/>
          <a:lstStyle/>
          <a:p>
            <a:pPr algn="r"/>
            <a:r>
              <a:rPr lang="cs-CZ" dirty="0" smtClean="0"/>
              <a:t>Petra Krejčí</a:t>
            </a:r>
            <a:endParaRPr lang="cs-CZ" dirty="0"/>
          </a:p>
        </p:txBody>
      </p:sp>
      <p:pic>
        <p:nvPicPr>
          <p:cNvPr id="1026" name="Picture 2" descr="D:\Práce\OPF\Vedené předměty\Zimní semestr\Soc. management\2022_2023\Sociální služ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928934"/>
            <a:ext cx="4533366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Kočky Bohumín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5508104" y="1600200"/>
            <a:ext cx="3483496" cy="4724400"/>
          </a:xfrm>
        </p:spPr>
        <p:txBody>
          <a:bodyPr/>
          <a:lstStyle/>
          <a:p>
            <a:r>
              <a:rPr lang="cs-CZ" dirty="0"/>
              <a:t>Dopad: Kočičí kavárna 9životů Opava pomáhá prodejem výrobků</a:t>
            </a:r>
          </a:p>
        </p:txBody>
      </p:sp>
      <p:pic>
        <p:nvPicPr>
          <p:cNvPr id="5" name="Obrázek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4951730" cy="3290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71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Kumkumbatia</a:t>
            </a:r>
            <a:r>
              <a:rPr lang="cs-CZ" dirty="0"/>
              <a:t> </a:t>
            </a:r>
            <a:r>
              <a:rPr lang="cs-CZ" dirty="0" err="1"/>
              <a:t>Exhibition</a:t>
            </a:r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35847"/>
            <a:ext cx="7632847" cy="3469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88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Halloweenská</a:t>
            </a:r>
            <a:r>
              <a:rPr lang="cs-CZ" dirty="0"/>
              <a:t> </a:t>
            </a:r>
            <a:r>
              <a:rPr lang="cs-CZ" dirty="0" err="1"/>
              <a:t>párty</a:t>
            </a:r>
            <a:r>
              <a:rPr lang="cs-CZ" dirty="0"/>
              <a:t> pro mladé hasiče</a:t>
            </a:r>
          </a:p>
        </p:txBody>
      </p:sp>
      <p:pic>
        <p:nvPicPr>
          <p:cNvPr id="5" name="Obrázek 4" descr="https://scontent-ams3-1.xx.fbcdn.net/hphotos-xfl1/v/t1.0-9/12066017_956121941101305_1150515017469841044_n.jpg?oh=4770def07678d536a52c94430375f424&amp;oe=5744AA9A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63724"/>
            <a:ext cx="6840760" cy="3797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56977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Útulek </a:t>
            </a:r>
            <a:r>
              <a:rPr lang="cs-CZ" dirty="0" err="1"/>
              <a:t>max</a:t>
            </a:r>
            <a:r>
              <a:rPr lang="cs-CZ" dirty="0"/>
              <a:t> </a:t>
            </a:r>
            <a:r>
              <a:rPr lang="cs-CZ" dirty="0" err="1"/>
              <a:t>havířov</a:t>
            </a:r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6178" y="2538438"/>
            <a:ext cx="5059636" cy="2952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4897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5280"/>
            <a:ext cx="7290054" cy="1499616"/>
          </a:xfrm>
        </p:spPr>
        <p:txBody>
          <a:bodyPr/>
          <a:lstStyle/>
          <a:p>
            <a:r>
              <a:rPr lang="cs-CZ" dirty="0"/>
              <a:t>Dostali jsme se do deníku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18889" r="35720"/>
          <a:stretch/>
        </p:blipFill>
        <p:spPr>
          <a:xfrm>
            <a:off x="1691680" y="1196752"/>
            <a:ext cx="6048672" cy="5562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058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cs-CZ" dirty="0" smtClean="0"/>
              <a:t>Psí Vánoce</a:t>
            </a:r>
            <a:endParaRPr lang="cs-CZ" dirty="0"/>
          </a:p>
        </p:txBody>
      </p:sp>
      <p:pic>
        <p:nvPicPr>
          <p:cNvPr id="4" name="Picture 1" descr="248340117_702876090686378_1527546842326101884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142984"/>
            <a:ext cx="3929090" cy="555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rgbClr val="446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A8DAEE19-526B-45F6-8444-0819A6E501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89" b="3"/>
          <a:stretch/>
        </p:blipFill>
        <p:spPr>
          <a:xfrm>
            <a:off x="4572000" y="640080"/>
            <a:ext cx="4091940" cy="5577840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 fontScale="90000"/>
          </a:bodyPr>
          <a:lstStyle/>
          <a:p>
            <a:r>
              <a:rPr lang="cs-CZ" sz="3700">
                <a:solidFill>
                  <a:srgbClr val="FFFFFF"/>
                </a:solidFill>
              </a:rPr>
              <a:t>Navštívili jsme psí útulek v karviné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2286000"/>
            <a:ext cx="2843784" cy="393192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Vyvenčení psů</a:t>
            </a:r>
          </a:p>
          <a:p>
            <a:r>
              <a:rPr lang="cs-CZ">
                <a:solidFill>
                  <a:srgbClr val="FFFFFF"/>
                </a:solidFill>
              </a:rPr>
              <a:t>Nákup granulí</a:t>
            </a:r>
          </a:p>
          <a:p>
            <a:r>
              <a:rPr lang="cs-CZ">
                <a:solidFill>
                  <a:srgbClr val="FFFFFF"/>
                </a:solidFill>
              </a:rPr>
              <a:t>Již třetí ročník ročník!!!!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481198E0-E4C9-416D-AB2D-2053354188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75" y="3973056"/>
            <a:ext cx="3847356" cy="25649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196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pro obsah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694" r="24027" b="4"/>
          <a:stretch/>
        </p:blipFill>
        <p:spPr>
          <a:xfrm>
            <a:off x="4211960" y="186798"/>
            <a:ext cx="4659405" cy="3315748"/>
          </a:xfrm>
          <a:prstGeom prst="rect">
            <a:avLst/>
          </a:prstGeom>
        </p:spPr>
      </p:pic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4973783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C6806176-0371-4A14-B7A6-F43203DF09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20" r="1048" b="-3"/>
          <a:stretch/>
        </p:blipFill>
        <p:spPr>
          <a:xfrm>
            <a:off x="1331640" y="3505200"/>
            <a:ext cx="4570789" cy="33813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1FB8581D-EFFC-4F0E-9241-B34BA8785A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788" r="24908" b="4"/>
          <a:stretch/>
        </p:blipFill>
        <p:spPr>
          <a:xfrm>
            <a:off x="1073970" y="186798"/>
            <a:ext cx="2200834" cy="33157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797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43626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Obhajoba semestrálního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71612"/>
            <a:ext cx="5643570" cy="4383087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cs-CZ" dirty="0" smtClean="0"/>
              <a:t>Obsahovat všechny doposud zpracované části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Prezentují všichni členové projektu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Každý člen musí mít v prezentaci slovo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Nepřítomnost na obhajobě se neakceptuje (jen v případě včasného omluvení ze závažných důvodů)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Prezentuje se bez pomocných papírků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4" name="Picture 5" descr="D:\Práce\OPF\Vedené předměty\Zimní semestr\Soc. management\2022_2023\prezentac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143380"/>
            <a:ext cx="3436939" cy="2577705"/>
          </a:xfrm>
          <a:prstGeom prst="rect">
            <a:avLst/>
          </a:prstGeom>
          <a:noFill/>
        </p:spPr>
      </p:pic>
      <p:pic>
        <p:nvPicPr>
          <p:cNvPr id="21506" name="Picture 2" descr="D:\Práce\OPF\Vedené předměty\Zimní semestr\Soc. management\2022_2023\prezentac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42851"/>
            <a:ext cx="2744385" cy="37400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0"/>
            <a:ext cx="7215238" cy="11430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Harmonogram 2022/2023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785786" y="1285860"/>
          <a:ext cx="7500990" cy="4500594"/>
        </p:xfrm>
        <a:graphic>
          <a:graphicData uri="http://schemas.openxmlformats.org/drawingml/2006/table">
            <a:tbl>
              <a:tblPr/>
              <a:tblGrid>
                <a:gridCol w="2050315"/>
                <a:gridCol w="5450675"/>
              </a:tblGrid>
              <a:tr h="4500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600" i="1" dirty="0">
                          <a:latin typeface="Times New Roman"/>
                          <a:ea typeface="Times New Roman"/>
                          <a:cs typeface="Times New Roman"/>
                        </a:rPr>
                        <a:t>Datum</a:t>
                      </a:r>
                      <a:endParaRPr lang="cs-CZ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600" i="1">
                          <a:latin typeface="Times New Roman"/>
                          <a:ea typeface="Times New Roman"/>
                          <a:cs typeface="Times New Roman"/>
                        </a:rPr>
                        <a:t>Probíraná témata</a:t>
                      </a:r>
                      <a:endParaRPr lang="cs-CZ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23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23. 9. 2022</a:t>
                      </a:r>
                      <a:endParaRPr lang="cs-CZ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Podmínky absolvování.  Semestrální práce. </a:t>
                      </a:r>
                      <a:endParaRPr lang="cs-CZ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Sociální služby a jejich charakteristika. Základní manažerské funkce v podnicích </a:t>
                      </a:r>
                      <a:r>
                        <a:rPr lang="cs-CZ" sz="1600" dirty="0" err="1">
                          <a:latin typeface="Times New Roman"/>
                          <a:ea typeface="Times New Roman"/>
                          <a:cs typeface="Times New Roman"/>
                        </a:rPr>
                        <a:t>soc</a:t>
                      </a: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. služeb. Strategické řízení v podnicích </a:t>
                      </a:r>
                      <a:r>
                        <a:rPr lang="cs-CZ" sz="1600" dirty="0" err="1">
                          <a:latin typeface="Times New Roman"/>
                          <a:ea typeface="Times New Roman"/>
                          <a:cs typeface="Times New Roman"/>
                        </a:rPr>
                        <a:t>soc</a:t>
                      </a: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. služeb. Manažerské přístupy a metody k rozvoji organizace.</a:t>
                      </a:r>
                      <a:endParaRPr lang="cs-CZ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17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21. 10. 2022</a:t>
                      </a:r>
                      <a:endParaRPr lang="cs-CZ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Podnikání v sociálních </a:t>
                      </a:r>
                      <a:r>
                        <a:rPr lang="cs-CZ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službách. </a:t>
                      </a: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Odlišnosti tvorby podnikatelských záměrů v sociálních </a:t>
                      </a:r>
                      <a:r>
                        <a:rPr lang="cs-CZ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službách. </a:t>
                      </a: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Finanční řízení. Sociální inovace, podpora projektů z EU.</a:t>
                      </a:r>
                      <a:endParaRPr lang="cs-CZ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11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25. 11. 2022</a:t>
                      </a:r>
                      <a:endParaRPr lang="cs-CZ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Řízení kvality. Standardy služeb. Krizové řízení. </a:t>
                      </a:r>
                      <a:endParaRPr lang="cs-CZ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Otázky a diskuze.</a:t>
                      </a:r>
                      <a:endParaRPr lang="cs-CZ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72122" cy="1143000"/>
          </a:xfrm>
        </p:spPr>
        <p:txBody>
          <a:bodyPr/>
          <a:lstStyle/>
          <a:p>
            <a:pPr algn="l"/>
            <a:r>
              <a:rPr lang="cs-CZ" dirty="0" smtClean="0"/>
              <a:t>Základní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Petra Krejčí</a:t>
            </a:r>
          </a:p>
          <a:p>
            <a:r>
              <a:rPr lang="cs-CZ" dirty="0" smtClean="0"/>
              <a:t>Kancelář: B301</a:t>
            </a:r>
          </a:p>
          <a:p>
            <a:r>
              <a:rPr lang="cs-CZ" dirty="0" smtClean="0"/>
              <a:t>Konzultační hodiny: </a:t>
            </a:r>
          </a:p>
          <a:p>
            <a:pPr lvl="1">
              <a:buFont typeface="Wingdings" pitchFamily="2" charset="2"/>
              <a:buChar char="Ø"/>
            </a:pPr>
            <a:r>
              <a:rPr lang="cs-CZ" smtClean="0"/>
              <a:t>Po</a:t>
            </a:r>
            <a:r>
              <a:rPr lang="cs-CZ" smtClean="0"/>
              <a:t> 18:00 </a:t>
            </a:r>
            <a:r>
              <a:rPr lang="cs-CZ" smtClean="0"/>
              <a:t>– </a:t>
            </a:r>
            <a:r>
              <a:rPr lang="cs-CZ" smtClean="0"/>
              <a:t>19:30</a:t>
            </a:r>
            <a:endParaRPr lang="cs-CZ" dirty="0" smtClean="0"/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St 9:00 – 10:30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Jinak dle dohody</a:t>
            </a:r>
          </a:p>
          <a:p>
            <a:r>
              <a:rPr lang="cs-CZ" dirty="0" smtClean="0"/>
              <a:t>E-mail: </a:t>
            </a:r>
            <a:r>
              <a:rPr lang="cs-CZ" dirty="0" err="1" smtClean="0"/>
              <a:t>krejci</a:t>
            </a:r>
            <a:r>
              <a:rPr lang="cs-CZ" dirty="0" smtClean="0"/>
              <a:t>@</a:t>
            </a:r>
            <a:r>
              <a:rPr lang="cs-CZ" dirty="0" err="1" smtClean="0"/>
              <a:t>opf.slu.cz</a:t>
            </a:r>
            <a:r>
              <a:rPr lang="cs-CZ" dirty="0" smtClean="0"/>
              <a:t>	</a:t>
            </a:r>
            <a:endParaRPr lang="cs-CZ" dirty="0"/>
          </a:p>
        </p:txBody>
      </p:sp>
      <p:pic>
        <p:nvPicPr>
          <p:cNvPr id="2050" name="Picture 2" descr="D:\Práce\OPF\Vedené předměty\Zimní semestr\Soc. management\2022_2023\krejčí řemes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357298"/>
            <a:ext cx="3857622" cy="25717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D:\Práce\OPF\Vedené předměty\Zimní semestr\Soc. management\2022_2023\Konec+Děkuji+za+pozorn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57874" cy="1143000"/>
          </a:xfrm>
        </p:spPr>
        <p:txBody>
          <a:bodyPr/>
          <a:lstStyle/>
          <a:p>
            <a:pPr algn="l"/>
            <a:r>
              <a:rPr lang="cs-CZ" dirty="0" smtClean="0"/>
              <a:t>Základní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50017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Požadavky na splnění předmětu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Týmový semestrální projekt (0 – 25 bodů)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Obhajoba semestrálního projektu v týmu (0 – 15 bodů)</a:t>
            </a:r>
          </a:p>
          <a:p>
            <a:pPr lvl="2">
              <a:buFont typeface="Wingdings" pitchFamily="2" charset="2"/>
              <a:buChar char="Ø"/>
            </a:pPr>
            <a:r>
              <a:rPr lang="cs-CZ" dirty="0" smtClean="0"/>
              <a:t>v týmu max. 4 - 5 členové (online)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Kombinovaná zkouška (0 – 60 bodů)</a:t>
            </a:r>
          </a:p>
          <a:p>
            <a:pPr lvl="2">
              <a:buFont typeface="Wingdings" pitchFamily="2" charset="2"/>
              <a:buChar char="Ø"/>
            </a:pPr>
            <a:r>
              <a:rPr lang="cs-CZ" dirty="0" smtClean="0"/>
              <a:t>zkouška formou písemnou nebo ústní s případným využitím online nástrojů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Získat minimálně 60% z celkového počtu bodů (60 bodů)</a:t>
            </a:r>
            <a:endParaRPr lang="cs-CZ" dirty="0"/>
          </a:p>
        </p:txBody>
      </p:sp>
      <p:pic>
        <p:nvPicPr>
          <p:cNvPr id="3074" name="Picture 2" descr="D:\Práce\OPF\Vedené předměty\Zimní semestr\Soc. management\2022_2023\inform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42852"/>
            <a:ext cx="2489162" cy="18668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006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Týmový semestrální projekt</a:t>
            </a:r>
          </a:p>
        </p:txBody>
      </p:sp>
      <p:pic>
        <p:nvPicPr>
          <p:cNvPr id="4103" name="Picture 7" descr="D:\Práce\OPF\Vedené předměty\Zimní semestr\Soc. management\2022_2023\Tý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703215"/>
            <a:ext cx="4483311" cy="2154785"/>
          </a:xfrm>
          <a:prstGeom prst="rect">
            <a:avLst/>
          </a:prstGeom>
          <a:noFill/>
        </p:spPr>
      </p:pic>
      <p:pic>
        <p:nvPicPr>
          <p:cNvPr id="4104" name="Picture 8" descr="D:\Práce\OPF\Vedené předměty\Zimní semestr\Soc. management\2022_2023\Projek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42852"/>
            <a:ext cx="2544241" cy="1697035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28736"/>
            <a:ext cx="6043626" cy="4525963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cs-CZ" dirty="0" smtClean="0"/>
              <a:t>Do 12.10. nahlášení skupiny a zpracováním abstraktu + volba varianty</a:t>
            </a:r>
          </a:p>
          <a:p>
            <a:pPr lvl="2">
              <a:buFont typeface="Wingdings" pitchFamily="2" charset="2"/>
              <a:buChar char="Ø"/>
            </a:pPr>
            <a:r>
              <a:rPr lang="cs-CZ" dirty="0" smtClean="0"/>
              <a:t>na mail </a:t>
            </a:r>
            <a:r>
              <a:rPr lang="cs-CZ" dirty="0" err="1" smtClean="0"/>
              <a:t>krejci</a:t>
            </a:r>
            <a:r>
              <a:rPr lang="cs-CZ" dirty="0" smtClean="0"/>
              <a:t>@</a:t>
            </a:r>
            <a:r>
              <a:rPr lang="cs-CZ" dirty="0" err="1" smtClean="0"/>
              <a:t>opf.slu.cz</a:t>
            </a:r>
            <a:endParaRPr lang="cs-CZ" dirty="0" smtClean="0"/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Finální práce se odevzdává do </a:t>
            </a:r>
            <a:r>
              <a:rPr lang="cs-CZ" dirty="0" err="1" smtClean="0"/>
              <a:t>Odevzdávárny</a:t>
            </a:r>
            <a:endParaRPr lang="cs-CZ" dirty="0" smtClean="0"/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Lze průběžně konzultovat mailem</a:t>
            </a:r>
          </a:p>
          <a:p>
            <a:pPr lvl="2">
              <a:buFont typeface="Wingdings" pitchFamily="2" charset="2"/>
              <a:buChar char="Ø"/>
            </a:pPr>
            <a:r>
              <a:rPr lang="cs-CZ" dirty="0" smtClean="0"/>
              <a:t>na mail </a:t>
            </a:r>
            <a:r>
              <a:rPr lang="cs-CZ" dirty="0" err="1" smtClean="0"/>
              <a:t>krejci</a:t>
            </a:r>
            <a:r>
              <a:rPr lang="cs-CZ" dirty="0" smtClean="0"/>
              <a:t>@</a:t>
            </a:r>
            <a:r>
              <a:rPr lang="cs-CZ" dirty="0" err="1" smtClean="0"/>
              <a:t>opf.slu.cz</a:t>
            </a:r>
            <a:endParaRPr lang="cs-CZ" dirty="0" smtClean="0"/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Dvě varianty na výběr</a:t>
            </a:r>
          </a:p>
          <a:p>
            <a:pPr lvl="2"/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5774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Týmový semestrální projekt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5778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Varianta A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 smtClean="0"/>
              <a:t> Může  probíhat v max. 4 - 5 členných skupinách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 smtClean="0"/>
              <a:t>vytvořit a uskutečnit dobrovolnickou akci pro neziskovou organizaci v rámci Vašeho zaměstnání, zájmů, kroužku dětí apod. 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 smtClean="0"/>
              <a:t>Práce je také vhodná pro jednotlivce. Celá semestrální práce potom popisuje projekt od jeho nápadu až po jeho vyhodnocení. 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 smtClean="0"/>
              <a:t>Doporučuji průběžně konzultovat e-mailem.</a:t>
            </a:r>
          </a:p>
          <a:p>
            <a:r>
              <a:rPr lang="cs-CZ" sz="2400" dirty="0" smtClean="0"/>
              <a:t>Varianta B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 smtClean="0"/>
              <a:t>Návštěva sociálního podniku 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 smtClean="0"/>
              <a:t>Popis organizace sociálních služeb, analýza sociálního podniku, návrhy a doporučení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 smtClean="0"/>
              <a:t>Práce je pro jednotlivce. 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 smtClean="0"/>
              <a:t>Téma nutno konzultovat předem.</a:t>
            </a:r>
          </a:p>
          <a:p>
            <a:pPr lvl="1">
              <a:buFont typeface="Wingdings" pitchFamily="2" charset="2"/>
              <a:buChar char="Ø"/>
            </a:pPr>
            <a:endParaRPr lang="cs-CZ" sz="2000" dirty="0"/>
          </a:p>
        </p:txBody>
      </p:sp>
      <p:pic>
        <p:nvPicPr>
          <p:cNvPr id="4" name="Picture 6" descr="D:\Práce\OPF\Vedené předměty\Zimní semestr\Soc. management\2022_2023\tý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42852"/>
            <a:ext cx="3461042" cy="1947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3042" y="1857364"/>
            <a:ext cx="5857916" cy="1500190"/>
          </a:xfrm>
        </p:spPr>
        <p:txBody>
          <a:bodyPr>
            <a:noAutofit/>
          </a:bodyPr>
          <a:lstStyle/>
          <a:p>
            <a:pPr algn="ctr"/>
            <a:r>
              <a:rPr lang="cs-CZ" sz="4400" dirty="0" smtClean="0"/>
              <a:t>Realizovali jsme tyto projekty</a:t>
            </a:r>
            <a:endParaRPr lang="cs-CZ" sz="4400" dirty="0"/>
          </a:p>
        </p:txBody>
      </p:sp>
      <p:pic>
        <p:nvPicPr>
          <p:cNvPr id="18433" name="Picture 1" descr="248340117_702876090686378_1527546842326101884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00306"/>
            <a:ext cx="1547938" cy="218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7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6143636" y="142852"/>
            <a:ext cx="2808922" cy="1714512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4143380"/>
            <a:ext cx="1968457" cy="2390989"/>
          </a:xfrm>
          <a:prstGeom prst="rect">
            <a:avLst/>
          </a:prstGeom>
        </p:spPr>
      </p:pic>
      <p:pic>
        <p:nvPicPr>
          <p:cNvPr id="7" name="Obrázok 8" descr="C:\Users\Maťka\Desktop\letak.jpg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2786058"/>
            <a:ext cx="1730743" cy="2160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1" descr="C:\Users\Guest\Desktop\10849772_953296971365504_1630841105149820977_n.jpg"/>
          <p:cNvPicPr/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2500330" cy="175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28992" y="214290"/>
            <a:ext cx="2176200" cy="1420072"/>
          </a:xfrm>
          <a:prstGeom prst="rect">
            <a:avLst/>
          </a:prstGeom>
        </p:spPr>
      </p:pic>
      <p:pic>
        <p:nvPicPr>
          <p:cNvPr id="10" name="Obrázek 9" descr="https://scontent-ams3-1.xx.fbcdn.net/hphotos-xfl1/v/t1.0-9/12066017_956121941101305_1150515017469841044_n.jpg?oh=4770def07678d536a52c94430375f424&amp;oe=5744AA9A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411570"/>
            <a:ext cx="2598558" cy="1446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3CFCD558-0E65-4EA6-B014-32CF031B1F6E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2976" y="3571876"/>
            <a:ext cx="3101474" cy="16196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Sběr víček 3 akce</a:t>
            </a:r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1142984"/>
            <a:ext cx="4286280" cy="4857784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857364"/>
            <a:ext cx="3857652" cy="47863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237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5572132" y="357166"/>
            <a:ext cx="2979440" cy="4724400"/>
          </a:xfrm>
        </p:spPr>
        <p:txBody>
          <a:bodyPr/>
          <a:lstStyle/>
          <a:p>
            <a:pPr>
              <a:buNone/>
            </a:pPr>
            <a:r>
              <a:rPr lang="cs-CZ" dirty="0"/>
              <a:t>Domov pro seniory Petřvald-Březiny</a:t>
            </a:r>
          </a:p>
        </p:txBody>
      </p:sp>
      <p:pic>
        <p:nvPicPr>
          <p:cNvPr id="10" name="Zástupný symbol pro obsah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4429132"/>
            <a:ext cx="3429024" cy="2095330"/>
          </a:xfrm>
          <a:prstGeom prst="rect">
            <a:avLst/>
          </a:prstGeom>
        </p:spPr>
      </p:pic>
      <p:pic>
        <p:nvPicPr>
          <p:cNvPr id="4" name="Obrázok 8" descr="C:\Users\Maťka\Desktop\letak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3643337" cy="43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1428736"/>
            <a:ext cx="3240360" cy="2664296"/>
          </a:xfrm>
          <a:prstGeom prst="rect">
            <a:avLst/>
          </a:prstGeom>
        </p:spPr>
      </p:pic>
      <p:pic>
        <p:nvPicPr>
          <p:cNvPr id="9" name="Obrázek 8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8" y="3500438"/>
            <a:ext cx="2571768" cy="31734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2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Podpořili jsme </a:t>
            </a:r>
            <a:r>
              <a:rPr lang="cs-CZ" dirty="0" err="1"/>
              <a:t>KysuCkou</a:t>
            </a:r>
            <a:r>
              <a:rPr lang="cs-CZ" dirty="0"/>
              <a:t> nemocnici</a:t>
            </a:r>
          </a:p>
        </p:txBody>
      </p:sp>
      <p:pic>
        <p:nvPicPr>
          <p:cNvPr id="5" name="Obrázok 1" descr="C:\Users\Guest\Desktop\10849772_953296971365504_1630841105149820977_n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496"/>
            <a:ext cx="5648325" cy="356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3" descr="C:\Users\Guest\Desktop\10805734_955169827844885_1804576640318074114_n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1571612"/>
            <a:ext cx="2847975" cy="2430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89002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298</Words>
  <Application>Microsoft Office PowerPoint</Application>
  <PresentationFormat>Předvádění na obrazovce (4:3)</PresentationFormat>
  <Paragraphs>69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Management sociálních služeb a Management v sociálních službách</vt:lpstr>
      <vt:lpstr>Základní informace</vt:lpstr>
      <vt:lpstr>Základní informace</vt:lpstr>
      <vt:lpstr>Týmový semestrální projekt</vt:lpstr>
      <vt:lpstr>Týmový semestrální projekt</vt:lpstr>
      <vt:lpstr>Realizovali jsme tyto projekty</vt:lpstr>
      <vt:lpstr>Sběr víček 3 akce</vt:lpstr>
      <vt:lpstr>Snímek 8</vt:lpstr>
      <vt:lpstr>Podpořili jsme KysuCkou nemocnici</vt:lpstr>
      <vt:lpstr>Kočky Bohumín</vt:lpstr>
      <vt:lpstr>Kumkumbatia Exhibition</vt:lpstr>
      <vt:lpstr>Halloweenská párty pro mladé hasiče</vt:lpstr>
      <vt:lpstr>Útulek max havířov</vt:lpstr>
      <vt:lpstr>Dostali jsme se do deníku</vt:lpstr>
      <vt:lpstr>Psí Vánoce</vt:lpstr>
      <vt:lpstr>Navštívili jsme psí útulek v karviné</vt:lpstr>
      <vt:lpstr>Snímek 17</vt:lpstr>
      <vt:lpstr>Obhajoba semestrálního projektu</vt:lpstr>
      <vt:lpstr>Harmonogram 2022/2023</vt:lpstr>
      <vt:lpstr>Snímek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Uživatel systému Windows</dc:creator>
  <cp:lastModifiedBy>petra.krejci@centrum.cz</cp:lastModifiedBy>
  <cp:revision>50</cp:revision>
  <dcterms:created xsi:type="dcterms:W3CDTF">2018-09-25T10:07:03Z</dcterms:created>
  <dcterms:modified xsi:type="dcterms:W3CDTF">2022-09-23T10:20:42Z</dcterms:modified>
</cp:coreProperties>
</file>