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57" autoAdjust="0"/>
  </p:normalViewPr>
  <p:slideViewPr>
    <p:cSldViewPr>
      <p:cViewPr varScale="1">
        <p:scale>
          <a:sx n="110" d="100"/>
          <a:sy n="110" d="100"/>
        </p:scale>
        <p:origin x="-65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7DDAC3-1F59-4852-A9A4-F3B69AF0D923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42670F-1230-4069-A76D-B1E982BC5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268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7DDAC3-1F59-4852-A9A4-F3B69AF0D923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42670F-1230-4069-A76D-B1E982BC5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297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00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3" cy="9906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0443"/>
            <a:ext cx="6347714" cy="29105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/>
          <a:lstStyle/>
          <a:p>
            <a:fld id="{B41E5FC9-5AC0-4DED-B3EF-14D5A714ED95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55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47714" cy="9906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20442"/>
            <a:ext cx="3088109" cy="29105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1620443"/>
            <a:ext cx="3088110" cy="29105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4531023"/>
            <a:ext cx="684132" cy="273844"/>
          </a:xfrm>
          <a:prstGeom prst="rect">
            <a:avLst/>
          </a:prstGeom>
        </p:spPr>
        <p:txBody>
          <a:bodyPr/>
          <a:lstStyle/>
          <a:p>
            <a:fld id="{B41E5FC9-5AC0-4DED-B3EF-14D5A714ED95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4531023"/>
            <a:ext cx="4622973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4531023"/>
            <a:ext cx="512638" cy="273844"/>
          </a:xfrm>
          <a:prstGeom prst="rect">
            <a:avLst/>
          </a:prstGeom>
        </p:spPr>
        <p:txBody>
          <a:bodyPr/>
          <a:lstStyle/>
          <a:p>
            <a:fld id="{17EDA639-D1A2-4D33-B052-71D43F3C7C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257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7DDAC3-1F59-4852-A9A4-F3B69AF0D923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42670F-1230-4069-A76D-B1E982BC5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349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7DDAC3-1F59-4852-A9A4-F3B69AF0D923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842670F-1230-4069-A76D-B1E982BC5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77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appi.com/cs/maappi-v-mediich/" TargetMode="External"/><Relationship Id="rId2" Type="http://schemas.openxmlformats.org/officeDocument/2006/relationships/hyperlink" Target="https://www.narodniportal.cz/rada-kvality/ceska-kvalit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r>
              <a:rPr lang="cs-CZ" sz="3000" b="1" dirty="0">
                <a:solidFill>
                  <a:schemeClr val="bg1"/>
                </a:solidFill>
              </a:rPr>
              <a:t>Vybrané přístupy k řízení vedoucí k rozvoji organizace a </a:t>
            </a:r>
            <a:r>
              <a:rPr lang="cs-CZ" sz="3000" b="1" dirty="0" smtClean="0">
                <a:solidFill>
                  <a:schemeClr val="bg1"/>
                </a:solidFill>
              </a:rPr>
              <a:t>krizové </a:t>
            </a:r>
            <a:r>
              <a:rPr lang="cs-CZ" sz="3000" b="1" dirty="0">
                <a:solidFill>
                  <a:schemeClr val="bg1"/>
                </a:solidFill>
              </a:rPr>
              <a:t>řízení v sociální sféře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5767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Jaké jsou možnosti rozvoje organizace?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lang="cs-CZ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otřebujeme krizové řízení?</a:t>
            </a: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Tutoriál </a:t>
            </a:r>
            <a:r>
              <a:rPr lang="cs-CZ" sz="2400" dirty="0" smtClean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5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428610"/>
            <a:ext cx="7500990" cy="434498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Struktura procesů  </a:t>
            </a:r>
            <a:r>
              <a:rPr lang="cs-CZ" dirty="0"/>
              <a:t>- Metoda preferuje procení řízení organizace. Poukazuje také na jejich vazby v rámci celé organizace nebo jejich funkčních celků. </a:t>
            </a:r>
          </a:p>
          <a:p>
            <a:r>
              <a:rPr lang="cs-CZ" b="1" dirty="0"/>
              <a:t>Organizační struktura </a:t>
            </a:r>
            <a:r>
              <a:rPr lang="cs-CZ" dirty="0"/>
              <a:t>–Vymezuje rozdělení pravomocí, odpovědností. Charakterizuje strukturu interních a externích vazeb. </a:t>
            </a:r>
          </a:p>
          <a:p>
            <a:r>
              <a:rPr lang="cs-CZ" b="1" dirty="0"/>
              <a:t>Struktura dokumentace  </a:t>
            </a:r>
            <a:r>
              <a:rPr lang="cs-CZ" dirty="0"/>
              <a:t>-Je reprezentována všemi dokumenty (postupy a záznamy) v papírové i elektronické podobě.. </a:t>
            </a:r>
          </a:p>
        </p:txBody>
      </p:sp>
    </p:spTree>
    <p:extLst>
      <p:ext uri="{BB962C8B-B14F-4D97-AF65-F5344CB8AC3E}">
        <p14:creationId xmlns:p14="http://schemas.microsoft.com/office/powerpoint/2010/main" xmlns="" val="263797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749240" cy="507703"/>
          </a:xfrm>
        </p:spPr>
        <p:txBody>
          <a:bodyPr/>
          <a:lstStyle/>
          <a:p>
            <a:r>
              <a:rPr lang="cs-CZ" b="1" dirty="0"/>
              <a:t>SYSTÉM ZNAČKA KVALITY (ZQ)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46225"/>
            <a:ext cx="30289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3275855" y="1142990"/>
            <a:ext cx="5868145" cy="33940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Princip pohledu uživatele – kvalita je definována z pohledu uživatele sociální služby domov pro seniory a zájemce o službu.</a:t>
            </a:r>
          </a:p>
          <a:p>
            <a:r>
              <a:rPr lang="cs-CZ" dirty="0"/>
              <a:t>Princip dobrovolnosti</a:t>
            </a:r>
          </a:p>
          <a:p>
            <a:r>
              <a:rPr lang="cs-CZ" dirty="0"/>
              <a:t>Princip transparentnosti – jednotlivá hodnoticí kritéria, perspektivy a </a:t>
            </a:r>
            <a:r>
              <a:rPr lang="cs-CZ" dirty="0" err="1"/>
              <a:t>subperspektivy</a:t>
            </a:r>
            <a:r>
              <a:rPr lang="cs-CZ" dirty="0"/>
              <a:t> jsou velice jasně a jednoznačně stanoveny. </a:t>
            </a:r>
          </a:p>
          <a:p>
            <a:r>
              <a:rPr lang="cs-CZ" dirty="0" smtClean="0"/>
              <a:t>Princip </a:t>
            </a:r>
            <a:r>
              <a:rPr lang="cs-CZ" dirty="0"/>
              <a:t>dostupnosti</a:t>
            </a:r>
          </a:p>
        </p:txBody>
      </p:sp>
    </p:spTree>
    <p:extLst>
      <p:ext uri="{BB962C8B-B14F-4D97-AF65-F5344CB8AC3E}">
        <p14:creationId xmlns:p14="http://schemas.microsoft.com/office/powerpoint/2010/main" xmlns="" val="51988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OSM DIMENZÍ EXCELLENCE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71472" y="857238"/>
            <a:ext cx="4038600" cy="3394075"/>
          </a:xfrm>
        </p:spPr>
        <p:txBody>
          <a:bodyPr/>
          <a:lstStyle/>
          <a:p>
            <a:r>
              <a:rPr lang="cs-CZ" dirty="0"/>
              <a:t>Proces</a:t>
            </a:r>
          </a:p>
          <a:p>
            <a:r>
              <a:rPr lang="cs-CZ" dirty="0"/>
              <a:t>Produkt</a:t>
            </a:r>
          </a:p>
          <a:p>
            <a:r>
              <a:rPr lang="cs-CZ" dirty="0"/>
              <a:t>Užitek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28812"/>
            <a:ext cx="3378994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869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BEB89A03-8AD0-42F5-950D-3208EE0F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7" y="857238"/>
            <a:ext cx="82020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754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Jednotlivé dimenze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357158" y="1071552"/>
            <a:ext cx="4038600" cy="33940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Dimenze 1: Zákazníkem očekávaný užitek </a:t>
            </a:r>
          </a:p>
          <a:p>
            <a:r>
              <a:rPr lang="cs-CZ" i="1" dirty="0"/>
              <a:t>Dimenze č. 2: Nežádaný výsledek, kterému se zákazníci chtějí vyhnout </a:t>
            </a:r>
          </a:p>
          <a:p>
            <a:r>
              <a:rPr lang="cs-CZ" i="1" dirty="0"/>
              <a:t>Dimenze č. 3: Charakteristiky výrobků a služeb, které zákazníci potřebují </a:t>
            </a:r>
          </a:p>
          <a:p>
            <a:r>
              <a:rPr lang="cs-CZ" i="1" dirty="0"/>
              <a:t>Dimenze č. 4: Procesy spojené s pořizováním produktu zákazníkem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500562" y="714362"/>
            <a:ext cx="4038600" cy="3679827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i="1" dirty="0"/>
              <a:t>Dimenze č. 5: Výrobcem očekávaný užitek </a:t>
            </a:r>
          </a:p>
          <a:p>
            <a:r>
              <a:rPr lang="cs-CZ" i="1" dirty="0"/>
              <a:t>Dimenze č. 6: Nežádoucí výsledky, kterým se chce výrobce vyhnout </a:t>
            </a:r>
          </a:p>
          <a:p>
            <a:r>
              <a:rPr lang="cs-CZ" i="1" dirty="0"/>
              <a:t>Dimenze č. 7: Charakteristiky produktu podle potřeb výrobce </a:t>
            </a:r>
          </a:p>
          <a:p>
            <a:r>
              <a:rPr lang="cs-CZ" i="1" dirty="0"/>
              <a:t>Dimenze č. 8: Charakteristiky procesu podle potřeb výrobce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326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modelu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428596" y="928676"/>
            <a:ext cx="4038600" cy="3394075"/>
          </a:xfrm>
        </p:spPr>
        <p:txBody>
          <a:bodyPr/>
          <a:lstStyle/>
          <a:p>
            <a:r>
              <a:rPr lang="cs-CZ" sz="2400" b="1" i="1" dirty="0"/>
              <a:t>Dimenze 5, 7 a 8 (v tomto pořadí) jsou předmětem největší pozornosti managementu, pokud výkonnost a úspěšnost organizace začne zaostávat za očekáváními 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4357686" y="928676"/>
            <a:ext cx="4572000" cy="3394075"/>
          </a:xfrm>
        </p:spPr>
        <p:txBody>
          <a:bodyPr/>
          <a:lstStyle/>
          <a:p>
            <a:r>
              <a:rPr lang="cs-CZ" sz="2800" b="1" i="1" dirty="0"/>
              <a:t>Provozní pozornost na zlepšování se všeobecně soustřeďuje na tyto tři dimenze, ale v obráceném pořadí.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98165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5AAD14-5ABB-441F-AB59-88BD8444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251520" y="747143"/>
            <a:ext cx="7992888" cy="43989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800" dirty="0"/>
              <a:t>Model osmi dimenzí je též nástrojem, jak identifikovat několik prioritních oblastí, v nichž je třeba usilovat o výtečnost. Mohou to být například: </a:t>
            </a:r>
          </a:p>
          <a:p>
            <a:r>
              <a:rPr lang="cs-CZ" sz="2800" dirty="0"/>
              <a:t>Vůdcovství, stanovování cílů, inovace (všech 8 dimenzí). </a:t>
            </a:r>
          </a:p>
          <a:p>
            <a:r>
              <a:rPr lang="cs-CZ" sz="2800" dirty="0"/>
              <a:t>Strategické plánování (dimenze 1, 2, 5, 6). </a:t>
            </a:r>
          </a:p>
          <a:p>
            <a:r>
              <a:rPr lang="cs-CZ" sz="2800" dirty="0"/>
              <a:t>Vývoj produktu (dimenze 1, 2, 3, 7). </a:t>
            </a:r>
          </a:p>
          <a:p>
            <a:r>
              <a:rPr lang="cs-CZ" sz="2800" dirty="0"/>
              <a:t>Týmová práce (dimenze 8).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3269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Dynamická strategická rozvaha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62"/>
            <a:ext cx="6515100" cy="38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585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642924"/>
            <a:ext cx="7886700" cy="2139553"/>
          </a:xfrm>
        </p:spPr>
        <p:txBody>
          <a:bodyPr/>
          <a:lstStyle/>
          <a:p>
            <a:r>
              <a:rPr lang="cs-CZ" dirty="0"/>
              <a:t>Krizové řízení</a:t>
            </a:r>
          </a:p>
        </p:txBody>
      </p:sp>
    </p:spTree>
    <p:extLst>
      <p:ext uri="{BB962C8B-B14F-4D97-AF65-F5344CB8AC3E}">
        <p14:creationId xmlns:p14="http://schemas.microsoft.com/office/powerpoint/2010/main" xmlns="" val="51410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857238"/>
            <a:ext cx="7215238" cy="385765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Narušení rovnováhy, které může ohrozit dosahování cíle podniku nebo dokonce vést k ohrožení jeho další existence.</a:t>
            </a:r>
          </a:p>
          <a:p>
            <a:r>
              <a:rPr lang="cs-CZ" sz="2800" dirty="0"/>
              <a:t>Následkem je: ztráta disponibilního zisku, nedostatek výrobních prostředků, či úplná ztráta funkčnosti podniku sociálních služeb.</a:t>
            </a:r>
          </a:p>
        </p:txBody>
      </p:sp>
    </p:spTree>
    <p:extLst>
      <p:ext uri="{BB962C8B-B14F-4D97-AF65-F5344CB8AC3E}">
        <p14:creationId xmlns:p14="http://schemas.microsoft.com/office/powerpoint/2010/main" xmlns="" val="319882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44F3FE6-7276-45BA-BA51-5C90D24E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23678"/>
            <a:ext cx="7772400" cy="102155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Manažerské přístupy a metody k řízení organizace – využití metod řízení 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6425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</a:t>
            </a:r>
            <a:r>
              <a:rPr lang="cs-CZ" sz="2800" dirty="0" smtClean="0"/>
              <a:t>harakteristika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928676"/>
            <a:ext cx="6348413" cy="290988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Vždy časová tíseň</a:t>
            </a:r>
          </a:p>
          <a:p>
            <a:r>
              <a:rPr lang="cs-CZ" dirty="0"/>
              <a:t>Nedostatek informací</a:t>
            </a:r>
          </a:p>
          <a:p>
            <a:r>
              <a:rPr lang="cs-CZ" dirty="0"/>
              <a:t>Vysoká míra rizika</a:t>
            </a:r>
          </a:p>
          <a:p>
            <a:r>
              <a:rPr lang="cs-CZ" dirty="0"/>
              <a:t>Personální tíseň</a:t>
            </a:r>
          </a:p>
        </p:txBody>
      </p:sp>
    </p:spTree>
    <p:extLst>
      <p:ext uri="{BB962C8B-B14F-4D97-AF65-F5344CB8AC3E}">
        <p14:creationId xmlns:p14="http://schemas.microsoft.com/office/powerpoint/2010/main" xmlns="" val="334460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Přístup manažera/vlastníka 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785800"/>
            <a:ext cx="7215238" cy="3857652"/>
          </a:xfrm>
          <a:prstGeom prst="rect">
            <a:avLst/>
          </a:prstGeom>
        </p:spPr>
        <p:txBody>
          <a:bodyPr/>
          <a:lstStyle/>
          <a:p>
            <a:r>
              <a:rPr lang="cs-CZ" sz="2800" dirty="0"/>
              <a:t>Při standardním řízení - k</a:t>
            </a:r>
            <a:r>
              <a:rPr lang="pl-PL" sz="2800" dirty="0"/>
              <a:t>aždý je odpovědný za svou oblast,</a:t>
            </a:r>
            <a:r>
              <a:rPr lang="cs-CZ" sz="2800" dirty="0"/>
              <a:t>řídí především své přímé podřízené.</a:t>
            </a:r>
          </a:p>
          <a:p>
            <a:r>
              <a:rPr lang="cs-CZ" sz="2800" dirty="0"/>
              <a:t>Při krizovém řízení-Jsou aktivní ke všem lidem, kteří jsou nápomocni v řešení problémů bez rozdílu úrovně. Důraz se klade na odstranění příčin problémů.</a:t>
            </a:r>
          </a:p>
        </p:txBody>
      </p:sp>
    </p:spTree>
    <p:extLst>
      <p:ext uri="{BB962C8B-B14F-4D97-AF65-F5344CB8AC3E}">
        <p14:creationId xmlns:p14="http://schemas.microsoft.com/office/powerpoint/2010/main" xmlns="" val="2096025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857239"/>
            <a:ext cx="4933190" cy="381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298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670" y="214313"/>
            <a:ext cx="5886654" cy="478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219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7224" y="4357700"/>
            <a:ext cx="8286776" cy="561975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cs-CZ" sz="900" b="1" dirty="0" err="1"/>
              <a:t>Hnilica</a:t>
            </a:r>
            <a:r>
              <a:rPr lang="cs-CZ" sz="900" dirty="0"/>
              <a:t>, J. </a:t>
            </a:r>
            <a:r>
              <a:rPr lang="cs-CZ" sz="900" b="1" dirty="0"/>
              <a:t>Fotr</a:t>
            </a:r>
            <a:r>
              <a:rPr lang="cs-CZ" sz="900" dirty="0"/>
              <a:t>, J. Aplikovaná analýza rizika ve finančním managementu a investičním rozhodování. Praha : GRADA </a:t>
            </a:r>
            <a:r>
              <a:rPr lang="cs-CZ" sz="900" dirty="0" err="1"/>
              <a:t>Publishing</a:t>
            </a:r>
            <a:r>
              <a:rPr lang="cs-CZ" sz="900" dirty="0"/>
              <a:t>, 2009. ISBN 978-80-247-2560-4.</a:t>
            </a:r>
          </a:p>
          <a:p>
            <a:endParaRPr lang="cs-CZ" dirty="0"/>
          </a:p>
        </p:txBody>
      </p:sp>
      <p:pic>
        <p:nvPicPr>
          <p:cNvPr id="4" name="Obrázek 0" descr="chart.jpg"/>
          <p:cNvPicPr/>
          <p:nvPr/>
        </p:nvPicPr>
        <p:blipFill>
          <a:blip r:embed="rId2" cstate="print"/>
          <a:srcRect l="22813" t="11401" r="4478" b="4559"/>
          <a:stretch>
            <a:fillRect/>
          </a:stretch>
        </p:blipFill>
        <p:spPr bwMode="auto">
          <a:xfrm>
            <a:off x="2627785" y="141480"/>
            <a:ext cx="3726413" cy="41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1869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72924"/>
            <a:ext cx="6429420" cy="416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761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285734"/>
            <a:ext cx="6929486" cy="45720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Organizační a další změny zahajujeme</a:t>
            </a:r>
            <a:r>
              <a:rPr lang="cs-CZ" sz="2000" dirty="0" smtClean="0"/>
              <a:t>: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dirty="0"/>
              <a:t>1. nahoře</a:t>
            </a:r>
          </a:p>
          <a:p>
            <a:r>
              <a:rPr lang="cs-CZ" sz="1800" dirty="0"/>
              <a:t>2. na střední úrovni</a:t>
            </a:r>
          </a:p>
          <a:p>
            <a:r>
              <a:rPr lang="pl-PL" sz="1800" dirty="0"/>
              <a:t>3. dole</a:t>
            </a:r>
          </a:p>
          <a:p>
            <a:pPr>
              <a:buNone/>
            </a:pPr>
            <a:r>
              <a:rPr lang="cs-CZ" sz="1800" dirty="0"/>
              <a:t>Stupně řízení:</a:t>
            </a:r>
          </a:p>
          <a:p>
            <a:r>
              <a:rPr lang="cs-CZ" sz="1800" dirty="0"/>
              <a:t> běžný styl – řídíme o 1 stupeň níže, kontrolujeme až o 2 stupně níže,</a:t>
            </a:r>
          </a:p>
          <a:p>
            <a:r>
              <a:rPr lang="cs-CZ" sz="1800" dirty="0"/>
              <a:t> krizový styl – můžeme řídit o více stupňů – níže </a:t>
            </a:r>
          </a:p>
          <a:p>
            <a:pPr>
              <a:buNone/>
            </a:pPr>
            <a:r>
              <a:rPr lang="cs-CZ" sz="1800" dirty="0"/>
              <a:t>Komunikace:</a:t>
            </a:r>
          </a:p>
          <a:p>
            <a:r>
              <a:rPr lang="cs-CZ" sz="1800" dirty="0"/>
              <a:t> kolektivní komunikace – konkrétní přístup podle situace, obecně je třeba komunikaci posílit,</a:t>
            </a:r>
          </a:p>
          <a:p>
            <a:r>
              <a:rPr lang="cs-CZ" sz="1800" dirty="0"/>
              <a:t> posílení individuální komunikace se všemi stupni (nejen s přímými</a:t>
            </a:r>
          </a:p>
          <a:p>
            <a:r>
              <a:rPr lang="cs-CZ" sz="1800" dirty="0"/>
              <a:t>spolupracovníky).</a:t>
            </a:r>
          </a:p>
        </p:txBody>
      </p:sp>
    </p:spTree>
    <p:extLst>
      <p:ext uri="{BB962C8B-B14F-4D97-AF65-F5344CB8AC3E}">
        <p14:creationId xmlns:p14="http://schemas.microsoft.com/office/powerpoint/2010/main" xmlns="" val="217033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Jak předcházet krizi – nástroje 1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857238"/>
            <a:ext cx="7072362" cy="3714776"/>
          </a:xfrm>
          <a:prstGeom prst="rect">
            <a:avLst/>
          </a:prstGeom>
        </p:spPr>
        <p:txBody>
          <a:bodyPr/>
          <a:lstStyle/>
          <a:p>
            <a:r>
              <a:rPr lang="cs-CZ" sz="2400" b="1" dirty="0"/>
              <a:t>Interní audit</a:t>
            </a:r>
          </a:p>
          <a:p>
            <a:pPr eaLnBrk="1" hangingPunct="1"/>
            <a:r>
              <a:rPr lang="cs-CZ" sz="2400" dirty="0"/>
              <a:t>provádění </a:t>
            </a:r>
            <a:r>
              <a:rPr lang="cs-CZ" sz="2400" b="1" dirty="0"/>
              <a:t>permanentní analýzy podniku</a:t>
            </a:r>
            <a:r>
              <a:rPr lang="cs-CZ" sz="2400" dirty="0"/>
              <a:t>,</a:t>
            </a:r>
          </a:p>
          <a:p>
            <a:pPr eaLnBrk="1" hangingPunct="1"/>
            <a:r>
              <a:rPr lang="cs-CZ" sz="2400" b="1" dirty="0"/>
              <a:t>kontrola plnění podnikových norem</a:t>
            </a:r>
            <a:r>
              <a:rPr lang="cs-CZ" sz="2400" dirty="0"/>
              <a:t> a rozhodnutí vedení podniku, </a:t>
            </a:r>
          </a:p>
          <a:p>
            <a:pPr eaLnBrk="1" hangingPunct="1"/>
            <a:r>
              <a:rPr lang="cs-CZ" sz="2400" dirty="0"/>
              <a:t>informování vedení podniku </a:t>
            </a:r>
            <a:r>
              <a:rPr lang="cs-CZ" sz="2400" b="1" dirty="0"/>
              <a:t>o zjištěných odchylkách a anomáliích</a:t>
            </a:r>
            <a:r>
              <a:rPr lang="cs-CZ" sz="2400" dirty="0"/>
              <a:t>,</a:t>
            </a:r>
          </a:p>
          <a:p>
            <a:pPr eaLnBrk="1" hangingPunct="1"/>
            <a:r>
              <a:rPr lang="cs-CZ" sz="2400" b="1" dirty="0"/>
              <a:t>vyhodnocování využití disponibilních zdrojů</a:t>
            </a:r>
            <a:r>
              <a:rPr lang="cs-CZ" sz="2400" dirty="0"/>
              <a:t> včetně lidských pro dosahování podnikových cílů,</a:t>
            </a:r>
          </a:p>
          <a:p>
            <a:pPr marL="0" indent="0">
              <a:buNone/>
            </a:pP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194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Jak předcházet krizi – nástroje 2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857238"/>
            <a:ext cx="6929486" cy="3429024"/>
          </a:xfrm>
          <a:prstGeom prst="rect">
            <a:avLst/>
          </a:prstGeom>
        </p:spPr>
        <p:txBody>
          <a:bodyPr/>
          <a:lstStyle/>
          <a:p>
            <a:r>
              <a:rPr lang="cs-CZ" sz="2400" b="1" dirty="0"/>
              <a:t>Controlling + standardy</a:t>
            </a:r>
            <a:endParaRPr lang="cs-CZ" sz="2400" dirty="0"/>
          </a:p>
          <a:p>
            <a:pPr eaLnBrk="1" hangingPunct="1"/>
            <a:r>
              <a:rPr lang="cs-CZ" sz="2400" dirty="0"/>
              <a:t>jde o </a:t>
            </a:r>
            <a:r>
              <a:rPr lang="cs-CZ" sz="2400" b="1" dirty="0"/>
              <a:t>systém pravidel</a:t>
            </a:r>
            <a:endParaRPr lang="cs-CZ" sz="2400" dirty="0"/>
          </a:p>
          <a:p>
            <a:pPr eaLnBrk="1" hangingPunct="1"/>
            <a:r>
              <a:rPr lang="cs-CZ" sz="2400" dirty="0"/>
              <a:t>napomáhá dosažení cílů,</a:t>
            </a:r>
          </a:p>
          <a:p>
            <a:pPr eaLnBrk="1" hangingPunct="1"/>
            <a:r>
              <a:rPr lang="cs-CZ" sz="2400" b="1" dirty="0"/>
              <a:t>zabraňuje nečekaným negativním jevům</a:t>
            </a:r>
            <a:r>
              <a:rPr lang="cs-CZ" sz="2400" dirty="0"/>
              <a:t>,</a:t>
            </a:r>
          </a:p>
          <a:p>
            <a:pPr eaLnBrk="1" hangingPunct="1"/>
            <a:r>
              <a:rPr lang="cs-CZ" sz="2400" b="1" dirty="0"/>
              <a:t>včas varuje</a:t>
            </a:r>
            <a:r>
              <a:rPr lang="cs-CZ" sz="2400" dirty="0"/>
              <a:t>, objeví-li se nebezpečí vyžadující určitá příslušná opatření.</a:t>
            </a:r>
          </a:p>
          <a:p>
            <a:pPr eaLnBrk="1" hangingPunct="1">
              <a:buFont typeface="Arial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30325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Jak předcházet krizi – nástroje 3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857238"/>
            <a:ext cx="7072362" cy="371477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b="1" dirty="0"/>
              <a:t>Vnitřní kontrola</a:t>
            </a:r>
            <a:endParaRPr lang="cs-CZ" dirty="0"/>
          </a:p>
          <a:p>
            <a:pPr eaLnBrk="1" hangingPunct="1"/>
            <a:r>
              <a:rPr lang="cs-CZ" dirty="0"/>
              <a:t>jedná se o </a:t>
            </a:r>
            <a:r>
              <a:rPr lang="cs-CZ" b="1" dirty="0"/>
              <a:t>soubor metod a postupů</a:t>
            </a:r>
            <a:r>
              <a:rPr lang="cs-CZ" dirty="0"/>
              <a:t>, které jsou aplikovány v rámci </a:t>
            </a:r>
            <a:r>
              <a:rPr lang="cs-CZ" b="1" dirty="0"/>
              <a:t>kontroly řízení podniku</a:t>
            </a:r>
            <a:endParaRPr lang="cs-CZ" dirty="0"/>
          </a:p>
          <a:p>
            <a:pPr eaLnBrk="1" hangingPunct="1"/>
            <a:r>
              <a:rPr lang="cs-CZ" dirty="0"/>
              <a:t>jejich úkolem je působit preventivně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7692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211D778-D4B5-4631-962C-DD392927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20" y="928676"/>
            <a:ext cx="7429552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Využívá se metod tak, aby se zvýšila kvalita poskytovaných sociálních služeb</a:t>
            </a:r>
          </a:p>
        </p:txBody>
      </p:sp>
    </p:spTree>
    <p:extLst>
      <p:ext uri="{BB962C8B-B14F-4D97-AF65-F5344CB8AC3E}">
        <p14:creationId xmlns:p14="http://schemas.microsoft.com/office/powerpoint/2010/main" xmlns="" val="80058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Co stále sledujeme?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857238"/>
            <a:ext cx="7286676" cy="37147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následky </a:t>
            </a:r>
            <a:r>
              <a:rPr lang="cs-CZ" dirty="0"/>
              <a:t>– sledujeme ztráty, škody, újmy-znamená následky vzniklé přímo v důsledku mimořádné události</a:t>
            </a:r>
          </a:p>
          <a:p>
            <a:r>
              <a:rPr lang="cs-CZ" dirty="0"/>
              <a:t>příčiny </a:t>
            </a:r>
          </a:p>
          <a:p>
            <a:r>
              <a:rPr lang="cs-CZ" dirty="0"/>
              <a:t>č</a:t>
            </a:r>
            <a:r>
              <a:rPr lang="pl-PL" dirty="0"/>
              <a:t>as </a:t>
            </a:r>
            <a:endParaRPr lang="cs-CZ" dirty="0"/>
          </a:p>
          <a:p>
            <a:r>
              <a:rPr lang="cs-CZ" dirty="0"/>
              <a:t>prostor </a:t>
            </a:r>
          </a:p>
          <a:p>
            <a:r>
              <a:rPr lang="cs-CZ" dirty="0"/>
              <a:t>intenzita následků</a:t>
            </a:r>
          </a:p>
          <a:p>
            <a:r>
              <a:rPr lang="cs-CZ" dirty="0" smtClean="0"/>
              <a:t>rizikovost </a:t>
            </a:r>
            <a:endParaRPr lang="cs-CZ" dirty="0"/>
          </a:p>
          <a:p>
            <a:r>
              <a:rPr lang="cs-CZ" dirty="0"/>
              <a:t>činnosti </a:t>
            </a:r>
          </a:p>
          <a:p>
            <a:pPr>
              <a:buFont typeface="Arial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7769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177736" cy="507703"/>
          </a:xfrm>
        </p:spPr>
        <p:txBody>
          <a:bodyPr/>
          <a:lstStyle/>
          <a:p>
            <a:r>
              <a:rPr lang="cs-CZ" sz="28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Proces neustálého zlepšování</a:t>
            </a:r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41360" t="18257" r="43910" b="62692"/>
          <a:stretch/>
        </p:blipFill>
        <p:spPr bwMode="auto">
          <a:xfrm>
            <a:off x="5214941" y="1347614"/>
            <a:ext cx="3643339" cy="2510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5536" y="843558"/>
            <a:ext cx="5319472" cy="358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tzv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„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Demingův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cyklus“, nazývaný jako cyklus PDCA. Tento cyklus zahrnuje tyto fáze:</a:t>
            </a:r>
          </a:p>
          <a:p>
            <a:pPr marL="685800" lvl="1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fáze plánovací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(P): co a jak navrhnout k zlepšování, tj. sestavit plán zlepšování,</a:t>
            </a:r>
          </a:p>
          <a:p>
            <a:pPr marL="685800" lvl="1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fáze realizační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(D): provedení naplánovaného, tj. zavedení do praxe,</a:t>
            </a:r>
          </a:p>
          <a:p>
            <a:pPr marL="685800" lvl="1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fáze ověřovací 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(C): zjišťování, zda bylo dosaženo cílů a požadovaných výsledků, tj. sestavení kontrolního plánu a jeho provedení,</a:t>
            </a:r>
          </a:p>
          <a:p>
            <a:pPr marL="685800" lvl="1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fáze pojištění výsledku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(A): přijetí opatření ke zlepšení či opakovanému dosažení výsledku.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80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92314" cy="507703"/>
          </a:xfrm>
        </p:spPr>
        <p:txBody>
          <a:bodyPr/>
          <a:lstStyle/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Koncepce společenské zodpovědnosti (CSR)</a:t>
            </a:r>
            <a:b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28596" y="785800"/>
            <a:ext cx="6572296" cy="374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Společenská odpovědnost podniků je koncept, podle kterého  společnosti  začleňují  sociální  otázky a otázky týkající se životního prostředí do podnikatelské činnosti a do vztahů se zainteresovanými skupinami na bázi dobrovolnosti.“ (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2001, s. 6</a:t>
            </a:r>
            <a:r>
              <a:rPr lang="cs-C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://www.narodniportal.cz/rada-kvality/ceska-kvalita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http://maappi.com/cs/maappi-v-mediich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cs-CZ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0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192688" cy="507703"/>
          </a:xfrm>
        </p:spPr>
        <p:txBody>
          <a:bodyPr/>
          <a:lstStyle/>
          <a:p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Koncepce společenské zodpovědnosti (CSR</a:t>
            </a:r>
            <a:r>
              <a:rPr lang="cs-CZ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) 2</a:t>
            </a:r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843558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Dobrovolné odpovědné chování firmy stojí na třech pilířích: oblasti ekonomické, sociální a environmentální</a:t>
            </a:r>
            <a:r>
              <a:rPr lang="cs-CZ" sz="16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algn="just"/>
            <a:endParaRPr lang="cs-CZ" sz="1600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algn="just"/>
            <a:r>
              <a:rPr lang="cs-CZ" sz="16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 </a:t>
            </a:r>
            <a:r>
              <a:rPr lang="cs-CZ" sz="1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ekonomické oblasti se od firmy očekává transparentní podnikání a pozitivní vztahy s investory, zákazníky, dodavateli a dalšími obchodními partnery. Sledují se také její </a:t>
            </a:r>
            <a:r>
              <a:rPr lang="cs-CZ" sz="16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dopady </a:t>
            </a:r>
            <a:r>
              <a:rPr lang="cs-CZ" sz="1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na ekonomiku na lokální, národní i globální úrovni, například prostřednictvím </a:t>
            </a:r>
            <a:r>
              <a:rPr lang="cs-CZ" sz="16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rozvoje </a:t>
            </a:r>
            <a:r>
              <a:rPr lang="cs-CZ" sz="1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zaměstnanosti či boje proti korupci.</a:t>
            </a:r>
          </a:p>
          <a:p>
            <a:pPr algn="just"/>
            <a:endParaRPr lang="cs-CZ" sz="1600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algn="just"/>
            <a:r>
              <a:rPr lang="cs-CZ" sz="16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 </a:t>
            </a:r>
            <a:r>
              <a:rPr lang="cs-CZ" sz="1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sociální oblasti se odpovědné chování firmy zaměřuje na přístup k zaměstnancům a podporu okolní komunity. Na pracovišti i v místní komunitě tak podnik ovlivňuje </a:t>
            </a:r>
            <a:r>
              <a:rPr lang="cs-CZ" sz="16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životní </a:t>
            </a:r>
            <a:r>
              <a:rPr lang="cs-CZ" sz="1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úroveň, zdraví, bezpečnost, vzdělávání a kulturní rozvoj občanů.</a:t>
            </a:r>
          </a:p>
          <a:p>
            <a:pPr algn="just"/>
            <a:endParaRPr lang="cs-CZ" sz="1600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algn="just"/>
            <a:r>
              <a:rPr lang="cs-CZ" sz="16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V </a:t>
            </a:r>
            <a:r>
              <a:rPr lang="cs-CZ" sz="1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environmentální oblasti si podnik uvědomuje své dopady na živou i neživou přírodu včetně ekosystému, půdy, vzduchu a vody. Předpokládá se, že svou podnikatelskou činnost bude vykonávat tak, aby chránil přírodní zdroje a co nejméně zatěžoval životní prostředí</a:t>
            </a:r>
          </a:p>
          <a:p>
            <a:r>
              <a:rPr lang="cs-CZ" sz="16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cs-CZ" sz="1600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98125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Konkurenční koncept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7158" y="857238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Na druhé straně vznikl konkurenční koncept, orientovaný na efektivitu podnikání, </a:t>
            </a:r>
            <a:r>
              <a:rPr lang="cs-CZ" sz="2000" dirty="0" smtClean="0"/>
              <a:t>označovaný </a:t>
            </a:r>
            <a:r>
              <a:rPr lang="cs-CZ" sz="2000" dirty="0"/>
              <a:t>také jako GRC koncept (</a:t>
            </a:r>
            <a:r>
              <a:rPr lang="cs-CZ" sz="2000" dirty="0" err="1"/>
              <a:t>Governance</a:t>
            </a:r>
            <a:r>
              <a:rPr lang="cs-CZ" sz="2000" dirty="0"/>
              <a:t>, Risk and </a:t>
            </a:r>
            <a:r>
              <a:rPr lang="cs-CZ" sz="2000" dirty="0" err="1"/>
              <a:t>Compliance</a:t>
            </a:r>
            <a:r>
              <a:rPr lang="cs-CZ" sz="2000" dirty="0"/>
              <a:t>), který je propagován </a:t>
            </a:r>
            <a:r>
              <a:rPr lang="cs-CZ" sz="2000" dirty="0" err="1"/>
              <a:t>Raczem</a:t>
            </a:r>
            <a:r>
              <a:rPr lang="cs-CZ" sz="2000" dirty="0"/>
              <a:t> et al. (2010), který byl vymyšlen jako konkurenční koncept k CSR (</a:t>
            </a:r>
            <a:r>
              <a:rPr lang="cs-CZ" sz="2000" dirty="0" err="1"/>
              <a:t>Corporate</a:t>
            </a:r>
            <a:r>
              <a:rPr lang="cs-CZ" sz="2000" dirty="0"/>
              <a:t> 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Responsibility</a:t>
            </a:r>
            <a:r>
              <a:rPr lang="cs-CZ" sz="2000" dirty="0"/>
              <a:t>), jehož definice zajišťuje tuto strategii</a:t>
            </a:r>
            <a:r>
              <a:rPr lang="cs-CZ" sz="2000" dirty="0" smtClean="0"/>
              <a:t>: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„GRC </a:t>
            </a:r>
            <a:r>
              <a:rPr lang="cs-CZ" sz="2000" dirty="0"/>
              <a:t>je integrovaný holistický přístup k řízení společnosti, propojené plochou organizační strukturou řízení, dodržováním pravidel a míry rizika podnikání v souladu s etickými zásadami, vnitřními normami, externími předpisy, procesy, lidmi, technologiemi za účelem zlepšení efektivity a účinnosti svých opatření.“ V současné době také přibyl k pilířům GRC konceptu </a:t>
            </a:r>
            <a:r>
              <a:rPr lang="cs-CZ" sz="2000" b="1" dirty="0"/>
              <a:t>ukazatel míry </a:t>
            </a:r>
            <a:r>
              <a:rPr lang="cs-CZ" sz="2000" b="1" dirty="0" smtClean="0"/>
              <a:t>korupce.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8652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63686" cy="507703"/>
          </a:xfrm>
        </p:spPr>
        <p:txBody>
          <a:bodyPr>
            <a:normAutofit/>
          </a:bodyPr>
          <a:lstStyle/>
          <a:p>
            <a:r>
              <a:rPr lang="cs-CZ" dirty="0"/>
              <a:t>QMSS – kvalita řízení sociálních služeb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4308"/>
          <a:stretch>
            <a:fillRect/>
          </a:stretch>
        </p:blipFill>
        <p:spPr bwMode="auto">
          <a:xfrm>
            <a:off x="1385647" y="789552"/>
            <a:ext cx="6318701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547664" y="4353949"/>
            <a:ext cx="572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5 dimenzí</a:t>
            </a:r>
          </a:p>
        </p:txBody>
      </p:sp>
    </p:spTree>
    <p:extLst>
      <p:ext uri="{BB962C8B-B14F-4D97-AF65-F5344CB8AC3E}">
        <p14:creationId xmlns:p14="http://schemas.microsoft.com/office/powerpoint/2010/main" xmlns="" val="264012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0DCE00-AAC7-43AB-88A4-D1D993AC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87573"/>
            <a:ext cx="8532440" cy="360665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cs-CZ" b="1" dirty="0"/>
              <a:t>Struktura záměrů </a:t>
            </a:r>
            <a:r>
              <a:rPr lang="cs-CZ" dirty="0"/>
              <a:t>- zahrnuje všechny procesy od formulace poslání, vize a hodnot přes veřejný závazek, strategie, plány až po individuální úkoly </a:t>
            </a:r>
          </a:p>
          <a:p>
            <a:r>
              <a:rPr lang="cs-CZ" b="1" dirty="0"/>
              <a:t>Struktura poskytovaných služeb  </a:t>
            </a:r>
            <a:r>
              <a:rPr lang="cs-CZ" dirty="0"/>
              <a:t>- vymezen minimální rozsah základních činností (poskytovaných služeb) u jednotlivých druhů sociálních služeb.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9371653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1000</Words>
  <Application>Microsoft Office PowerPoint</Application>
  <PresentationFormat>Předvádění na obrazovce (16:9)</PresentationFormat>
  <Paragraphs>119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SLU</vt:lpstr>
      <vt:lpstr>Snímek 1</vt:lpstr>
      <vt:lpstr>Manažerské přístupy a metody k řízení organizace – využití metod řízení  </vt:lpstr>
      <vt:lpstr>Snímek 3</vt:lpstr>
      <vt:lpstr>Proces neustálého zlepšování </vt:lpstr>
      <vt:lpstr>Koncepce společenské zodpovědnosti (CSR) </vt:lpstr>
      <vt:lpstr>Koncepce společenské zodpovědnosti (CSR) 2 </vt:lpstr>
      <vt:lpstr>Konkurenční koncept</vt:lpstr>
      <vt:lpstr>QMSS – kvalita řízení sociálních služeb</vt:lpstr>
      <vt:lpstr>Snímek 9</vt:lpstr>
      <vt:lpstr>Snímek 10</vt:lpstr>
      <vt:lpstr>SYSTÉM ZNAČKA KVALITY (ZQ) </vt:lpstr>
      <vt:lpstr>OSM DIMENZÍ EXCELLENCE </vt:lpstr>
      <vt:lpstr>Snímek 13</vt:lpstr>
      <vt:lpstr>Jednotlivé dimenze</vt:lpstr>
      <vt:lpstr>Vyhodnocení modelu</vt:lpstr>
      <vt:lpstr>Snímek 16</vt:lpstr>
      <vt:lpstr>Dynamická strategická rozvaha</vt:lpstr>
      <vt:lpstr>Krizové řízení</vt:lpstr>
      <vt:lpstr>Snímek 19</vt:lpstr>
      <vt:lpstr>Charakteristika</vt:lpstr>
      <vt:lpstr>Přístup manažera/vlastníka </vt:lpstr>
      <vt:lpstr>Snímek 22</vt:lpstr>
      <vt:lpstr>Snímek 23</vt:lpstr>
      <vt:lpstr>Snímek 24</vt:lpstr>
      <vt:lpstr>Snímek 25</vt:lpstr>
      <vt:lpstr>Snímek 26</vt:lpstr>
      <vt:lpstr>Jak předcházet krizi – nástroje 1</vt:lpstr>
      <vt:lpstr>Jak předcházet krizi – nástroje 2</vt:lpstr>
      <vt:lpstr>Jak předcházet krizi – nástroje 3</vt:lpstr>
      <vt:lpstr>Co stále sledujeme?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petra.krejci@centrum.cz</cp:lastModifiedBy>
  <cp:revision>75</cp:revision>
  <cp:lastPrinted>2018-03-27T09:30:31Z</cp:lastPrinted>
  <dcterms:created xsi:type="dcterms:W3CDTF">2016-07-06T15:42:34Z</dcterms:created>
  <dcterms:modified xsi:type="dcterms:W3CDTF">2022-10-19T10:04:45Z</dcterms:modified>
</cp:coreProperties>
</file>