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72" r:id="rId2"/>
    <p:sldId id="258" r:id="rId3"/>
    <p:sldId id="327" r:id="rId4"/>
    <p:sldId id="337" r:id="rId5"/>
    <p:sldId id="338" r:id="rId6"/>
    <p:sldId id="339" r:id="rId7"/>
    <p:sldId id="345" r:id="rId8"/>
    <p:sldId id="346" r:id="rId9"/>
    <p:sldId id="340" r:id="rId10"/>
    <p:sldId id="343" r:id="rId11"/>
    <p:sldId id="347" r:id="rId12"/>
    <p:sldId id="349" r:id="rId13"/>
    <p:sldId id="350" r:id="rId14"/>
    <p:sldId id="344" r:id="rId15"/>
    <p:sldId id="341" r:id="rId16"/>
    <p:sldId id="351" r:id="rId17"/>
    <p:sldId id="369" r:id="rId18"/>
    <p:sldId id="352" r:id="rId19"/>
    <p:sldId id="365" r:id="rId20"/>
    <p:sldId id="366" r:id="rId21"/>
    <p:sldId id="361" r:id="rId22"/>
    <p:sldId id="367" r:id="rId23"/>
    <p:sldId id="362" r:id="rId24"/>
    <p:sldId id="370" r:id="rId25"/>
    <p:sldId id="363" r:id="rId26"/>
    <p:sldId id="364" r:id="rId27"/>
    <p:sldId id="348" r:id="rId28"/>
    <p:sldId id="371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07" r:id="rId38"/>
    <p:sldId id="308" r:id="rId39"/>
    <p:sldId id="309" r:id="rId40"/>
    <p:sldId id="312" r:id="rId41"/>
    <p:sldId id="313" r:id="rId42"/>
    <p:sldId id="314" r:id="rId43"/>
    <p:sldId id="316" r:id="rId44"/>
    <p:sldId id="317" r:id="rId45"/>
    <p:sldId id="318" r:id="rId46"/>
    <p:sldId id="319" r:id="rId47"/>
    <p:sldId id="320" r:id="rId48"/>
    <p:sldId id="321" r:id="rId49"/>
    <p:sldId id="281" r:id="rId5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2" d="100"/>
          <a:sy n="92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9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55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50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90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29. 12. 2020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DB4D-D2EC-4BB5-9089-1569DA7D4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 do </a:t>
            </a:r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 3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5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Jarmila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 - Analýza zdrojů a kompetencí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základním kamenem konkurenceschopnosti podniku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rozhodování je zatíženo třemi faktory:</a:t>
            </a:r>
          </a:p>
          <a:p>
            <a:r>
              <a:rPr lang="cs-CZ" dirty="0"/>
              <a:t>	1. nejistota</a:t>
            </a:r>
          </a:p>
          <a:p>
            <a:r>
              <a:rPr lang="cs-CZ" dirty="0"/>
              <a:t>	2. složitost</a:t>
            </a:r>
          </a:p>
          <a:p>
            <a:r>
              <a:rPr lang="cs-CZ" dirty="0"/>
              <a:t>	3. vnitropodnikové konflikty</a:t>
            </a:r>
          </a:p>
          <a:p>
            <a:r>
              <a:rPr lang="cs-CZ" b="1" dirty="0"/>
              <a:t>Zdroje podniku se dělí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Hmotné – lze je vidět nebo kvantifikovat a dále se dělí na: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Finanční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Organizační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Fyzické zdroje (stroje, zařízení, budovy…)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Technologické zdroje (patenty, obchodní známky…)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Nehmotné – jsou hluboce zakořeněné v historii podniku: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Vázané na lidské zdroje (znalosti, důvěra….)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Inovační potenciál (myšlenky, nápady, inovační schopnosti…)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Reputace (u zákazníků, u dodavatelů)</a:t>
            </a:r>
          </a:p>
        </p:txBody>
      </p:sp>
    </p:spTree>
    <p:extLst>
      <p:ext uri="{BB962C8B-B14F-4D97-AF65-F5344CB8AC3E}">
        <p14:creationId xmlns:p14="http://schemas.microsoft.com/office/powerpoint/2010/main" val="24425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2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Analýza zdrojů a kompetencí podle funkcionálních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oblasti, které jsou předmětem analýzy, budou vždy záviset na uspořádání konkrétního podniku, nejčastěji tyto oblasti (zdroje a kompetence v jejich rámci):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 (zdroj)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 a vývoj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5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3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VRIO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E328275-0BC3-4E9D-A2C0-6CA374D2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" y="1056016"/>
            <a:ext cx="7198130" cy="36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48A8AA-67E7-4E4A-8087-C992870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B451AC-0A87-4B6E-9869-CF986F99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5" y="987574"/>
            <a:ext cx="8903147" cy="3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9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prostředí- Analýza hodnotového řetězce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hodnotový řetězec">
            <a:extLst>
              <a:ext uri="{FF2B5EF4-FFF2-40B4-BE49-F238E27FC236}">
                <a16:creationId xmlns:a16="http://schemas.microsoft.com/office/drawing/2014/main" xmlns="" id="{5F1C5E2D-237E-4A59-8D53-60B7C2C7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7174"/>
            <a:ext cx="6534472" cy="40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6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2555DF-255D-4A69-A038-72E29F81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4FDD5BB-E22F-4690-BE5F-BF0D66DDDBF4}"/>
              </a:ext>
            </a:extLst>
          </p:cNvPr>
          <p:cNvSpPr/>
          <p:nvPr/>
        </p:nvSpPr>
        <p:spPr>
          <a:xfrm>
            <a:off x="467544" y="100209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hodnotový řetězec = vhodný nástroj k ohodnocení toho, jak se na vytváření hodnoty podílí každá z dílčích činností a zobrazuje, jak se v rámci podniku transformují vstupy na finální výrobek, včetně dodání zákazníkovi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smyslem analýzy je popsat jednotlivé činnosti z hlediska tvorby hodnoty a nákladů spojených s vytvářením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zobrazuje, jak se v rámci podniku transformují vstupy na finální výrobek, včetně jeho dodání zákazníkovi</a:t>
            </a:r>
          </a:p>
        </p:txBody>
      </p:sp>
    </p:spTree>
    <p:extLst>
      <p:ext uri="{BB962C8B-B14F-4D97-AF65-F5344CB8AC3E}">
        <p14:creationId xmlns:p14="http://schemas.microsoft.com/office/powerpoint/2010/main" val="399665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klíčových procesů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251520" y="703189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Procesy a systémy v podniku se dají rozdělit do tří skupin: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primární – proces vývoje a výroby produktu, řízení poptávky, vyřizování objednávek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podpůrné systémy – systém získávání a alokace kapitálu; získávání, zpracování  a distribuce informací; získávání, alokace a rozvoje lidských zdrojů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kontrolní systémy</a:t>
            </a:r>
          </a:p>
          <a:p>
            <a:endParaRPr lang="cs-CZ" dirty="0"/>
          </a:p>
          <a:p>
            <a:r>
              <a:rPr lang="cs-CZ" dirty="0"/>
              <a:t>Analýza procesů vede k: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Identifikaci klíčových procesů a podpůrných procesů, které mohou být buď zbytné nebo nezbytné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rekonfiguraci podnikových procesů – směřujících ke zvýšení efektivnosti klíčových procesů a očištění podnikových činností o procesy, které nepřispívají k tvorbě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outsourcingu – tj. o nákupu hodnototvorného procesu u externího dodavatele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3303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C8E8D2-FE6D-4EFF-92AA-71401460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243B8BA-C469-4DFD-9EE9-94E005B0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2706"/>
            <a:ext cx="7025796" cy="48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529D4FF-CFB1-47BB-BDFF-CF9C736E32FE}"/>
              </a:ext>
            </a:extLst>
          </p:cNvPr>
          <p:cNvSpPr/>
          <p:nvPr/>
        </p:nvSpPr>
        <p:spPr>
          <a:xfrm>
            <a:off x="755576" y="9082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cílem je ohodnotit, do jaké míry je podnik zranitelný zvenčí</a:t>
            </a:r>
          </a:p>
          <a:p>
            <a:r>
              <a:rPr lang="cs-CZ" dirty="0"/>
              <a:t>- vychází z otázky: Absence kterých faktorů může ohrozit existenci podniku?</a:t>
            </a:r>
          </a:p>
          <a:p>
            <a:r>
              <a:rPr lang="cs-CZ" dirty="0"/>
              <a:t>Faktory: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Potřeby a přání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Zdroje a aktiva (kvalifikovaná pracovní síla, kapitál, suroviny…)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Nákladová pozice ve vztahu ke konkurentům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Spotřebitelská základna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Potřebné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Identita podniku (logo, image, kultura…)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Společenské hodnoty, životní styl, sdílené normy, ideály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Sankce/podpora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Bezpečnost výrobků</a:t>
            </a:r>
          </a:p>
        </p:txBody>
      </p:sp>
    </p:spTree>
    <p:extLst>
      <p:ext uri="{BB962C8B-B14F-4D97-AF65-F5344CB8AC3E}">
        <p14:creationId xmlns:p14="http://schemas.microsoft.com/office/powerpoint/2010/main" val="158362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529D4FF-CFB1-47BB-BDFF-CF9C736E32FE}"/>
              </a:ext>
            </a:extLst>
          </p:cNvPr>
          <p:cNvSpPr/>
          <p:nvPr/>
        </p:nvSpPr>
        <p:spPr>
          <a:xfrm>
            <a:off x="251520" y="9082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/>
              <a:t>7 kroků analýzy:</a:t>
            </a:r>
            <a:r>
              <a:rPr lang="cs-CZ" dirty="0"/>
              <a:t> 	</a:t>
            </a:r>
          </a:p>
          <a:p>
            <a:pPr algn="just"/>
            <a:r>
              <a:rPr lang="cs-CZ" dirty="0"/>
              <a:t>1) identifikace faktorů (metodou </a:t>
            </a:r>
            <a:r>
              <a:rPr lang="cs-CZ" dirty="0" err="1"/>
              <a:t>brainstromingu</a:t>
            </a:r>
            <a:r>
              <a:rPr lang="cs-CZ" dirty="0"/>
              <a:t> managementu)</a:t>
            </a:r>
          </a:p>
          <a:p>
            <a:pPr algn="just"/>
            <a:r>
              <a:rPr lang="cs-CZ" dirty="0"/>
              <a:t>2) přesná formulace ohrožení, které může absence faktorů způsobit</a:t>
            </a:r>
          </a:p>
          <a:p>
            <a:pPr algn="just"/>
            <a:r>
              <a:rPr lang="cs-CZ" dirty="0"/>
              <a:t>3) formulace následků v případě, že se ohrožení naplní</a:t>
            </a:r>
          </a:p>
          <a:p>
            <a:pPr algn="just"/>
            <a:r>
              <a:rPr lang="cs-CZ" dirty="0"/>
              <a:t>4) ohodnocení vlivu jednotlivých faktorů na podnik</a:t>
            </a:r>
          </a:p>
          <a:p>
            <a:pPr algn="just"/>
            <a:r>
              <a:rPr lang="cs-CZ" dirty="0"/>
              <a:t>5) odhad pravděpodobnosti, že se jednotlivá ohrožení naplní	</a:t>
            </a:r>
          </a:p>
          <a:p>
            <a:pPr algn="just"/>
            <a:r>
              <a:rPr lang="cs-CZ" dirty="0"/>
              <a:t>6) formulace možných reakcí podniku a ohodnocení schopnosti podniku  absorbovat ohrožení</a:t>
            </a:r>
          </a:p>
          <a:p>
            <a:pPr algn="just"/>
            <a:r>
              <a:rPr lang="cs-CZ" dirty="0"/>
              <a:t>7) grafické zpracování matice, ve které jsou osami vliv faktorů na podnik a schopnost podniku absorbovat ohrožení</a:t>
            </a:r>
          </a:p>
        </p:txBody>
      </p:sp>
    </p:spTree>
    <p:extLst>
      <p:ext uri="{BB962C8B-B14F-4D97-AF65-F5344CB8AC3E}">
        <p14:creationId xmlns:p14="http://schemas.microsoft.com/office/powerpoint/2010/main" val="40489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cs-CZ" sz="3000" b="1" cap="all" dirty="0">
                <a:solidFill>
                  <a:schemeClr val="bg1">
                    <a:lumMod val="95000"/>
                  </a:schemeClr>
                </a:solidFill>
              </a:rPr>
              <a:t>Mikroprostředí a jeho analýzy pro MSP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196045"/>
            <a:ext cx="3890486" cy="2627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je: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Cílem přednášky je seznámit studenty možnostmi analýzy mikroprostředí pro podnikatelský plán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Vysvětlit základní pojmy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63021" y="3908399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658EB2-0899-4288-8CD3-457DD9A0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6" t="32608" r="36428" b="19307"/>
          <a:stretch/>
        </p:blipFill>
        <p:spPr>
          <a:xfrm>
            <a:off x="1979712" y="628418"/>
            <a:ext cx="5400600" cy="4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prostředí-Analýza portfolia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33AC59D-E315-465C-B3C4-B0AA3D7D22DD}"/>
              </a:ext>
            </a:extLst>
          </p:cNvPr>
          <p:cNvSpPr/>
          <p:nvPr/>
        </p:nvSpPr>
        <p:spPr>
          <a:xfrm>
            <a:off x="755576" y="127560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Analýzy, které jsou nejčastěji využívány ve zmíněné analýze portfolia, jsou: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matice </a:t>
            </a:r>
            <a:r>
              <a:rPr lang="cs-CZ" dirty="0" err="1"/>
              <a:t>BCG</a:t>
            </a:r>
            <a:r>
              <a:rPr lang="cs-CZ" dirty="0"/>
              <a:t> (Boston </a:t>
            </a:r>
            <a:r>
              <a:rPr lang="cs-CZ" dirty="0" err="1"/>
              <a:t>Consulting</a:t>
            </a:r>
            <a:r>
              <a:rPr lang="cs-CZ" dirty="0"/>
              <a:t> Group)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matice </a:t>
            </a:r>
            <a:r>
              <a:rPr lang="cs-CZ" dirty="0" err="1"/>
              <a:t>GE</a:t>
            </a:r>
            <a:r>
              <a:rPr lang="cs-CZ" dirty="0"/>
              <a:t> (General Electric).</a:t>
            </a:r>
          </a:p>
        </p:txBody>
      </p:sp>
    </p:spTree>
    <p:extLst>
      <p:ext uri="{BB962C8B-B14F-4D97-AF65-F5344CB8AC3E}">
        <p14:creationId xmlns:p14="http://schemas.microsoft.com/office/powerpoint/2010/main" val="315172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0B941B-8516-4F03-B7B1-EC3CE88D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</a:t>
            </a:r>
            <a:r>
              <a:rPr lang="cs-CZ" dirty="0" err="1"/>
              <a:t>BCG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54E50B2-60B5-4DA4-81DF-97361E1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03189"/>
            <a:ext cx="6651169" cy="4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</a:t>
            </a:r>
            <a:r>
              <a:rPr lang="cs-CZ" dirty="0" err="1"/>
              <a:t>prostředí-Skórovací</a:t>
            </a:r>
            <a:r>
              <a:rPr lang="cs-CZ" dirty="0"/>
              <a:t> karty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971600" y="62892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scorecard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1A339A5-23FB-4D73-8227-971BF117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7" y="1029036"/>
            <a:ext cx="7012494" cy="39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DFEECD-0061-4726-A0B3-C1A3BC76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136904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CBA45E3-1EE8-48D7-B6A6-03232775EA4B}"/>
              </a:ext>
            </a:extLst>
          </p:cNvPr>
          <p:cNvSpPr/>
          <p:nvPr/>
        </p:nvSpPr>
        <p:spPr>
          <a:xfrm>
            <a:off x="467544" y="703189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jsou určujícími prvky ovlivňujícími konkurenceschopnost v daném odvětví, jsou tedy pro dané odvětví specifické (může to být dovednost, nadání nebo předpoklad podmiňující úspěch)</a:t>
            </a:r>
          </a:p>
          <a:p>
            <a:endParaRPr lang="cs-CZ" dirty="0"/>
          </a:p>
          <a:p>
            <a:r>
              <a:rPr lang="cs-CZ" dirty="0"/>
              <a:t>Čtyři základní zdroje klíčových faktorů úspěchu:</a:t>
            </a:r>
          </a:p>
          <a:p>
            <a:endParaRPr lang="cs-CZ" dirty="0"/>
          </a:p>
          <a:p>
            <a:r>
              <a:rPr lang="cs-CZ" dirty="0"/>
              <a:t>1. Charakteristiky odvětví – pro supermarkety jsou pro úspěch klíčové: sortiment výrobků, obrat zásob, podpora prodeje, zatímco v letecké dopravě vytíženost letadel</a:t>
            </a:r>
          </a:p>
          <a:p>
            <a:r>
              <a:rPr lang="cs-CZ" dirty="0"/>
              <a:t>   2.  Konkurenční pozice – analyzovaného podniku ve vztahu k jeho konkurentům</a:t>
            </a:r>
          </a:p>
          <a:p>
            <a:r>
              <a:rPr lang="cs-CZ" dirty="0"/>
              <a:t>3. Globální prostředí – změny mohou být nezřetelné, přesto jejich podnikání ovlivňují   zásadně (např. ropná krize v 1. ½ 70. let minulého století)</a:t>
            </a:r>
          </a:p>
          <a:p>
            <a:r>
              <a:rPr lang="cs-CZ" dirty="0"/>
              <a:t>4. Organizační vývoj – vývoj v rámci organizace může výt jak generátorem nových klíčových faktorů úspěchu tak rizikem pro udržení stávajících např. fluktuace kvalifikovaných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317304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 2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A427501-9AB8-4124-A6A9-98D6AA89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86060"/>
            <a:ext cx="6531556" cy="42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5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507703"/>
          </a:xfrm>
        </p:spPr>
        <p:txBody>
          <a:bodyPr/>
          <a:lstStyle/>
          <a:p>
            <a:r>
              <a:rPr lang="cs-CZ" dirty="0"/>
              <a:t>Metody analýz vnitřního prostředí-Analýza konkurenceschopnosti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FBD4EF73-C2C5-48C2-9525-A078AB43BD37}"/>
              </a:ext>
            </a:extLst>
          </p:cNvPr>
          <p:cNvSpPr/>
          <p:nvPr/>
        </p:nvSpPr>
        <p:spPr>
          <a:xfrm>
            <a:off x="971600" y="987574"/>
            <a:ext cx="756084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odpovědět na otázky: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silní je současná konkurenceschopnost podniku?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 se pozice podniku upevňovat nebo oslabovat za předpokladu, že se současná strategie nezmění?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 podnik stojí ve vztahu ke svým konkurentům?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podnik v něčem čistou konkurenční výhodu/nevýhodu?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má podnik předpoklady k tomu, aby svoji pozici uhájil?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0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C3AADE-1CEA-4F75-A180-A878A8F8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Další možné analýzy (</a:t>
            </a:r>
            <a:r>
              <a:rPr lang="cs-CZ" dirty="0" err="1"/>
              <a:t>Mallya</a:t>
            </a:r>
            <a:r>
              <a:rPr lang="cs-CZ" dirty="0"/>
              <a:t>, 2007)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A8CB36B-30E8-41A3-AE81-23BB9FB2DB36}"/>
              </a:ext>
            </a:extLst>
          </p:cNvPr>
          <p:cNvSpPr txBox="1"/>
          <p:nvPr/>
        </p:nvSpPr>
        <p:spPr>
          <a:xfrm>
            <a:off x="395536" y="627534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7S </a:t>
            </a:r>
            <a:r>
              <a:rPr lang="cs-CZ" sz="2000" b="1" dirty="0" err="1"/>
              <a:t>McKinsey</a:t>
            </a:r>
            <a:r>
              <a:rPr lang="cs-CZ" sz="2000" b="1" dirty="0"/>
              <a:t> </a:t>
            </a:r>
            <a:r>
              <a:rPr lang="cs-CZ" sz="2000" dirty="0"/>
              <a:t>– měkké a tvrdé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Kauzální model </a:t>
            </a:r>
            <a:r>
              <a:rPr lang="cs-CZ" sz="2000" b="1" dirty="0" err="1"/>
              <a:t>Burke-Litwin</a:t>
            </a:r>
            <a:r>
              <a:rPr lang="cs-CZ" sz="2000" b="1" dirty="0"/>
              <a:t> </a:t>
            </a:r>
            <a:r>
              <a:rPr lang="cs-CZ" sz="2000" dirty="0"/>
              <a:t>- model analýzy výkonnosti a změny organizace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síly prostředí dle </a:t>
            </a:r>
            <a:r>
              <a:rPr lang="cs-CZ" sz="2000" b="1" dirty="0" err="1"/>
              <a:t>Lewina</a:t>
            </a:r>
            <a:r>
              <a:rPr lang="cs-CZ" sz="2000" dirty="0"/>
              <a:t>: posloupnost jednotlivých procesů řízení změny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Leavittův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model</a:t>
            </a:r>
            <a:r>
              <a:rPr lang="cs-CZ" altLang="cs-CZ" sz="2000" dirty="0" err="1"/>
              <a:t>:</a:t>
            </a:r>
            <a:r>
              <a:rPr lang="cs-CZ" sz="2000" i="1" dirty="0" err="1"/>
              <a:t>modely</a:t>
            </a:r>
            <a:r>
              <a:rPr lang="cs-CZ" sz="2000" dirty="0"/>
              <a:t> kritických faktorů úspěchu a používá se v řízení změn.</a:t>
            </a:r>
            <a:endParaRPr lang="cs-CZ" altLang="cs-CZ" sz="2000" dirty="0"/>
          </a:p>
          <a:p>
            <a:endParaRPr lang="cs-CZ" b="1" dirty="0"/>
          </a:p>
          <a:p>
            <a:endParaRPr lang="cs-CZ" alt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701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C3AADE-1CEA-4F75-A180-A878A8F8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Další možné analýzy (</a:t>
            </a:r>
            <a:r>
              <a:rPr lang="cs-CZ" dirty="0" err="1"/>
              <a:t>Mallya</a:t>
            </a:r>
            <a:r>
              <a:rPr lang="cs-CZ" dirty="0"/>
              <a:t>, 2007)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A8CB36B-30E8-41A3-AE81-23BB9FB2DB36}"/>
              </a:ext>
            </a:extLst>
          </p:cNvPr>
          <p:cNvSpPr txBox="1"/>
          <p:nvPr/>
        </p:nvSpPr>
        <p:spPr>
          <a:xfrm>
            <a:off x="395536" y="627534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Tichyův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technicko-kulturní</a:t>
            </a:r>
            <a:r>
              <a:rPr lang="cs-CZ" altLang="cs-CZ" sz="2000" b="1" dirty="0"/>
              <a:t> koncept</a:t>
            </a:r>
            <a:r>
              <a:rPr lang="cs-CZ" altLang="cs-CZ" sz="2000" dirty="0"/>
              <a:t>: proměnné pro řízení změn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Weisbordův</a:t>
            </a:r>
            <a:r>
              <a:rPr lang="cs-CZ" altLang="cs-CZ" sz="2000" b="1" dirty="0"/>
              <a:t> model šesti kategorií – </a:t>
            </a:r>
            <a:r>
              <a:rPr lang="cs-CZ" altLang="cs-CZ" sz="2000" dirty="0"/>
              <a:t>obdobný k 7S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Model souladu/</a:t>
            </a:r>
            <a:r>
              <a:rPr lang="cs-CZ" sz="2000" b="1" dirty="0" err="1"/>
              <a:t>shody:</a:t>
            </a:r>
            <a:r>
              <a:rPr lang="cs-CZ" sz="2000" dirty="0" err="1"/>
              <a:t>Nadler-Tushmanùv</a:t>
            </a:r>
            <a:r>
              <a:rPr lang="cs-CZ" sz="2000" dirty="0"/>
              <a:t> model souladu je rozsáhlejším modelem analýzy organizace specifikující vstupy, transformační procesy a výstup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b="1" dirty="0"/>
              <a:t>Model diagnózy chování jedince a skupiny</a:t>
            </a:r>
            <a:r>
              <a:rPr lang="cs-CZ" altLang="cs-CZ" sz="2000" dirty="0"/>
              <a:t>-model je výjimečný v tom, že se zaměřuje na výstup – např. na výkonnost organizace a kvalitu pracovního života. </a:t>
            </a:r>
            <a:endParaRPr lang="cs-CZ" sz="2000" b="1" dirty="0"/>
          </a:p>
          <a:p>
            <a:endParaRPr lang="cs-CZ" b="1" dirty="0"/>
          </a:p>
          <a:p>
            <a:endParaRPr lang="cs-CZ" alt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12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53CBE603-7C6D-45E4-869A-9BF23070A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681038"/>
          </a:xfrm>
        </p:spPr>
        <p:txBody>
          <a:bodyPr/>
          <a:lstStyle/>
          <a:p>
            <a:pPr eaLnBrk="1" hangingPunct="1"/>
            <a:r>
              <a:rPr lang="cs-CZ" altLang="cs-CZ"/>
              <a:t>Model 7S firmy McKinsey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9AAABC3E-494D-4A51-832C-307812ABA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0244" name="Picture 4" descr="2">
            <a:extLst>
              <a:ext uri="{FF2B5EF4-FFF2-40B4-BE49-F238E27FC236}">
                <a16:creationId xmlns:a16="http://schemas.microsoft.com/office/drawing/2014/main" xmlns="" id="{A891B27F-962A-4E00-89C5-79462CEB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006079"/>
            <a:ext cx="556260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reeform 5">
            <a:extLst>
              <a:ext uri="{FF2B5EF4-FFF2-40B4-BE49-F238E27FC236}">
                <a16:creationId xmlns:a16="http://schemas.microsoft.com/office/drawing/2014/main" xmlns="" id="{7A76BE59-4BAD-4D2A-B6C3-ADFD4928B617}"/>
              </a:ext>
            </a:extLst>
          </p:cNvPr>
          <p:cNvSpPr>
            <a:spLocks/>
          </p:cNvSpPr>
          <p:nvPr/>
        </p:nvSpPr>
        <p:spPr bwMode="auto">
          <a:xfrm>
            <a:off x="1746647" y="1707357"/>
            <a:ext cx="4337447" cy="1008460"/>
          </a:xfrm>
          <a:custGeom>
            <a:avLst/>
            <a:gdLst>
              <a:gd name="T0" fmla="*/ 311150 w 3643"/>
              <a:gd name="T1" fmla="*/ 0 h 847"/>
              <a:gd name="T2" fmla="*/ 311150 w 3643"/>
              <a:gd name="T3" fmla="*/ 1152525 h 847"/>
              <a:gd name="T4" fmla="*/ 2182812 w 3643"/>
              <a:gd name="T5" fmla="*/ 1152525 h 847"/>
              <a:gd name="T6" fmla="*/ 2687637 w 3643"/>
              <a:gd name="T7" fmla="*/ 576263 h 847"/>
              <a:gd name="T8" fmla="*/ 3551237 w 3643"/>
              <a:gd name="T9" fmla="*/ 792163 h 847"/>
              <a:gd name="T10" fmla="*/ 4343400 w 3643"/>
              <a:gd name="T11" fmla="*/ 1152525 h 847"/>
              <a:gd name="T12" fmla="*/ 5422900 w 3643"/>
              <a:gd name="T13" fmla="*/ 1081088 h 847"/>
              <a:gd name="T14" fmla="*/ 5783262 w 3643"/>
              <a:gd name="T15" fmla="*/ 720725 h 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43" h="847">
                <a:moveTo>
                  <a:pt x="196" y="0"/>
                </a:moveTo>
                <a:cubicBezTo>
                  <a:pt x="98" y="302"/>
                  <a:pt x="0" y="605"/>
                  <a:pt x="196" y="726"/>
                </a:cubicBezTo>
                <a:cubicBezTo>
                  <a:pt x="392" y="847"/>
                  <a:pt x="1125" y="786"/>
                  <a:pt x="1375" y="726"/>
                </a:cubicBezTo>
                <a:cubicBezTo>
                  <a:pt x="1625" y="666"/>
                  <a:pt x="1549" y="401"/>
                  <a:pt x="1693" y="363"/>
                </a:cubicBezTo>
                <a:cubicBezTo>
                  <a:pt x="1837" y="325"/>
                  <a:pt x="2063" y="439"/>
                  <a:pt x="2237" y="499"/>
                </a:cubicBezTo>
                <a:cubicBezTo>
                  <a:pt x="2411" y="559"/>
                  <a:pt x="2540" y="696"/>
                  <a:pt x="2736" y="726"/>
                </a:cubicBezTo>
                <a:cubicBezTo>
                  <a:pt x="2932" y="756"/>
                  <a:pt x="3265" y="726"/>
                  <a:pt x="3416" y="681"/>
                </a:cubicBezTo>
                <a:cubicBezTo>
                  <a:pt x="3567" y="636"/>
                  <a:pt x="3605" y="492"/>
                  <a:pt x="3643" y="454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8475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dirty="0"/>
              <a:t>Vnitřní </a:t>
            </a:r>
            <a:r>
              <a:rPr lang="cs-CZ" dirty="0" err="1"/>
              <a:t>prostředí-mikroprostředí</a:t>
            </a:r>
            <a:r>
              <a:rPr lang="cs-CZ" dirty="0"/>
              <a:t> MSP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843558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organizační struktura,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oddělení marketingu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komunikační a informační (nástroje marketingových komunikací)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koordinační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 analytická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oddělení technického rozvoje,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prostředky – přerozdělování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 – jakost</a:t>
            </a:r>
          </a:p>
          <a:p>
            <a:r>
              <a:rPr lang="cs-CZ" dirty="0"/>
              <a:t>Ovlivnitelné faktory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Nejlépe – kvalifikace PS,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Nejhůře – organizační strukturu, značku, jméno, zaměření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92151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7F17C7A-5759-4CE4-953A-AD2399070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000"/>
              <a:t>Kauzální model Burkeho a Litwina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C3928449-8A31-48A1-AF09-5A24F3C4C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897731"/>
            <a:ext cx="6172200" cy="3995738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1268" name="Picture 4" descr="2">
            <a:extLst>
              <a:ext uri="{FF2B5EF4-FFF2-40B4-BE49-F238E27FC236}">
                <a16:creationId xmlns:a16="http://schemas.microsoft.com/office/drawing/2014/main" xmlns="" id="{CE24E3E9-3402-4982-81A3-D82247CF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681037"/>
            <a:ext cx="6101954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0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F128A193-7072-4C81-BC1E-B8B8EE3CF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3B88FE6F-3044-495F-8A10-5883C130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12292" name="Picture 4" descr="2">
            <a:extLst>
              <a:ext uri="{FF2B5EF4-FFF2-40B4-BE49-F238E27FC236}">
                <a16:creationId xmlns:a16="http://schemas.microsoft.com/office/drawing/2014/main" xmlns="" id="{7AF9DCA6-2616-4C2A-9C47-664760D6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897732"/>
            <a:ext cx="6535341" cy="41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AE0E3CF5-85B2-4A39-96B0-EC52741F33A2}"/>
              </a:ext>
            </a:extLst>
          </p:cNvPr>
          <p:cNvSpPr/>
          <p:nvPr/>
        </p:nvSpPr>
        <p:spPr>
          <a:xfrm>
            <a:off x="1616009" y="485259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Model  síly prostředí</a:t>
            </a:r>
          </a:p>
        </p:txBody>
      </p:sp>
    </p:spTree>
    <p:extLst>
      <p:ext uri="{BB962C8B-B14F-4D97-AF65-F5344CB8AC3E}">
        <p14:creationId xmlns:p14="http://schemas.microsoft.com/office/powerpoint/2010/main" val="2019381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AD4286B5-BB99-4173-BC95-85458DDCF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3B9A46B8-E7CF-4B77-A1FF-3576BE615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13316" name="Picture 4" descr="2">
            <a:extLst>
              <a:ext uri="{FF2B5EF4-FFF2-40B4-BE49-F238E27FC236}">
                <a16:creationId xmlns:a16="http://schemas.microsoft.com/office/drawing/2014/main" xmlns="" id="{C9BBD51F-E4B7-45FF-8382-74656097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1113235"/>
            <a:ext cx="6156722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1E8870CB-ED5C-43E2-B033-3B847F5B06D1}"/>
              </a:ext>
            </a:extLst>
          </p:cNvPr>
          <p:cNvSpPr/>
          <p:nvPr/>
        </p:nvSpPr>
        <p:spPr>
          <a:xfrm>
            <a:off x="4283968" y="274950"/>
            <a:ext cx="20425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dirty="0" err="1"/>
              <a:t>Leavittův</a:t>
            </a:r>
            <a:r>
              <a:rPr lang="cs-CZ" altLang="cs-CZ" sz="2200" dirty="0"/>
              <a:t> model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27061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1CB716F-CC58-4BC5-9EAE-B13F955A1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4235" y="0"/>
            <a:ext cx="6172200" cy="857250"/>
          </a:xfrm>
        </p:spPr>
        <p:txBody>
          <a:bodyPr/>
          <a:lstStyle/>
          <a:p>
            <a:pPr eaLnBrk="1" hangingPunct="1"/>
            <a:r>
              <a:rPr lang="cs-CZ" altLang="cs-CZ" sz="3000" dirty="0" err="1"/>
              <a:t>Tichyův</a:t>
            </a:r>
            <a:r>
              <a:rPr lang="cs-CZ" altLang="cs-CZ" sz="3000" dirty="0"/>
              <a:t> </a:t>
            </a:r>
            <a:r>
              <a:rPr lang="cs-CZ" altLang="cs-CZ" sz="3000" dirty="0" err="1"/>
              <a:t>technicko-kulturní</a:t>
            </a:r>
            <a:r>
              <a:rPr lang="cs-CZ" altLang="cs-CZ" sz="3000" dirty="0"/>
              <a:t> koncept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43E11F83-A62C-40D5-994A-97EA6388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4340" name="Picture 4" descr="2">
            <a:extLst>
              <a:ext uri="{FF2B5EF4-FFF2-40B4-BE49-F238E27FC236}">
                <a16:creationId xmlns:a16="http://schemas.microsoft.com/office/drawing/2014/main" xmlns="" id="{248AAF95-75F8-4BE8-8683-7EB898F2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844153"/>
            <a:ext cx="6155531" cy="42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05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6D384AFB-2818-4950-AC52-741433C35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3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B3EAFCFE-04D0-4B7A-822A-4A8D821CF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pic>
        <p:nvPicPr>
          <p:cNvPr id="15364" name="Picture 4" descr="2">
            <a:extLst>
              <a:ext uri="{FF2B5EF4-FFF2-40B4-BE49-F238E27FC236}">
                <a16:creationId xmlns:a16="http://schemas.microsoft.com/office/drawing/2014/main" xmlns="" id="{596D283B-D817-4783-98E7-5B0B93BE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534"/>
            <a:ext cx="621030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FC2B1BB3-FA35-433E-964D-A9CE48AECF6D}"/>
              </a:ext>
            </a:extLst>
          </p:cNvPr>
          <p:cNvSpPr/>
          <p:nvPr/>
        </p:nvSpPr>
        <p:spPr>
          <a:xfrm>
            <a:off x="4283968" y="34647"/>
            <a:ext cx="4189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200" b="1" dirty="0" err="1"/>
              <a:t>Weisbordův</a:t>
            </a:r>
            <a:r>
              <a:rPr lang="cs-CZ" altLang="cs-CZ" sz="2200" b="1" dirty="0"/>
              <a:t> model šesti kategorií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971987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ACE642BF-9325-4D13-9D0E-13AA771BE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B2CD7B8D-E94E-4B24-BA1C-7748FB903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6388" name="Picture 4" descr="2">
            <a:extLst>
              <a:ext uri="{FF2B5EF4-FFF2-40B4-BE49-F238E27FC236}">
                <a16:creationId xmlns:a16="http://schemas.microsoft.com/office/drawing/2014/main" xmlns="" id="{BD287EAC-964B-4346-B453-D05BF945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9305">
            <a:off x="1434704" y="1052512"/>
            <a:ext cx="6263878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8F8AB5E-61ED-4716-AA5E-12C5A0B15AF3}"/>
              </a:ext>
            </a:extLst>
          </p:cNvPr>
          <p:cNvSpPr/>
          <p:nvPr/>
        </p:nvSpPr>
        <p:spPr>
          <a:xfrm>
            <a:off x="6300192" y="411510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dirty="0"/>
              <a:t>Model souladu/shody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6919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C20C79B2-85D6-49C1-A9DA-1020EDEC8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29829"/>
          </a:xfrm>
        </p:spPr>
        <p:txBody>
          <a:bodyPr/>
          <a:lstStyle/>
          <a:p>
            <a:pPr eaLnBrk="1" hangingPunct="1"/>
            <a:r>
              <a:rPr lang="cs-CZ" altLang="cs-CZ" sz="2700" dirty="0"/>
              <a:t>Model diagnózy chování jedince a skupiny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A5F644EA-7ED6-46B0-8389-AD93B84F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7412" name="Picture 4" descr="2">
            <a:extLst>
              <a:ext uri="{FF2B5EF4-FFF2-40B4-BE49-F238E27FC236}">
                <a16:creationId xmlns:a16="http://schemas.microsoft.com/office/drawing/2014/main" xmlns="" id="{B8E3FE67-711E-4565-8024-7B8632A9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519112"/>
            <a:ext cx="610195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35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Řízení v MSP vyžaduje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4294967295"/>
          </p:nvPr>
        </p:nvSpPr>
        <p:spPr>
          <a:xfrm>
            <a:off x="1257300" y="1059582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200" i="1" dirty="0"/>
              <a:t>Základní vyznávané hodnoty</a:t>
            </a:r>
            <a:endParaRPr lang="cs-CZ" sz="2200" dirty="0"/>
          </a:p>
          <a:p>
            <a:r>
              <a:rPr lang="cs-CZ" sz="2200" i="1" dirty="0"/>
              <a:t>Sledovat smysl existence podniku</a:t>
            </a:r>
            <a:endParaRPr lang="cs-CZ" sz="2200" dirty="0"/>
          </a:p>
          <a:p>
            <a:r>
              <a:rPr lang="cs-CZ" sz="2200" i="1" dirty="0"/>
              <a:t>Definovat poslání, politiku</a:t>
            </a:r>
            <a:endParaRPr lang="cs-CZ" sz="2200" dirty="0"/>
          </a:p>
          <a:p>
            <a:r>
              <a:rPr lang="cs-CZ" sz="2200" i="1" dirty="0"/>
              <a:t>Nastavení hodnotícího systému</a:t>
            </a:r>
          </a:p>
          <a:p>
            <a:r>
              <a:rPr lang="cs-CZ" sz="2200" i="1" dirty="0"/>
              <a:t>firemní strategie</a:t>
            </a:r>
            <a:endParaRPr lang="cs-CZ" sz="2200" dirty="0"/>
          </a:p>
          <a:p>
            <a:r>
              <a:rPr lang="cs-CZ" sz="2200" i="1" dirty="0"/>
              <a:t>Plány a cíle</a:t>
            </a:r>
          </a:p>
        </p:txBody>
      </p:sp>
    </p:spTree>
    <p:extLst>
      <p:ext uri="{BB962C8B-B14F-4D97-AF65-F5344CB8AC3E}">
        <p14:creationId xmlns:p14="http://schemas.microsoft.com/office/powerpoint/2010/main" val="2327004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Specifikum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sz="2400" dirty="0"/>
              <a:t>Často splývá role vlastníka, podnikatele, manažera – vlastní ale také se o podnik stará…</a:t>
            </a:r>
          </a:p>
          <a:p>
            <a:r>
              <a:rPr lang="cs-CZ" sz="2400" dirty="0"/>
              <a:t>Dle Mikoláše:</a:t>
            </a:r>
          </a:p>
          <a:p>
            <a:r>
              <a:rPr lang="cs-CZ" sz="2400" dirty="0"/>
              <a:t>Manažer: umocňuje vlastnictví a transformuje cíle </a:t>
            </a:r>
          </a:p>
          <a:p>
            <a:r>
              <a:rPr lang="cs-CZ" sz="2400" dirty="0"/>
              <a:t>Vlastník  je garantem celistvosti, potenciálu  podniku</a:t>
            </a:r>
          </a:p>
          <a:p>
            <a:r>
              <a:rPr lang="cs-CZ" sz="2400" dirty="0"/>
              <a:t> jako podnikatel vložil prostředky</a:t>
            </a:r>
          </a:p>
        </p:txBody>
      </p:sp>
    </p:spTree>
    <p:extLst>
      <p:ext uri="{BB962C8B-B14F-4D97-AF65-F5344CB8AC3E}">
        <p14:creationId xmlns:p14="http://schemas.microsoft.com/office/powerpoint/2010/main" val="2066182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funkce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31900"/>
            <a:ext cx="5175250" cy="3395663"/>
          </a:xfrm>
          <a:prstGeom prst="rect">
            <a:avLst/>
          </a:prstGeom>
        </p:spPr>
        <p:txBody>
          <a:bodyPr/>
          <a:lstStyle/>
          <a:p>
            <a:r>
              <a:rPr lang="cs-CZ" sz="2400" dirty="0"/>
              <a:t>Plánování – zanedbává se</a:t>
            </a:r>
          </a:p>
          <a:p>
            <a:r>
              <a:rPr lang="cs-CZ" sz="2400" dirty="0"/>
              <a:t>Organizování – nesystematičnost a improvizace, přesto je to těžiště činnosti</a:t>
            </a:r>
          </a:p>
          <a:p>
            <a:r>
              <a:rPr lang="cs-CZ" sz="2400" dirty="0"/>
              <a:t>Využívání zdrojů – vysoká pružnost navázána často na zakázkovou činnost</a:t>
            </a:r>
          </a:p>
          <a:p>
            <a:r>
              <a:rPr lang="cs-CZ" sz="2400" dirty="0"/>
              <a:t>Kontrola – v rukou majitele, kumulace úloh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124" name="Picture 3" descr="C:\Users\Sebestici\AppData\Local\Microsoft\Windows\Temporary Internet Files\Content.IE5\PBSFQ7LR\MCj039837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6" y="857251"/>
            <a:ext cx="1653778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3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516210" y="1432674"/>
            <a:ext cx="6210689" cy="3509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cs-CZ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68698" y="4177620"/>
            <a:ext cx="51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Firma si vytváří jednotlivá oddělení dle svých potřeb.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83698" y="3086085"/>
            <a:ext cx="2700000" cy="6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Jednotlivá oddělení a jejich náplň práce.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63101" y="401164"/>
            <a:ext cx="2916905" cy="300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noAutofit/>
          </a:bodyPr>
          <a:lstStyle/>
          <a:p>
            <a:pPr algn="ctr"/>
            <a:r>
              <a:rPr lang="cs-CZ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 znamená pojem Mikroprostředí?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283698" y="1525364"/>
            <a:ext cx="270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Mikroprostředí</a:t>
            </a:r>
          </a:p>
          <a:p>
            <a:pPr algn="ctr"/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3698" y="2301720"/>
            <a:ext cx="270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Vedení firmy - management</a:t>
            </a:r>
          </a:p>
        </p:txBody>
      </p:sp>
      <p:sp>
        <p:nvSpPr>
          <p:cNvPr id="18" name="Šipka dolů 17"/>
          <p:cNvSpPr/>
          <p:nvPr/>
        </p:nvSpPr>
        <p:spPr>
          <a:xfrm>
            <a:off x="4498698" y="1923678"/>
            <a:ext cx="270000" cy="3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Šipka dolů 18"/>
          <p:cNvSpPr/>
          <p:nvPr/>
        </p:nvSpPr>
        <p:spPr>
          <a:xfrm>
            <a:off x="4498698" y="2695761"/>
            <a:ext cx="270000" cy="3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68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podniku MSP</a:t>
            </a:r>
          </a:p>
        </p:txBody>
      </p:sp>
      <p:pic>
        <p:nvPicPr>
          <p:cNvPr id="7171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06" y="1337072"/>
            <a:ext cx="53578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512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Propočet tempa růstu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8748464" cy="32623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cs-CZ" dirty="0"/>
              <a:t>g = P * R * A * T</a:t>
            </a:r>
          </a:p>
          <a:p>
            <a:r>
              <a:rPr lang="cs-CZ" sz="1800" dirty="0"/>
              <a:t>g - tempo růstu podniku ( trvale udržitelné )</a:t>
            </a:r>
          </a:p>
          <a:p>
            <a:r>
              <a:rPr lang="cs-CZ" sz="1800" dirty="0"/>
              <a:t>P - rentabilita tržeb ( Zisk / Tržby )</a:t>
            </a:r>
          </a:p>
          <a:p>
            <a:r>
              <a:rPr lang="cs-CZ" sz="1800" dirty="0"/>
              <a:t>R - aktivační poměr ( 1 – Dividenda / Čistý zisk na akcii )</a:t>
            </a:r>
          </a:p>
          <a:p>
            <a:r>
              <a:rPr lang="cs-CZ" sz="1800" dirty="0"/>
              <a:t>A - obrat aktiv ( Tržby / Aktiva )</a:t>
            </a:r>
          </a:p>
          <a:p>
            <a:r>
              <a:rPr lang="cs-CZ" sz="1800" dirty="0"/>
              <a:t>T - finanční páka ( Aktiva / Vlastní jmění )</a:t>
            </a:r>
          </a:p>
          <a:p>
            <a:r>
              <a:rPr lang="cs-CZ" sz="1800" dirty="0"/>
              <a:t>Platí za zjednodušujících předpokladů:</a:t>
            </a:r>
          </a:p>
          <a:p>
            <a:r>
              <a:rPr lang="cs-CZ" sz="1800" dirty="0"/>
              <a:t>- tempo růstu podniku shodné s růstem celého trhu,</a:t>
            </a:r>
          </a:p>
          <a:p>
            <a:r>
              <a:rPr lang="cs-CZ" sz="1800" dirty="0"/>
              <a:t>- konstantní kapitálová struktura podniku,</a:t>
            </a:r>
          </a:p>
          <a:p>
            <a:r>
              <a:rPr lang="cs-CZ" sz="1800" dirty="0"/>
              <a:t>- konstantní míra reinvestic do podniku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887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s vazbou na role podnikatele</a:t>
            </a:r>
          </a:p>
        </p:txBody>
      </p:sp>
      <p:pic>
        <p:nvPicPr>
          <p:cNvPr id="9219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406" y="1337072"/>
            <a:ext cx="535781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2696766" y="4232672"/>
            <a:ext cx="15001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/>
              <a:t>Zakladatel a investor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rot="5400000" flipH="1" flipV="1">
            <a:off x="3071218" y="4179690"/>
            <a:ext cx="214313" cy="1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endCxn id="9223" idx="0"/>
          </p:cNvCxnSpPr>
          <p:nvPr/>
        </p:nvCxnSpPr>
        <p:spPr>
          <a:xfrm>
            <a:off x="4679156" y="3053954"/>
            <a:ext cx="562571" cy="13930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ovéPole 9"/>
          <p:cNvSpPr txBox="1">
            <a:spLocks noChangeArrowheads="1"/>
          </p:cNvSpPr>
          <p:nvPr/>
        </p:nvSpPr>
        <p:spPr bwMode="auto">
          <a:xfrm>
            <a:off x="4518422" y="4446985"/>
            <a:ext cx="14466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/>
              <a:t>Organizátor a plánovač  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rot="10800000">
            <a:off x="2482454" y="1393031"/>
            <a:ext cx="1553765" cy="1125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ovéPole 13"/>
          <p:cNvSpPr txBox="1">
            <a:spLocks noChangeArrowheads="1"/>
          </p:cNvSpPr>
          <p:nvPr/>
        </p:nvSpPr>
        <p:spPr bwMode="auto">
          <a:xfrm>
            <a:off x="1625204" y="964406"/>
            <a:ext cx="133945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/>
              <a:t>Vynálezce a realizátor</a:t>
            </a:r>
          </a:p>
        </p:txBody>
      </p:sp>
      <p:sp>
        <p:nvSpPr>
          <p:cNvPr id="9226" name="TextovéPole 14"/>
          <p:cNvSpPr txBox="1">
            <a:spLocks noChangeArrowheads="1"/>
          </p:cNvSpPr>
          <p:nvPr/>
        </p:nvSpPr>
        <p:spPr bwMode="auto">
          <a:xfrm>
            <a:off x="5375673" y="1017985"/>
            <a:ext cx="20359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/>
              <a:t>Následník a reorganizátor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5400000" flipH="1" flipV="1">
            <a:off x="5188149" y="1902024"/>
            <a:ext cx="112514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87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Křivka výnosnosti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 rot="5400000">
            <a:off x="439937" y="2760464"/>
            <a:ext cx="29706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925241" y="4245769"/>
            <a:ext cx="48613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louk 9"/>
          <p:cNvSpPr/>
          <p:nvPr/>
        </p:nvSpPr>
        <p:spPr>
          <a:xfrm rot="11048206">
            <a:off x="2399110" y="1903810"/>
            <a:ext cx="3462338" cy="1841897"/>
          </a:xfrm>
          <a:prstGeom prst="arc">
            <a:avLst>
              <a:gd name="adj1" fmla="val 11105732"/>
              <a:gd name="adj2" fmla="val 215845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46" name="TextovéPole 10"/>
          <p:cNvSpPr txBox="1">
            <a:spLocks noChangeArrowheads="1"/>
          </p:cNvSpPr>
          <p:nvPr/>
        </p:nvSpPr>
        <p:spPr bwMode="auto">
          <a:xfrm>
            <a:off x="2519363" y="4516041"/>
            <a:ext cx="453747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350"/>
              <a:t>Malé firmy----------------------------------velké firmy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331641" y="1329612"/>
            <a:ext cx="392415" cy="334837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cs-CZ" sz="1350" dirty="0"/>
              <a:t>výnosnost</a:t>
            </a:r>
          </a:p>
        </p:txBody>
      </p:sp>
    </p:spTree>
    <p:extLst>
      <p:ext uri="{BB962C8B-B14F-4D97-AF65-F5344CB8AC3E}">
        <p14:creationId xmlns:p14="http://schemas.microsoft.com/office/powerpoint/2010/main" val="2936586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Růst je možný (Kupkovič, 2001):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4103688" cy="33940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Externím růstem</a:t>
            </a:r>
          </a:p>
          <a:p>
            <a:r>
              <a:rPr lang="cs-CZ"/>
              <a:t>Interním růstem</a:t>
            </a:r>
          </a:p>
          <a:p>
            <a:r>
              <a:rPr lang="cs-CZ"/>
              <a:t>tj. dle zdroje použitých prostředků (vlastních/cizích)</a:t>
            </a:r>
          </a:p>
        </p:txBody>
      </p:sp>
      <p:pic>
        <p:nvPicPr>
          <p:cNvPr id="11268" name="Picture 2" descr="C:\Users\Sebestici\AppData\Local\Microsoft\Windows\Temporary Internet Files\Content.IE5\FQG2YMHN\MPj043937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454" y="1178719"/>
            <a:ext cx="1763315" cy="26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198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Jiný pohled na růst podle Greinera, 1972 (v citaci Barrow,1996)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629816" y="1149296"/>
            <a:ext cx="8316416" cy="2174875"/>
          </a:xfrm>
          <a:prstGeom prst="rect">
            <a:avLst/>
          </a:prstGeom>
        </p:spPr>
        <p:txBody>
          <a:bodyPr/>
          <a:lstStyle/>
          <a:p>
            <a:r>
              <a:rPr lang="cs-CZ" sz="1800" dirty="0"/>
              <a:t>Růst zamezuje krizi – slovo krize vyvozuje z čínského překladu slova , které znamená nebezpečné okolnosti.</a:t>
            </a:r>
          </a:p>
          <a:p>
            <a:r>
              <a:rPr lang="cs-CZ" sz="1800" dirty="0"/>
              <a:t>slovo "krize" je tvořeno znakem pro "nebezpečí" a "příležitost“</a:t>
            </a:r>
          </a:p>
          <a:p>
            <a:r>
              <a:rPr lang="cs-CZ" sz="1800" dirty="0"/>
              <a:t>čínské pojetí krize se nejvíce přibližuje jejich vnímání krize jako příležitosti sdělit nikoliv svou pravdu, ale svou odpovědnost</a:t>
            </a:r>
          </a:p>
        </p:txBody>
      </p:sp>
      <p:pic>
        <p:nvPicPr>
          <p:cNvPr id="12292" name="Picture 3" descr="kriz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767" y="3321844"/>
            <a:ext cx="3069431" cy="16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6900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Fáze růstu MSP dle Greinera jsou: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8604448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fáze 1: růst v důsledku tvůrčího přístupu</a:t>
            </a:r>
          </a:p>
          <a:p>
            <a:r>
              <a:rPr lang="cs-CZ" dirty="0"/>
              <a:t>fáze 2: růst v důsledku řízení</a:t>
            </a:r>
          </a:p>
          <a:p>
            <a:r>
              <a:rPr lang="cs-CZ" dirty="0"/>
              <a:t>fáze 3: růst v důsledku rozdělení kompetencí</a:t>
            </a:r>
          </a:p>
          <a:p>
            <a:r>
              <a:rPr lang="cs-CZ" dirty="0"/>
              <a:t>fáze 4: růst v důsledku koordinace</a:t>
            </a:r>
          </a:p>
          <a:p>
            <a:r>
              <a:rPr lang="cs-CZ" dirty="0"/>
              <a:t>fáze 5: růst v důsledku spolupráce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566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Churchill a Lewisová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r="6216" b="7237"/>
          <a:stretch>
            <a:fillRect/>
          </a:stretch>
        </p:blipFill>
        <p:spPr bwMode="auto">
          <a:xfrm>
            <a:off x="1796653" y="803673"/>
            <a:ext cx="5805488" cy="365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58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>
            <a:normAutofit/>
          </a:bodyPr>
          <a:lstStyle/>
          <a:p>
            <a:r>
              <a:rPr lang="cs-CZ" dirty="0"/>
              <a:t>Ekonomická stádia MSP podle Světové banky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cs-CZ" b="1"/>
              <a:t>Životaschopné podniky </a:t>
            </a:r>
            <a:r>
              <a:rPr lang="cs-CZ"/>
              <a:t>– Výnosy vyšší než provozní a finanční náklady, </a:t>
            </a:r>
          </a:p>
          <a:p>
            <a:r>
              <a:rPr lang="cs-CZ" b="1"/>
              <a:t>Potenciálně životaschopné podniky  </a:t>
            </a:r>
            <a:r>
              <a:rPr lang="cs-CZ"/>
              <a:t>- Výnosy vyšší než provozní náklady, ale nekryjí se finanční náklady,</a:t>
            </a:r>
          </a:p>
          <a:p>
            <a:r>
              <a:rPr lang="cs-CZ" b="1"/>
              <a:t>Pravděpodobně neživotaschopné podniky </a:t>
            </a:r>
            <a:r>
              <a:rPr lang="cs-CZ"/>
              <a:t>- Výnosy už kryjí výrobní a část provozní ch nákladů, nekryjí se náklady mzdové,</a:t>
            </a:r>
          </a:p>
          <a:p>
            <a:r>
              <a:rPr lang="cs-CZ" b="1"/>
              <a:t>neživotaschopné podniky – </a:t>
            </a:r>
            <a:r>
              <a:rPr lang="cs-CZ"/>
              <a:t>nekryjí se už ani provozní ani mzdové náklady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682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148238"/>
            <a:ext cx="8560342" cy="1177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Analýzy mikroprostředí slouží k vymezení výhod podniku,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 odhalení jeho silných a slabých stránek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Pomáhají nám určit procesy v podniku a řádně je popsat.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Pomáhají v rámci životního </a:t>
            </a:r>
            <a:r>
              <a:rPr lang="cs-CZ"/>
              <a:t>cyklu podniku</a:t>
            </a:r>
            <a:r>
              <a:rPr lang="cs-CZ" dirty="0"/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1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38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Finanční analýza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6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Zásobování výroby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45886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Lidské zdroje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840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Organizace prodeje výrobků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626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Vývoj nových výrobků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33000" y="3105000"/>
            <a:ext cx="945000" cy="67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Výrobní činnost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17403" y="1496970"/>
            <a:ext cx="2430000" cy="39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Vedení firmy - MANAGEMENT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1811740" y="4569972"/>
            <a:ext cx="5508612" cy="432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Komunikace s trhem. </a:t>
            </a:r>
          </a:p>
          <a:p>
            <a:pPr algn="ctr"/>
            <a:r>
              <a:rPr lang="cs-CZ" sz="1350" dirty="0">
                <a:latin typeface="Times New Roman" pitchFamily="18" charset="0"/>
                <a:cs typeface="Times New Roman" pitchFamily="18" charset="0"/>
              </a:rPr>
              <a:t>Spolupráce s jednotlivými odděleními.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066403" y="230808"/>
            <a:ext cx="3105000" cy="27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Co tvoří Mikroprostředí?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417403" y="2104248"/>
            <a:ext cx="24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dirty="0">
                <a:latin typeface="Times New Roman" pitchFamily="18" charset="0"/>
                <a:cs typeface="Times New Roman" pitchFamily="18" charset="0"/>
              </a:rPr>
              <a:t>Jednotlivé oddělení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417403" y="4137924"/>
            <a:ext cx="2430000" cy="3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Marketingové  oddělení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537903" y="1852560"/>
            <a:ext cx="162000" cy="216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36" name="TextovéPole 35"/>
          <p:cNvSpPr txBox="1"/>
          <p:nvPr/>
        </p:nvSpPr>
        <p:spPr>
          <a:xfrm>
            <a:off x="3417403" y="752496"/>
            <a:ext cx="2430000" cy="685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Podnik</a:t>
            </a:r>
          </a:p>
        </p:txBody>
      </p:sp>
      <p:cxnSp>
        <p:nvCxnSpPr>
          <p:cNvPr id="11" name="Přímá spojnice se šipkou 10"/>
          <p:cNvCxnSpPr>
            <a:stCxn id="27" idx="1"/>
            <a:endCxn id="28" idx="0"/>
          </p:cNvCxnSpPr>
          <p:nvPr/>
        </p:nvCxnSpPr>
        <p:spPr>
          <a:xfrm flipH="1">
            <a:off x="1858500" y="2266249"/>
            <a:ext cx="1558903" cy="265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Přímá spojnice se šipkou 12"/>
          <p:cNvCxnSpPr>
            <a:stCxn id="27" idx="1"/>
            <a:endCxn id="29" idx="0"/>
          </p:cNvCxnSpPr>
          <p:nvPr/>
        </p:nvCxnSpPr>
        <p:spPr>
          <a:xfrm flipH="1">
            <a:off x="2938500" y="2266248"/>
            <a:ext cx="478903" cy="27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Přímá spojnice se šipkou 39"/>
          <p:cNvCxnSpPr>
            <a:stCxn id="27" idx="3"/>
            <a:endCxn id="34" idx="0"/>
          </p:cNvCxnSpPr>
          <p:nvPr/>
        </p:nvCxnSpPr>
        <p:spPr>
          <a:xfrm>
            <a:off x="5847403" y="2266248"/>
            <a:ext cx="358097" cy="270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Přímá spojnice se šipkou 41"/>
          <p:cNvCxnSpPr>
            <a:stCxn id="27" idx="3"/>
            <a:endCxn id="33" idx="0"/>
          </p:cNvCxnSpPr>
          <p:nvPr/>
        </p:nvCxnSpPr>
        <p:spPr>
          <a:xfrm>
            <a:off x="5847403" y="2266248"/>
            <a:ext cx="1465097" cy="271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4" name="Přímá spojnice se šipkou 43"/>
          <p:cNvCxnSpPr>
            <a:stCxn id="31" idx="0"/>
            <a:endCxn id="18" idx="2"/>
          </p:cNvCxnSpPr>
          <p:nvPr/>
        </p:nvCxnSpPr>
        <p:spPr>
          <a:xfrm flipH="1" flipV="1">
            <a:off x="1858500" y="3780000"/>
            <a:ext cx="2773903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6" name="Přímá spojnice se šipkou 45"/>
          <p:cNvCxnSpPr>
            <a:stCxn id="31" idx="0"/>
            <a:endCxn id="23" idx="2"/>
          </p:cNvCxnSpPr>
          <p:nvPr/>
        </p:nvCxnSpPr>
        <p:spPr>
          <a:xfrm flipV="1">
            <a:off x="4632403" y="3780000"/>
            <a:ext cx="2680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" name="Přímá spojnice se šipkou 47"/>
          <p:cNvCxnSpPr>
            <a:stCxn id="31" idx="0"/>
            <a:endCxn id="19" idx="2"/>
          </p:cNvCxnSpPr>
          <p:nvPr/>
        </p:nvCxnSpPr>
        <p:spPr>
          <a:xfrm flipH="1" flipV="1">
            <a:off x="2938500" y="3780000"/>
            <a:ext cx="1693903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Přímá spojnice se šipkou 49"/>
          <p:cNvCxnSpPr>
            <a:stCxn id="31" idx="0"/>
            <a:endCxn id="20" idx="2"/>
          </p:cNvCxnSpPr>
          <p:nvPr/>
        </p:nvCxnSpPr>
        <p:spPr>
          <a:xfrm flipH="1" flipV="1">
            <a:off x="4018386" y="3780000"/>
            <a:ext cx="61401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Přímá spojnice se šipkou 51"/>
          <p:cNvCxnSpPr>
            <a:stCxn id="31" idx="0"/>
            <a:endCxn id="24" idx="2"/>
          </p:cNvCxnSpPr>
          <p:nvPr/>
        </p:nvCxnSpPr>
        <p:spPr>
          <a:xfrm flipV="1">
            <a:off x="4632403" y="3780000"/>
            <a:ext cx="466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Přímá spojnice se šipkou 53"/>
          <p:cNvCxnSpPr>
            <a:stCxn id="31" idx="0"/>
            <a:endCxn id="26" idx="2"/>
          </p:cNvCxnSpPr>
          <p:nvPr/>
        </p:nvCxnSpPr>
        <p:spPr>
          <a:xfrm flipV="1">
            <a:off x="4632403" y="3780000"/>
            <a:ext cx="1573097" cy="357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386000" y="2531534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Finanční oddělení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466000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Nákupní oddělení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45886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Personální oddělení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4626000" y="2534152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Vývojové oddělení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840000" y="2538046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Odbytové oddělení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733000" y="2536429"/>
            <a:ext cx="94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cs-CZ" sz="1500" dirty="0">
                <a:latin typeface="Times New Roman" pitchFamily="18" charset="0"/>
                <a:cs typeface="Times New Roman" pitchFamily="18" charset="0"/>
              </a:rPr>
              <a:t>Výrobní oddělení</a:t>
            </a:r>
          </a:p>
        </p:txBody>
      </p:sp>
      <p:cxnSp>
        <p:nvCxnSpPr>
          <p:cNvPr id="17" name="Přímá spojnice se šipkou 16"/>
          <p:cNvCxnSpPr>
            <a:stCxn id="27" idx="2"/>
            <a:endCxn id="32" idx="0"/>
          </p:cNvCxnSpPr>
          <p:nvPr/>
        </p:nvCxnSpPr>
        <p:spPr>
          <a:xfrm>
            <a:off x="4632403" y="2428248"/>
            <a:ext cx="466097" cy="105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Přímá spojnice se šipkou 37"/>
          <p:cNvCxnSpPr>
            <a:stCxn id="27" idx="2"/>
            <a:endCxn id="30" idx="0"/>
          </p:cNvCxnSpPr>
          <p:nvPr/>
        </p:nvCxnSpPr>
        <p:spPr>
          <a:xfrm flipH="1">
            <a:off x="4018386" y="2428248"/>
            <a:ext cx="614017" cy="108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6410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8" grpId="0" animBg="1"/>
      <p:bldP spid="22" grpId="0" animBg="1"/>
      <p:bldP spid="25" grpId="0"/>
      <p:bldP spid="27" grpId="0" animBg="1"/>
      <p:bldP spid="31" grpId="0" animBg="1"/>
      <p:bldP spid="4" grpId="0" animBg="1"/>
      <p:bldP spid="3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222879-CCF8-44A0-A739-4BA008F1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analýz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78F5DDC-EFCF-47D7-B5A4-63329845FDC7}"/>
              </a:ext>
            </a:extLst>
          </p:cNvPr>
          <p:cNvSpPr/>
          <p:nvPr/>
        </p:nvSpPr>
        <p:spPr>
          <a:xfrm>
            <a:off x="395536" y="725091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Pro úspěšnost strategie je nezbytný její soulad s podnikovými zdroji a podmínkami vnějšího prostředí. To znamená nalezení způsobu, který zajistí maximální využití příležitostí ve vnějším prostředí se zdroji, které má podnik k dispozici.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 jedním z pilířů formování podnikové strategie. Směřuje k identifikaci těch zdrojů a kompetenci, které mu umožní budovat konkurenční výhodu a to relativně trvale (Tichá; Hron, 2006).</a:t>
            </a:r>
          </a:p>
        </p:txBody>
      </p:sp>
    </p:spTree>
    <p:extLst>
      <p:ext uri="{BB962C8B-B14F-4D97-AF65-F5344CB8AC3E}">
        <p14:creationId xmlns:p14="http://schemas.microsoft.com/office/powerpoint/2010/main" val="213984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41E6EB-272F-4E13-9570-7DBB3C8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vnitřní analýzy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7292F83-1E9D-4500-B375-CE2DF601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894834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DE7B0A-0760-4FC0-B7FA-DEBCCE47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dirty="0"/>
              <a:t>Faktory ovlivňujících konkurenční výhodu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5C995388-FDCC-4467-AC3A-3ADD5B92B846}"/>
              </a:ext>
            </a:extLst>
          </p:cNvPr>
          <p:cNvSpPr/>
          <p:nvPr/>
        </p:nvSpPr>
        <p:spPr>
          <a:xfrm>
            <a:off x="611560" y="1275606"/>
            <a:ext cx="813690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prvního vstupujícího do odvětví (licence, patentová ochrana, reputace…)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 rozsahu výroby (diverzifikace, specializace pracovníků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zkušenosti (trvalé zlepšování výrobků a procesů,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vzájemní provázanosti (transfer zdrojů, sdílení aktivit)</a:t>
            </a:r>
          </a:p>
        </p:txBody>
      </p:sp>
    </p:spTree>
    <p:extLst>
      <p:ext uri="{BB962C8B-B14F-4D97-AF65-F5344CB8AC3E}">
        <p14:creationId xmlns:p14="http://schemas.microsoft.com/office/powerpoint/2010/main" val="3345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 vnitřního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611560" y="14175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zdrojů a kompetencí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hodnotového řetězce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klíčových procesů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exponovanosti podniku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portfolia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Skórovací karty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Klíčové faktory úspěchu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konkurenceschopnosti</a:t>
            </a:r>
          </a:p>
        </p:txBody>
      </p:sp>
    </p:spTree>
    <p:extLst>
      <p:ext uri="{BB962C8B-B14F-4D97-AF65-F5344CB8AC3E}">
        <p14:creationId xmlns:p14="http://schemas.microsoft.com/office/powerpoint/2010/main" val="244475677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1504</Words>
  <Application>Microsoft Office PowerPoint</Application>
  <PresentationFormat>Předvádění na obrazovce (16:9)</PresentationFormat>
  <Paragraphs>258</Paragraphs>
  <Slides>49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SLU</vt:lpstr>
      <vt:lpstr>Vlastní vstup do podnikání 3</vt:lpstr>
      <vt:lpstr>Prezentace aplikace PowerPoint</vt:lpstr>
      <vt:lpstr>Vnitřní prostředí-mikroprostředí MSP</vt:lpstr>
      <vt:lpstr>Prezentace aplikace PowerPoint</vt:lpstr>
      <vt:lpstr>Prezentace aplikace PowerPoint</vt:lpstr>
      <vt:lpstr>Význam analýz</vt:lpstr>
      <vt:lpstr>Komponenty vnitřní analýzy</vt:lpstr>
      <vt:lpstr>Faktory ovlivňujících konkurenční výhodu</vt:lpstr>
      <vt:lpstr>Metody analýz vnitřního prostředí</vt:lpstr>
      <vt:lpstr>Metody analýz vnitřního prostředí - Analýza zdrojů a kompetencí </vt:lpstr>
      <vt:lpstr>Metody analýz vnitřního prostředí - Analýza zdrojů a kompetencí 2 </vt:lpstr>
      <vt:lpstr>Metody analýz vnitřního prostředí - Analýza zdrojů a kompetencí 3 </vt:lpstr>
      <vt:lpstr>Prezentace aplikace PowerPoint</vt:lpstr>
      <vt:lpstr>Metody analýz vnitřního prostředí- Analýza hodnotového řetězce </vt:lpstr>
      <vt:lpstr>Prezentace aplikace PowerPoint</vt:lpstr>
      <vt:lpstr>Metody analýz vnitřního prostředí-Analýza klíčových procesů </vt:lpstr>
      <vt:lpstr>Prezentace aplikace PowerPoint</vt:lpstr>
      <vt:lpstr>Metody analýz vnitřního prostředí-Analýza exponovanosti podniku </vt:lpstr>
      <vt:lpstr>Metody analýz vnitřního prostředí-Analýza exponovanosti podniku 2 </vt:lpstr>
      <vt:lpstr>Metody analýz vnitřního prostředí-Analýza exponovanosti podniku 3 </vt:lpstr>
      <vt:lpstr>Metody analýz vnitřního prostředí-Analýza portfolia </vt:lpstr>
      <vt:lpstr>Matice BCG</vt:lpstr>
      <vt:lpstr>Metody analýz vnitřního prostředí-Skórovací karty   </vt:lpstr>
      <vt:lpstr>Metody analýz vnitřního prostředí - Klíčové faktory úspěchu</vt:lpstr>
      <vt:lpstr>Metody analýz vnitřního prostředí - Klíčové faktory úspěchu 2   </vt:lpstr>
      <vt:lpstr>Metody analýz vnitřního prostředí-Analýza konkurenceschopnosti    </vt:lpstr>
      <vt:lpstr>Další možné analýzy (Mallya, 2007)</vt:lpstr>
      <vt:lpstr>Další možné analýzy (Mallya, 2007)</vt:lpstr>
      <vt:lpstr>Model 7S firmy McKinsey</vt:lpstr>
      <vt:lpstr>Kauzální model Burkeho a Litwina</vt:lpstr>
      <vt:lpstr>Prezentace aplikace PowerPoint</vt:lpstr>
      <vt:lpstr>Prezentace aplikace PowerPoint</vt:lpstr>
      <vt:lpstr>Tichyův technicko-kulturní koncept</vt:lpstr>
      <vt:lpstr>Prezentace aplikace PowerPoint</vt:lpstr>
      <vt:lpstr>Prezentace aplikace PowerPoint</vt:lpstr>
      <vt:lpstr>Model diagnózy chování jedince a skupiny</vt:lpstr>
      <vt:lpstr>Řízení v MSP vyžaduje</vt:lpstr>
      <vt:lpstr>Specifikum</vt:lpstr>
      <vt:lpstr>Základní funkce</vt:lpstr>
      <vt:lpstr>Životní cyklus podniku MSP</vt:lpstr>
      <vt:lpstr>Propočet tempa růstu</vt:lpstr>
      <vt:lpstr>Fáze s vazbou na role podnikatele</vt:lpstr>
      <vt:lpstr>Křivka výnosnosti</vt:lpstr>
      <vt:lpstr>Růst je možný (Kupkovič, 2001):</vt:lpstr>
      <vt:lpstr>Jiný pohled na růst podle Greinera, 1972 (v citaci Barrow,1996)</vt:lpstr>
      <vt:lpstr>Fáze růstu MSP dle Greinera jsou:</vt:lpstr>
      <vt:lpstr>Churchill a Lewisová</vt:lpstr>
      <vt:lpstr>Ekonomická stádia MSP podle Světové banky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61</cp:revision>
  <cp:lastPrinted>2018-03-27T09:30:31Z</cp:lastPrinted>
  <dcterms:created xsi:type="dcterms:W3CDTF">2016-07-06T15:42:34Z</dcterms:created>
  <dcterms:modified xsi:type="dcterms:W3CDTF">2020-12-29T11:09:16Z</dcterms:modified>
</cp:coreProperties>
</file>