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7" r:id="rId2"/>
    <p:sldId id="259" r:id="rId3"/>
    <p:sldId id="258" r:id="rId4"/>
    <p:sldId id="283" r:id="rId5"/>
    <p:sldId id="289" r:id="rId6"/>
    <p:sldId id="295" r:id="rId7"/>
    <p:sldId id="288" r:id="rId8"/>
    <p:sldId id="290" r:id="rId9"/>
    <p:sldId id="291" r:id="rId10"/>
    <p:sldId id="292" r:id="rId11"/>
    <p:sldId id="293" r:id="rId12"/>
    <p:sldId id="294" r:id="rId13"/>
    <p:sldId id="302" r:id="rId14"/>
    <p:sldId id="303" r:id="rId15"/>
    <p:sldId id="309" r:id="rId16"/>
    <p:sldId id="310" r:id="rId17"/>
    <p:sldId id="304" r:id="rId18"/>
    <p:sldId id="305" r:id="rId19"/>
    <p:sldId id="296" r:id="rId20"/>
    <p:sldId id="300" r:id="rId21"/>
    <p:sldId id="297" r:id="rId22"/>
    <p:sldId id="301" r:id="rId23"/>
    <p:sldId id="311" r:id="rId24"/>
    <p:sldId id="299" r:id="rId25"/>
    <p:sldId id="308" r:id="rId26"/>
    <p:sldId id="312" r:id="rId27"/>
    <p:sldId id="306" r:id="rId28"/>
    <p:sldId id="307" r:id="rId29"/>
    <p:sldId id="298" r:id="rId30"/>
    <p:sldId id="281" r:id="rId31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658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14.06.2019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14.06.2019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ŘÍZENÍ PROVOZU PŘÍSPĚVKOVÝCH ORGANIZACÍ</a:t>
            </a: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Žaneta </a:t>
            </a:r>
            <a:r>
              <a:rPr lang="cs-CZ" b="1" dirty="0" err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Rylková</a:t>
            </a:r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hospodářství - struktura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456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/>
              <a:t>Ekonomické subjekty podle převažující činnosti CZ-NACE</a:t>
            </a:r>
            <a:endParaRPr lang="cs-CZ" sz="1800" dirty="0" smtClean="0"/>
          </a:p>
          <a:p>
            <a:r>
              <a:rPr lang="cs-CZ" sz="1800" dirty="0" smtClean="0"/>
              <a:t>Od </a:t>
            </a:r>
            <a:r>
              <a:rPr lang="cs-CZ" sz="1800" dirty="0"/>
              <a:t>1. ledna 2008. </a:t>
            </a:r>
          </a:p>
          <a:p>
            <a:r>
              <a:rPr lang="cs-CZ" sz="1800" dirty="0"/>
              <a:t>Slouží pro třídění jednotek (např. podniků) podle druhu ekonomické činnosti, kterou se zabývají.</a:t>
            </a:r>
          </a:p>
          <a:p>
            <a:r>
              <a:rPr lang="cs-CZ" sz="1800" dirty="0"/>
              <a:t>Pro shromažďování smysluplných statistických dat.</a:t>
            </a:r>
          </a:p>
          <a:p>
            <a:r>
              <a:rPr lang="cs-CZ" sz="1800" dirty="0"/>
              <a:t>Používání je povinné pro všechny členské státy Evropské unie.</a:t>
            </a:r>
          </a:p>
          <a:p>
            <a:pPr marL="457200" lvl="1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80442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hospodářství - struktura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456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Přehled druhů ekonomické činnosti</a:t>
            </a:r>
          </a:p>
          <a:p>
            <a:endParaRPr lang="cs-CZ" sz="1800" dirty="0"/>
          </a:p>
          <a:p>
            <a:endParaRPr lang="cs-CZ" sz="1800" dirty="0"/>
          </a:p>
        </p:txBody>
      </p:sp>
      <p:pic>
        <p:nvPicPr>
          <p:cNvPr id="5" name="Zástupný symbol pro obsah 3"/>
          <p:cNvPicPr>
            <a:picLocks/>
          </p:cNvPicPr>
          <p:nvPr/>
        </p:nvPicPr>
        <p:blipFill>
          <a:blip r:embed="rId2" cstate="print"/>
          <a:srcRect l="19368" t="10828" r="13834" b="5412"/>
          <a:stretch>
            <a:fillRect/>
          </a:stretch>
        </p:blipFill>
        <p:spPr bwMode="auto">
          <a:xfrm>
            <a:off x="1763688" y="1491630"/>
            <a:ext cx="5112568" cy="30963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0599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hospodářství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456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/>
              <a:t>Strukturální změny</a:t>
            </a:r>
            <a:endParaRPr lang="cs-CZ" sz="1800" dirty="0" smtClean="0"/>
          </a:p>
          <a:p>
            <a:r>
              <a:rPr lang="cs-CZ" sz="2000" i="1" dirty="0"/>
              <a:t>Jsou původním znakem i podmínkou dlouhodobého hospodářského růstu, zásadním způsobem ovlivňují růstovou dynamiku národní ekonomiky a její udržitelnost přesunu výrobních faktorů k produktivnějším a technologicky vyspělejším </a:t>
            </a:r>
            <a:r>
              <a:rPr lang="cs-CZ" sz="2000" i="1" dirty="0" smtClean="0"/>
              <a:t>aktivitám </a:t>
            </a:r>
            <a:r>
              <a:rPr lang="cs-CZ" sz="2000" dirty="0"/>
              <a:t>(Kadeřábková, 2002</a:t>
            </a:r>
            <a:r>
              <a:rPr lang="cs-CZ" sz="2000" dirty="0" smtClean="0"/>
              <a:t>).</a:t>
            </a:r>
            <a:endParaRPr lang="cs-CZ" sz="2000" dirty="0"/>
          </a:p>
          <a:p>
            <a:pPr marL="457200" lvl="1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729472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Národní hospodářství – veřejný sektor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600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Vznikl jako reakce na problémy (selhání) trhu, tržního mechanismu a tržního sektoru.</a:t>
            </a:r>
          </a:p>
          <a:p>
            <a:r>
              <a:rPr lang="cs-CZ" sz="2000" dirty="0"/>
              <a:t>Historický vývoj některých zemí – vznik neziskových organizací.</a:t>
            </a:r>
          </a:p>
          <a:p>
            <a:r>
              <a:rPr lang="cs-CZ" sz="2000" dirty="0"/>
              <a:t>Reakce na nedokonalost trhu – platební možnost, nedokonalost segmentů</a:t>
            </a:r>
            <a:r>
              <a:rPr lang="cs-CZ" sz="2000" dirty="0" smtClean="0"/>
              <a:t>.</a:t>
            </a:r>
          </a:p>
          <a:p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Poslání veřejného sektoru:</a:t>
            </a:r>
          </a:p>
          <a:p>
            <a:r>
              <a:rPr lang="cs-CZ" sz="2000" dirty="0"/>
              <a:t>Řešit důsledky selhání trhu;</a:t>
            </a:r>
          </a:p>
          <a:p>
            <a:r>
              <a:rPr lang="cs-CZ" sz="2000" dirty="0"/>
              <a:t>Předcházet jejich vzniku;</a:t>
            </a:r>
          </a:p>
          <a:p>
            <a:r>
              <a:rPr lang="cs-CZ" sz="2000" dirty="0"/>
              <a:t>Smíšená ekonomika – tržní systém a systém veřejných financí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49582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Národní hospodářství – veřejný sektor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600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 smtClean="0"/>
              <a:t>Selhání trhu:</a:t>
            </a:r>
          </a:p>
          <a:p>
            <a:r>
              <a:rPr lang="cs-CZ" sz="2000" dirty="0" smtClean="0"/>
              <a:t>V </a:t>
            </a:r>
            <a:r>
              <a:rPr lang="cs-CZ" sz="2000" b="1" dirty="0"/>
              <a:t>oblasti efektivnosti </a:t>
            </a:r>
            <a:r>
              <a:rPr lang="cs-CZ" sz="2000" dirty="0"/>
              <a:t>(vznik monopolu, kartelové dohody);</a:t>
            </a:r>
          </a:p>
          <a:p>
            <a:r>
              <a:rPr lang="cs-CZ" sz="2000" dirty="0"/>
              <a:t>V </a:t>
            </a:r>
            <a:r>
              <a:rPr lang="cs-CZ" sz="2000" b="1" dirty="0"/>
              <a:t>oblasti stability </a:t>
            </a:r>
            <a:r>
              <a:rPr lang="cs-CZ" sz="2000" dirty="0"/>
              <a:t>(nezaměstnanost, vysoká míra inflace);</a:t>
            </a:r>
          </a:p>
          <a:p>
            <a:r>
              <a:rPr lang="cs-CZ" sz="2000" dirty="0"/>
              <a:t>V </a:t>
            </a:r>
            <a:r>
              <a:rPr lang="cs-CZ" sz="2000" b="1" dirty="0"/>
              <a:t>oblasti spravedlnosti a hodnot </a:t>
            </a:r>
            <a:r>
              <a:rPr lang="cs-CZ" sz="2000" dirty="0"/>
              <a:t>(vznik chudoby).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0336127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Národní hospodářství – veřejný sektor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600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 smtClean="0"/>
              <a:t>Veřejné služby</a:t>
            </a:r>
          </a:p>
          <a:p>
            <a:r>
              <a:rPr lang="cs-CZ" sz="2000" dirty="0"/>
              <a:t>Cílem veřejných služeb je uspokojovat potřeby obyvatelstva v těch oblastech, kde je vyžadován veřejný zájem. Veřejný zájem je takový zájem, který uspokojuje potřeby společnosti jako </a:t>
            </a:r>
            <a:r>
              <a:rPr lang="cs-CZ" sz="2000" dirty="0" smtClean="0"/>
              <a:t>celku.</a:t>
            </a:r>
          </a:p>
          <a:p>
            <a:endParaRPr lang="cs-CZ" sz="2000" dirty="0" smtClean="0"/>
          </a:p>
          <a:p>
            <a:r>
              <a:rPr lang="cs-CZ" sz="2000" dirty="0"/>
              <a:t>V</a:t>
            </a:r>
            <a:r>
              <a:rPr lang="cs-CZ" sz="2000" dirty="0" smtClean="0"/>
              <a:t>eřejné služby se </a:t>
            </a:r>
            <a:r>
              <a:rPr lang="cs-CZ" sz="2000" dirty="0"/>
              <a:t>dělí na čisté a smíšené statky. </a:t>
            </a:r>
          </a:p>
        </p:txBody>
      </p:sp>
    </p:spTree>
    <p:extLst>
      <p:ext uri="{BB962C8B-B14F-4D97-AF65-F5344CB8AC3E}">
        <p14:creationId xmlns:p14="http://schemas.microsoft.com/office/powerpoint/2010/main" val="4066413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Národní hospodářství – veřejný sektor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600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 smtClean="0"/>
              <a:t>Veřejné služby (čisté, smíšené)</a:t>
            </a:r>
          </a:p>
          <a:p>
            <a:r>
              <a:rPr lang="cs-CZ" sz="2000" dirty="0" smtClean="0"/>
              <a:t>U </a:t>
            </a:r>
            <a:r>
              <a:rPr lang="cs-CZ" sz="2000" dirty="0"/>
              <a:t>čistého veřejného statku platí nevylučitelnost a nedělitelnost neboli </a:t>
            </a:r>
            <a:r>
              <a:rPr lang="cs-CZ" sz="2000" dirty="0" err="1"/>
              <a:t>nerivalita</a:t>
            </a:r>
            <a:r>
              <a:rPr lang="cs-CZ" sz="2000" dirty="0"/>
              <a:t> – příkladem je pouliční osvětlení, údržba chodníků, která je spravována pro všechny obyvatele bez rozdílu. </a:t>
            </a:r>
            <a:endParaRPr lang="cs-CZ" sz="2000" dirty="0" smtClean="0"/>
          </a:p>
          <a:p>
            <a:r>
              <a:rPr lang="cs-CZ" sz="2000" dirty="0" smtClean="0"/>
              <a:t>Smíšených </a:t>
            </a:r>
            <a:r>
              <a:rPr lang="cs-CZ" sz="2000" dirty="0"/>
              <a:t>statků je oproti čistým veřejným statkům podstatně více, patří sem veřejné služby ve zdravotnictví nebo v dopravě. Příkladem smíšených veřejných statků může být městská hromadná doprava, která je z určité části financována z rozpočtu města nebo kraje a ze soukromých zdrojů.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143173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Národní hospodářství – veřejný sektor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600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 smtClean="0"/>
              <a:t>Veřejný sektor a veřejné služby (6 bloků):</a:t>
            </a:r>
          </a:p>
          <a:p>
            <a:pPr lvl="1"/>
            <a:r>
              <a:rPr lang="cs-CZ" sz="1600" dirty="0" smtClean="0"/>
              <a:t>Odvětví společenských potřeb</a:t>
            </a:r>
          </a:p>
          <a:p>
            <a:pPr lvl="1"/>
            <a:r>
              <a:rPr lang="cs-CZ" sz="1600" dirty="0" smtClean="0"/>
              <a:t>Odvětví rozvoje člověka</a:t>
            </a:r>
          </a:p>
          <a:p>
            <a:pPr lvl="1"/>
            <a:r>
              <a:rPr lang="cs-CZ" sz="1600" dirty="0" smtClean="0"/>
              <a:t>Odvětví poznání a informací</a:t>
            </a:r>
          </a:p>
          <a:p>
            <a:pPr lvl="1"/>
            <a:r>
              <a:rPr lang="cs-CZ" sz="1600" dirty="0" smtClean="0"/>
              <a:t>Odvětví technické infrastruktury</a:t>
            </a:r>
          </a:p>
          <a:p>
            <a:pPr lvl="1"/>
            <a:r>
              <a:rPr lang="cs-CZ" sz="1600" dirty="0" smtClean="0"/>
              <a:t>Odvětví privátních statků podporovaných z veřejných rozpočtů</a:t>
            </a:r>
          </a:p>
          <a:p>
            <a:pPr lvl="1"/>
            <a:r>
              <a:rPr lang="cs-CZ" sz="1600" dirty="0" smtClean="0"/>
              <a:t>Existenční jistoty</a:t>
            </a:r>
            <a:endParaRPr lang="cs-CZ" sz="1600" dirty="0"/>
          </a:p>
          <a:p>
            <a:pPr marL="400050" lvl="1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2070306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Charakteristické rysy neziskového veřejného sektoru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600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Netržní sektor;</a:t>
            </a:r>
          </a:p>
          <a:p>
            <a:r>
              <a:rPr lang="cs-CZ" sz="2000" dirty="0"/>
              <a:t>Neziskový sektor;</a:t>
            </a:r>
          </a:p>
          <a:p>
            <a:r>
              <a:rPr lang="cs-CZ" sz="2000" dirty="0"/>
              <a:t>Veřejné finance;</a:t>
            </a:r>
          </a:p>
          <a:p>
            <a:r>
              <a:rPr lang="cs-CZ" sz="2000" dirty="0"/>
              <a:t>Veřejná správa;</a:t>
            </a:r>
          </a:p>
          <a:p>
            <a:r>
              <a:rPr lang="cs-CZ" sz="2000" dirty="0"/>
              <a:t>Veřejná volba;</a:t>
            </a:r>
          </a:p>
          <a:p>
            <a:r>
              <a:rPr lang="cs-CZ" sz="2000" dirty="0"/>
              <a:t>Veřejná kontrola.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7428093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dirty="0" smtClean="0"/>
              <a:t>Neziskové organizace v rámci národního hospodářství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456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Tx/>
              <a:buAutoNum type="arabicPeriod"/>
              <a:defRPr/>
            </a:pPr>
            <a:r>
              <a:rPr lang="cs-CZ" sz="1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podle principu financování</a:t>
            </a:r>
          </a:p>
          <a:p>
            <a:pPr marL="609600" indent="-609600">
              <a:buFontTx/>
              <a:buAutoNum type="arabicPeriod"/>
              <a:defRPr/>
            </a:pPr>
            <a:r>
              <a:rPr lang="cs-CZ" sz="1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podle švédského ekonoma </a:t>
            </a:r>
            <a:r>
              <a:rPr lang="cs-CZ" sz="18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Pestoffa</a:t>
            </a:r>
            <a:r>
              <a:rPr lang="cs-CZ" sz="1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/>
          </a:p>
        </p:txBody>
      </p:sp>
      <p:pic>
        <p:nvPicPr>
          <p:cNvPr id="5" name="Obrázek 4"/>
          <p:cNvPicPr/>
          <p:nvPr/>
        </p:nvPicPr>
        <p:blipFill rotWithShape="1">
          <a:blip r:embed="rId2"/>
          <a:srcRect l="25628" t="26455" r="16501" b="29365"/>
          <a:stretch/>
        </p:blipFill>
        <p:spPr bwMode="auto">
          <a:xfrm>
            <a:off x="1763688" y="2211710"/>
            <a:ext cx="4896544" cy="20162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3852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pl-PL" sz="3000" b="1" dirty="0" smtClean="0">
                <a:solidFill>
                  <a:schemeClr val="bg1"/>
                </a:solidFill>
              </a:rPr>
              <a:t>Národní hospodářství a neziskové organizace</a:t>
            </a:r>
            <a:endParaRPr lang="pl-PL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088674" y="1475003"/>
            <a:ext cx="401171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 smtClean="0">
                <a:cs typeface="Arial" panose="020B0604020202020204" pitchFamily="34" charset="0"/>
              </a:rPr>
              <a:t>Charakteristika národního hospodářství</a:t>
            </a:r>
          </a:p>
          <a:p>
            <a:r>
              <a:rPr lang="cs-CZ" sz="1800" b="1" dirty="0" smtClean="0">
                <a:cs typeface="Arial" panose="020B0604020202020204" pitchFamily="34" charset="0"/>
              </a:rPr>
              <a:t>Členění národního hospodářství</a:t>
            </a:r>
          </a:p>
          <a:p>
            <a:r>
              <a:rPr lang="cs-CZ" sz="1800" b="1" dirty="0" smtClean="0">
                <a:cs typeface="Arial" panose="020B0604020202020204" pitchFamily="34" charset="0"/>
              </a:rPr>
              <a:t>Charakteristika neziskových organizací</a:t>
            </a:r>
          </a:p>
          <a:p>
            <a:r>
              <a:rPr lang="cs-CZ" sz="1800" b="1" dirty="0" smtClean="0">
                <a:cs typeface="Arial" panose="020B0604020202020204" pitchFamily="34" charset="0"/>
              </a:rPr>
              <a:t>Členění neziskových organizací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Nezisková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83568" y="1131590"/>
            <a:ext cx="7269060" cy="3456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Nezisková organizace musí naplňovat podmínky veřejné prospěšnosti, co se týká jejího </a:t>
            </a:r>
            <a:r>
              <a:rPr lang="cs-CZ" sz="1800" dirty="0" smtClean="0"/>
              <a:t>poslání.</a:t>
            </a:r>
          </a:p>
          <a:p>
            <a:r>
              <a:rPr lang="cs-CZ" sz="1800" dirty="0" smtClean="0"/>
              <a:t>Podle </a:t>
            </a:r>
            <a:r>
              <a:rPr lang="cs-CZ" sz="1800" dirty="0"/>
              <a:t>občanského zákoníku v § 146 </a:t>
            </a:r>
            <a:r>
              <a:rPr lang="cs-CZ" sz="1800" i="1" dirty="0"/>
              <a:t>„veřejně prospěšná je právnická osoba, jejímž posláním je přispívat v souladu se zakladatelským právním jednáním vlastní činnosti k dosahování obecného blaha, pokud na rozhodování právnické osoby mají podstatný vliv jen bezúhonné fyzické osoby, pokud nabyla majetek z poctivých zdrojů a pokud hospodárně využívá své jmění k veřejně prospěšnému účelu.“</a:t>
            </a:r>
            <a:endParaRPr lang="cs-CZ" sz="1800" dirty="0"/>
          </a:p>
          <a:p>
            <a:endParaRPr lang="cs-CZ" sz="2000" dirty="0"/>
          </a:p>
          <a:p>
            <a:pPr marL="457200" lvl="1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10397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dirty="0" smtClean="0"/>
              <a:t>Typologie neziskových organizací v ČR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456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Tx/>
              <a:buAutoNum type="arabicPeriod"/>
              <a:defRPr/>
            </a:pPr>
            <a:r>
              <a:rPr lang="cs-CZ" sz="1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normy</a:t>
            </a:r>
          </a:p>
          <a:p>
            <a:pPr marL="609600" indent="-609600">
              <a:buFontTx/>
              <a:buAutoNum type="arabicPeriod"/>
              <a:defRPr/>
            </a:pPr>
            <a:r>
              <a:rPr lang="cs-CZ" sz="1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charakteru </a:t>
            </a:r>
            <a:r>
              <a:rPr lang="cs-CZ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poslání (veřejně a vzájemně prospěšné)</a:t>
            </a:r>
            <a:endParaRPr lang="cs-CZ" sz="1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609600" indent="-609600">
              <a:buFontTx/>
              <a:buAutoNum type="arabicPeriod"/>
              <a:defRPr/>
            </a:pPr>
            <a:r>
              <a:rPr lang="cs-CZ" sz="1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předmětu činnosti (CZ-NACE)</a:t>
            </a:r>
          </a:p>
          <a:p>
            <a:pPr marL="609600" indent="-609600">
              <a:buFontTx/>
              <a:buAutoNum type="arabicPeriod"/>
              <a:defRPr/>
            </a:pPr>
            <a:r>
              <a:rPr lang="cs-CZ" sz="1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podle zdrojů příjmů a způsobů kontroly</a:t>
            </a:r>
          </a:p>
          <a:p>
            <a:pPr marL="609600" indent="-609600">
              <a:buFontTx/>
              <a:buAutoNum type="arabicPeriod"/>
              <a:defRPr/>
            </a:pPr>
            <a:r>
              <a:rPr lang="cs-CZ" sz="1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podle funkce ve společnosti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138347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Nezisková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83568" y="1131590"/>
            <a:ext cx="7269060" cy="3456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Mezi neziskové organizace patří politické strany a politická hnutí, nadace a nadační fondy, veřejné vysoké školy, veřejné výzkumné instituce, zájmová sdružení právnických osob s právní subjektivitou, spolky, obce, kraje, příspěvkové organizace, státní fondy a subjekty, o kterých to stanoví zvláštní zákon, a další.</a:t>
            </a:r>
          </a:p>
          <a:p>
            <a:endParaRPr lang="cs-CZ" sz="2000" dirty="0"/>
          </a:p>
          <a:p>
            <a:pPr marL="457200" lvl="1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589886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Nezisková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83568" y="1131590"/>
            <a:ext cx="7269060" cy="3456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 smtClean="0"/>
              <a:t>Státní neziskové organizace</a:t>
            </a:r>
          </a:p>
          <a:p>
            <a:pPr lvl="1"/>
            <a:r>
              <a:rPr lang="cs-CZ" sz="1600" dirty="0"/>
              <a:t>Mezi státní organizace je možné zařadit organizační složky státu a územně samosprávné celky, příspěvkové organizace, státní fondy, obce, dobrovolné svazky obcí a další</a:t>
            </a:r>
            <a:r>
              <a:rPr lang="cs-CZ" sz="1600" dirty="0" smtClean="0"/>
              <a:t>.</a:t>
            </a:r>
          </a:p>
          <a:p>
            <a:pPr lvl="1"/>
            <a:endParaRPr lang="cs-CZ" sz="1600" dirty="0" smtClean="0"/>
          </a:p>
          <a:p>
            <a:pPr marL="400050"/>
            <a:r>
              <a:rPr lang="cs-CZ" sz="2000" dirty="0" smtClean="0"/>
              <a:t>Nestátní neziskové organizace</a:t>
            </a:r>
          </a:p>
          <a:p>
            <a:pPr lvl="1"/>
            <a:r>
              <a:rPr lang="cs-CZ" sz="1600" dirty="0" smtClean="0"/>
              <a:t>nestátní </a:t>
            </a:r>
            <a:r>
              <a:rPr lang="cs-CZ" sz="1600" dirty="0"/>
              <a:t>vzájemně prospěšné </a:t>
            </a:r>
            <a:r>
              <a:rPr lang="cs-CZ" sz="1600" dirty="0" smtClean="0"/>
              <a:t>organizace: spolky </a:t>
            </a:r>
            <a:r>
              <a:rPr lang="cs-CZ" sz="1600" dirty="0"/>
              <a:t>(dříve občanská sdružení spolu s odporovými organizacemi), zájmová sdružení právnických osob a profesní komory.</a:t>
            </a:r>
          </a:p>
          <a:p>
            <a:pPr lvl="1"/>
            <a:r>
              <a:rPr lang="cs-CZ" sz="1600" dirty="0" smtClean="0"/>
              <a:t>nestátní </a:t>
            </a:r>
            <a:r>
              <a:rPr lang="cs-CZ" sz="1600" dirty="0"/>
              <a:t>veřejně </a:t>
            </a:r>
            <a:r>
              <a:rPr lang="cs-CZ" sz="1600" dirty="0" smtClean="0"/>
              <a:t>prospěšné organizace: </a:t>
            </a:r>
            <a:r>
              <a:rPr lang="cs-CZ" sz="1600" dirty="0"/>
              <a:t>ústavy, obecně prospěšné společnosti, nadace, nadační fondy, politické strany, politická hnutí, církve, náboženské společnosti, spolky.</a:t>
            </a:r>
          </a:p>
          <a:p>
            <a:pPr marL="400050"/>
            <a:endParaRPr lang="cs-CZ" sz="2000" dirty="0"/>
          </a:p>
          <a:p>
            <a:endParaRPr lang="cs-CZ" sz="2000" dirty="0"/>
          </a:p>
          <a:p>
            <a:pPr marL="457200" lvl="1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255268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dirty="0" smtClean="0"/>
              <a:t>Organizace v neziskovém sektoru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456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5 skupin s typologickými znaky (</a:t>
            </a:r>
            <a:r>
              <a:rPr lang="cs-CZ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Rektořík</a:t>
            </a:r>
            <a:r>
              <a:rPr lang="cs-CZ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, 2010):</a:t>
            </a:r>
          </a:p>
          <a:p>
            <a:pPr lvl="1">
              <a:defRPr/>
            </a:pPr>
            <a:r>
              <a:rPr lang="cs-CZ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Neziskové soukromoprávní organizace vzájemně prospěšné</a:t>
            </a:r>
          </a:p>
          <a:p>
            <a:pPr lvl="1">
              <a:defRPr/>
            </a:pPr>
            <a:r>
              <a:rPr lang="cs-CZ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Neziskové soukromoprávní organizace veřejně prospěšné</a:t>
            </a:r>
          </a:p>
          <a:p>
            <a:pPr lvl="1">
              <a:defRPr/>
            </a:pPr>
            <a:r>
              <a:rPr lang="cs-CZ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Neziskové veřejnoprávní organizace typu organizačních složek a příspěvkových organizací státu a samosprávných územních celků</a:t>
            </a:r>
          </a:p>
          <a:p>
            <a:pPr lvl="1">
              <a:defRPr/>
            </a:pPr>
            <a:r>
              <a:rPr lang="cs-CZ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Neziskové ostatní veřejnoprávní organizace</a:t>
            </a:r>
          </a:p>
          <a:p>
            <a:pPr lvl="1">
              <a:defRPr/>
            </a:pPr>
            <a:r>
              <a:rPr lang="cs-CZ" sz="2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Neziskové soukromoprávní organizace typu obchodních společností a jim podobných</a:t>
            </a:r>
            <a:endParaRPr lang="cs-CZ" sz="2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721272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Nezisková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83568" y="1131590"/>
            <a:ext cx="7269060" cy="3456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Základní vlastnosti nestátních neziskových organizací (NNO</a:t>
            </a:r>
            <a:r>
              <a:rPr lang="cs-CZ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):</a:t>
            </a:r>
          </a:p>
          <a:p>
            <a:pPr>
              <a:defRPr/>
            </a:pPr>
            <a:r>
              <a:rPr lang="cs-CZ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institucionalizované </a:t>
            </a: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cs-CZ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organized</a:t>
            </a: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>
              <a:defRPr/>
            </a:pP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soukromé (</a:t>
            </a:r>
            <a:r>
              <a:rPr lang="cs-CZ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private</a:t>
            </a: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>
              <a:defRPr/>
            </a:pP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neziskové (non-profit)</a:t>
            </a:r>
          </a:p>
          <a:p>
            <a:pPr>
              <a:defRPr/>
            </a:pP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samosprávné (</a:t>
            </a:r>
            <a:r>
              <a:rPr lang="cs-CZ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self</a:t>
            </a: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cs-CZ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governing</a:t>
            </a: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pPr>
              <a:defRPr/>
            </a:pP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dobrovolné (</a:t>
            </a:r>
            <a:r>
              <a:rPr lang="cs-CZ" sz="20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voluntary</a:t>
            </a:r>
            <a:r>
              <a:rPr lang="cs-CZ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  <a:p>
            <a:endParaRPr lang="cs-CZ" sz="2000" dirty="0"/>
          </a:p>
          <a:p>
            <a:pPr marL="457200" lvl="1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860669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Nezisková organizace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83568" y="1131590"/>
            <a:ext cx="7269060" cy="3456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Nestátní neziskový sektor plní tyto základní funkce (Stejskal, </a:t>
            </a:r>
            <a:r>
              <a:rPr lang="cs-CZ" sz="2000" dirty="0" err="1"/>
              <a:t>Kuvíková</a:t>
            </a:r>
            <a:r>
              <a:rPr lang="cs-CZ" sz="2000" dirty="0"/>
              <a:t>, </a:t>
            </a:r>
            <a:r>
              <a:rPr lang="cs-CZ" sz="2000" dirty="0" err="1"/>
              <a:t>Maťátková</a:t>
            </a:r>
            <a:r>
              <a:rPr lang="cs-CZ" sz="2000" dirty="0"/>
              <a:t>, 2012):</a:t>
            </a:r>
          </a:p>
          <a:p>
            <a:pPr lvl="1"/>
            <a:r>
              <a:rPr lang="cs-CZ" sz="1600" dirty="0"/>
              <a:t>Ekonomickou – má nezanedbatelný národohospodářský význam svým zařazením do koloběhu výrobních faktorů, zboží a služeb.</a:t>
            </a:r>
          </a:p>
          <a:p>
            <a:pPr lvl="1"/>
            <a:r>
              <a:rPr lang="cs-CZ" sz="1600" dirty="0"/>
              <a:t>Sociální – respektive servisní funkci, neboť poskytuje specifické statky, a funkci participační, neboť uspokojuje potřeby, aktivně působí v životě společnosti.</a:t>
            </a:r>
          </a:p>
          <a:p>
            <a:pPr lvl="1"/>
            <a:r>
              <a:rPr lang="cs-CZ" sz="1600" dirty="0"/>
              <a:t>Politická – plní funkci určité ochrany, kdy eliminuje porušování základních lidských práv a funkci demokratizační, protože podporuje rozvoj demokracie, umožňuje lidem ovlivňovat veřejnou politiku a veřejné mínění.</a:t>
            </a:r>
          </a:p>
          <a:p>
            <a:pPr lvl="1"/>
            <a:r>
              <a:rPr lang="cs-CZ" sz="1600" dirty="0"/>
              <a:t>Kontrolní – kontrolují demokratický proces uplatňování veřejné volby.</a:t>
            </a:r>
          </a:p>
          <a:p>
            <a:pPr marL="457200" lvl="1" indent="0">
              <a:buNone/>
            </a:pPr>
            <a:r>
              <a:rPr lang="cs-CZ" sz="2000" dirty="0" smtClean="0"/>
              <a:t> </a:t>
            </a:r>
            <a:endParaRPr lang="cs-CZ" sz="2000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487380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dirty="0" smtClean="0"/>
              <a:t>Organizace v neziskovém sektoru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456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/>
              <a:t>4 typy způsobů společné existence státu a neziskových organizací:</a:t>
            </a:r>
            <a:endParaRPr lang="cs-CZ" sz="2000" b="1" dirty="0" smtClean="0"/>
          </a:p>
          <a:p>
            <a:pPr marL="0" indent="0">
              <a:buNone/>
            </a:pPr>
            <a:endParaRPr lang="cs-CZ" sz="2000" b="1" dirty="0"/>
          </a:p>
          <a:p>
            <a:r>
              <a:rPr lang="cs-CZ" sz="2000" b="1" dirty="0" smtClean="0"/>
              <a:t>Liberální </a:t>
            </a:r>
            <a:r>
              <a:rPr lang="cs-CZ" sz="2000" b="1" dirty="0"/>
              <a:t>model </a:t>
            </a:r>
            <a:r>
              <a:rPr lang="cs-CZ" sz="2000" dirty="0"/>
              <a:t>– zamítavý postoj k rozsáhlejším státním výdajům a podpora soukromých aktivit v oblasti veřejných </a:t>
            </a:r>
            <a:r>
              <a:rPr lang="cs-CZ" sz="2000" dirty="0" smtClean="0"/>
              <a:t>služeb (USA</a:t>
            </a:r>
            <a:r>
              <a:rPr lang="cs-CZ" sz="2000" dirty="0"/>
              <a:t>, </a:t>
            </a:r>
            <a:r>
              <a:rPr lang="cs-CZ" sz="2000" dirty="0" smtClean="0"/>
              <a:t>VB).</a:t>
            </a:r>
          </a:p>
          <a:p>
            <a:endParaRPr lang="cs-CZ" sz="2000" dirty="0"/>
          </a:p>
          <a:p>
            <a:r>
              <a:rPr lang="cs-CZ" sz="2000" b="1" dirty="0"/>
              <a:t>Sociálně-demokratický model </a:t>
            </a:r>
            <a:r>
              <a:rPr lang="cs-CZ" sz="2000" dirty="0"/>
              <a:t>– vysoké výdaje státu a nevelký nestátní neziskový sektor. Stát – poskytovatel sociálních statků a </a:t>
            </a:r>
            <a:r>
              <a:rPr lang="cs-CZ" sz="2000" dirty="0" smtClean="0"/>
              <a:t>služeb (Švédsko</a:t>
            </a:r>
            <a:r>
              <a:rPr lang="cs-CZ" sz="2000" dirty="0"/>
              <a:t>, </a:t>
            </a:r>
            <a:r>
              <a:rPr lang="cs-CZ" sz="2000" dirty="0" smtClean="0"/>
              <a:t>Itálie).</a:t>
            </a:r>
            <a:endParaRPr lang="cs-CZ" sz="20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6114527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dirty="0" smtClean="0"/>
              <a:t>Organizace v neziskovém sektoru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456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dirty="0"/>
              <a:t>4 typy způsobů společné existence státu a neziskových organizací:</a:t>
            </a:r>
            <a:endParaRPr lang="cs-CZ" sz="2000" b="1" dirty="0" smtClean="0"/>
          </a:p>
          <a:p>
            <a:pPr marL="0" indent="0">
              <a:buNone/>
            </a:pPr>
            <a:endParaRPr lang="cs-CZ" sz="2000" b="1" dirty="0"/>
          </a:p>
          <a:p>
            <a:r>
              <a:rPr lang="cs-CZ" sz="2000" b="1" dirty="0"/>
              <a:t>Korporativistický model </a:t>
            </a:r>
            <a:r>
              <a:rPr lang="cs-CZ" sz="2000" dirty="0"/>
              <a:t>– vzájemná spolupráce státu a neziskového </a:t>
            </a:r>
            <a:r>
              <a:rPr lang="cs-CZ" sz="2000" dirty="0" smtClean="0"/>
              <a:t>sektoru (Německo</a:t>
            </a:r>
            <a:r>
              <a:rPr lang="cs-CZ" sz="2000" dirty="0"/>
              <a:t>, </a:t>
            </a:r>
            <a:r>
              <a:rPr lang="cs-CZ" sz="2000" dirty="0" smtClean="0"/>
              <a:t>Francie).</a:t>
            </a:r>
          </a:p>
          <a:p>
            <a:endParaRPr lang="cs-CZ" sz="2000" dirty="0"/>
          </a:p>
          <a:p>
            <a:r>
              <a:rPr lang="cs-CZ" sz="2000" b="1" dirty="0"/>
              <a:t>„</a:t>
            </a:r>
            <a:r>
              <a:rPr lang="cs-CZ" sz="2000" b="1" dirty="0" err="1"/>
              <a:t>Statist</a:t>
            </a:r>
            <a:r>
              <a:rPr lang="cs-CZ" sz="2000" b="1" dirty="0"/>
              <a:t>“ model </a:t>
            </a:r>
            <a:r>
              <a:rPr lang="cs-CZ" sz="2000" dirty="0"/>
              <a:t>– nízká úroveň sociálních výdajů i relativně malý neziskový sektor. Na financování veřejných statků se zčásti podílejí </a:t>
            </a:r>
            <a:r>
              <a:rPr lang="cs-CZ" sz="2000" dirty="0" smtClean="0"/>
              <a:t>zaměstnavatelé (Japonsko).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787028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/>
          <a:lstStyle/>
          <a:p>
            <a:r>
              <a:rPr lang="cs-CZ" dirty="0" smtClean="0"/>
              <a:t>Státy podle převažující činnosti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456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1800" dirty="0"/>
              <a:t>sociální služby (Francie, Německo, Rakousko, Španělsko);</a:t>
            </a:r>
          </a:p>
          <a:p>
            <a:r>
              <a:rPr lang="cs-CZ" altLang="cs-CZ" sz="1800" dirty="0"/>
              <a:t>vzdělávání (Belgie, Irsko, Velká Británie);</a:t>
            </a:r>
          </a:p>
          <a:p>
            <a:r>
              <a:rPr lang="cs-CZ" altLang="cs-CZ" sz="1800" dirty="0"/>
              <a:t>sport, kultura a volný čas (Česká republika, Maďarsko, Rumunsko, Slovensko);</a:t>
            </a:r>
          </a:p>
          <a:p>
            <a:r>
              <a:rPr lang="cs-CZ" altLang="cs-CZ" sz="1800" dirty="0"/>
              <a:t>zdravotnictví (Japonsko, Nizozemí, Spojené státy americké);</a:t>
            </a:r>
          </a:p>
          <a:p>
            <a:r>
              <a:rPr lang="cs-CZ" altLang="cs-CZ" sz="1800" dirty="0"/>
              <a:t>„vyvážený model“ (Austrálie, Finsko).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51163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899592" y="1196045"/>
            <a:ext cx="726694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b="1" i="1" dirty="0"/>
              <a:t>Cílem přednášky je</a:t>
            </a:r>
            <a:r>
              <a:rPr lang="cs-CZ" sz="2000" b="1" i="1" dirty="0" smtClean="0"/>
              <a:t>:</a:t>
            </a:r>
          </a:p>
          <a:p>
            <a:r>
              <a:rPr lang="cs-CZ" sz="2000" b="1" i="1" dirty="0" smtClean="0"/>
              <a:t>Vysvětlit princip fungování národního hospodářství</a:t>
            </a:r>
          </a:p>
          <a:p>
            <a:r>
              <a:rPr lang="cs-CZ" sz="2000" b="1" i="1" dirty="0" smtClean="0"/>
              <a:t>Členit a charakterizovat neziskový sektor a neziskové organizace</a:t>
            </a:r>
          </a:p>
          <a:p>
            <a:pPr marL="0" indent="0" algn="ctr">
              <a:buNone/>
            </a:pPr>
            <a:endParaRPr lang="cs-CZ" sz="1800" b="1" i="1" dirty="0">
              <a:solidFill>
                <a:srgbClr val="002060"/>
              </a:solidFill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</a:t>
            </a:r>
            <a:r>
              <a:rPr lang="cs-CZ" sz="21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2236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cs typeface="Arial" panose="020B0604020202020204" pitchFamily="34" charset="0"/>
              </a:rPr>
              <a:t>Neziskové organizace plní nezastupitelnou roli v rámci národního hospodářství.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cs typeface="Arial" panose="020B0604020202020204" pitchFamily="34" charset="0"/>
              </a:rPr>
              <a:t>Neziskové organizace působí tam, kde dochází k tržnímu selhání.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cs typeface="Arial" panose="020B0604020202020204" pitchFamily="34" charset="0"/>
              </a:rPr>
              <a:t>Stát svými přerozdělovacími procesy zabezpečuje služby v oblasti školství, zdravotnictví nebo například v oblasti sociálních služeb.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cs typeface="Arial" panose="020B0604020202020204" pitchFamily="34" charset="0"/>
              </a:rPr>
              <a:t>Pojem nezisková organizace se obecně používá, aniž by byla definována platná definice například platným předpisem v České republice.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2000" dirty="0" smtClean="0">
                <a:cs typeface="Arial" panose="020B0604020202020204" pitchFamily="34" charset="0"/>
              </a:rPr>
              <a:t>Neziskové organizace se člení dle různých hledisek.</a:t>
            </a:r>
            <a:endParaRPr lang="cs-CZ" sz="2000" dirty="0"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 smtClean="0"/>
              <a:t>Národní hospodářství - charakteristika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systém ekonomických subjektů na území daného státu a vztahy mezi nimi</a:t>
            </a:r>
            <a:r>
              <a:rPr lang="cs-CZ" sz="2000" dirty="0" smtClean="0"/>
              <a:t>.</a:t>
            </a:r>
          </a:p>
          <a:p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Prostředí</a:t>
            </a:r>
            <a:endParaRPr lang="cs-CZ" sz="2000" dirty="0"/>
          </a:p>
          <a:p>
            <a:r>
              <a:rPr lang="cs-CZ" sz="2000" dirty="0"/>
              <a:t>Vnější: ekonomiky sousedních a okolních států a vazby na významné finanční instituce.(MMF,ESVO)</a:t>
            </a:r>
          </a:p>
          <a:p>
            <a:r>
              <a:rPr lang="cs-CZ" sz="2000" dirty="0"/>
              <a:t>Vnitřní: členěno dle odvětví a sektorů.</a:t>
            </a: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79603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hospodářství - sektory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8249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Ziskový sektor</a:t>
            </a:r>
          </a:p>
          <a:p>
            <a:r>
              <a:rPr lang="cs-CZ" sz="2000" dirty="0"/>
              <a:t>Neziskový sektor</a:t>
            </a:r>
          </a:p>
          <a:p>
            <a:r>
              <a:rPr lang="cs-CZ" sz="2000" dirty="0"/>
              <a:t>Soukromý sektor</a:t>
            </a:r>
          </a:p>
          <a:p>
            <a:r>
              <a:rPr lang="cs-CZ" sz="2000" dirty="0"/>
              <a:t>Veřejný </a:t>
            </a:r>
            <a:r>
              <a:rPr lang="cs-CZ" sz="2000" dirty="0" smtClean="0"/>
              <a:t>sektor</a:t>
            </a:r>
          </a:p>
          <a:p>
            <a:r>
              <a:rPr lang="cs-CZ" sz="2000" dirty="0" smtClean="0"/>
              <a:t>Sektor domácnosti</a:t>
            </a:r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05512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hospodářství dle </a:t>
            </a:r>
            <a:r>
              <a:rPr lang="cs-CZ" dirty="0" err="1" smtClean="0"/>
              <a:t>Pestoffa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915567"/>
            <a:ext cx="7269060" cy="338437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5" y="1059583"/>
            <a:ext cx="6192689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0152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hospodářství - sektory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475003"/>
            <a:ext cx="7269060" cy="28249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/>
          </a:p>
          <a:p>
            <a:r>
              <a:rPr lang="cs-CZ" sz="2000" dirty="0"/>
              <a:t>Je vymezena podílem jednotlivých odvětví na celkové tvorbě produkce v ekonomice</a:t>
            </a:r>
            <a:r>
              <a:rPr lang="cs-CZ" sz="2000" dirty="0" smtClean="0"/>
              <a:t>;</a:t>
            </a:r>
          </a:p>
          <a:p>
            <a:endParaRPr lang="cs-CZ" sz="1800" dirty="0"/>
          </a:p>
          <a:p>
            <a:r>
              <a:rPr lang="cs-CZ" sz="2000" dirty="0" smtClean="0"/>
              <a:t>Členění:</a:t>
            </a:r>
          </a:p>
          <a:p>
            <a:pPr lvl="1"/>
            <a:r>
              <a:rPr lang="cs-CZ" sz="1800" dirty="0" smtClean="0"/>
              <a:t>vlastnické vztahy (státní, soukromý, družstevní)</a:t>
            </a:r>
          </a:p>
          <a:p>
            <a:pPr lvl="1"/>
            <a:r>
              <a:rPr lang="cs-CZ" sz="1800" dirty="0" smtClean="0"/>
              <a:t>Odvětví (primární, sekundární, terciální, kvartérní)</a:t>
            </a:r>
          </a:p>
          <a:p>
            <a:pPr lvl="1"/>
            <a:r>
              <a:rPr lang="cs-CZ" sz="1800" dirty="0" smtClean="0"/>
              <a:t>CZ </a:t>
            </a:r>
            <a:r>
              <a:rPr lang="cs-CZ" sz="1800" dirty="0"/>
              <a:t>NACE</a:t>
            </a:r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97202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hospodářství - struktura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456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/>
          </a:p>
          <a:p>
            <a:pPr lvl="1" algn="just"/>
            <a:r>
              <a:rPr lang="cs-CZ" sz="2000" i="1" dirty="0"/>
              <a:t>primární sektor</a:t>
            </a:r>
            <a:r>
              <a:rPr lang="cs-CZ" sz="2000" dirty="0"/>
              <a:t> – zahrnuje zemědělství rybolov, těžbu dřeva a nerostných surovin; </a:t>
            </a:r>
          </a:p>
          <a:p>
            <a:pPr lvl="1"/>
            <a:r>
              <a:rPr lang="cs-CZ" sz="2000" i="1" dirty="0"/>
              <a:t>sekundární sektor</a:t>
            </a:r>
            <a:r>
              <a:rPr lang="cs-CZ" sz="2000" dirty="0"/>
              <a:t> – je tvořen odvětvími zpracovatelského průmyslu  a stavebnictvím</a:t>
            </a:r>
            <a:r>
              <a:rPr lang="cs-CZ" sz="2000" dirty="0" smtClean="0"/>
              <a:t>;</a:t>
            </a:r>
          </a:p>
          <a:p>
            <a:pPr lvl="1"/>
            <a:r>
              <a:rPr lang="cs-CZ" sz="2000" i="1" dirty="0"/>
              <a:t>terciální sektor</a:t>
            </a:r>
            <a:r>
              <a:rPr lang="cs-CZ" sz="2000" dirty="0"/>
              <a:t> – představuje služby, které v tržních ekonomikách představují největšího zaměstnavatele; </a:t>
            </a:r>
          </a:p>
          <a:p>
            <a:pPr lvl="1"/>
            <a:r>
              <a:rPr lang="cs-CZ" sz="2000" i="1" dirty="0"/>
              <a:t>kvartérní sektor</a:t>
            </a:r>
            <a:r>
              <a:rPr lang="cs-CZ" sz="2000" dirty="0"/>
              <a:t> – zahrnuje vědu a výzkum, je tvořena činnostmi, které přispívají k rozvoji člověka jako jednotlivce i celé společnosti;</a:t>
            </a:r>
          </a:p>
          <a:p>
            <a:pPr marL="457200" lvl="1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291668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hospodářství - struktura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11560" y="1131590"/>
            <a:ext cx="7269060" cy="345638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dirty="0" smtClean="0"/>
              <a:t>Odvětvová struktura</a:t>
            </a:r>
            <a:endParaRPr lang="cs-CZ" sz="1800" dirty="0"/>
          </a:p>
          <a:p>
            <a:r>
              <a:rPr lang="cs-CZ" sz="2000" dirty="0"/>
              <a:t>je tvořena jednotlivými odvětvími podle odvětvové klasifikace ekonomických činností (OKEČ): výroba, obchod, služby, veřejná správa, apod.</a:t>
            </a:r>
          </a:p>
          <a:p>
            <a:r>
              <a:rPr lang="cs-CZ" sz="2000" dirty="0"/>
              <a:t>ČSÚ zavedl do praxe v roce 1994</a:t>
            </a:r>
          </a:p>
          <a:p>
            <a:pPr marL="457200" lvl="1" indent="0">
              <a:buNone/>
            </a:pPr>
            <a:r>
              <a:rPr lang="cs-CZ" dirty="0" smtClean="0"/>
              <a:t> </a:t>
            </a:r>
            <a:endParaRPr lang="cs-CZ" dirty="0"/>
          </a:p>
          <a:p>
            <a:endParaRPr lang="cs-CZ" sz="1800" dirty="0"/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3750104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2438</TotalTime>
  <Words>1132</Words>
  <Application>Microsoft Office PowerPoint</Application>
  <PresentationFormat>Předvádění na obrazovce (16:9)</PresentationFormat>
  <Paragraphs>194</Paragraphs>
  <Slides>30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Calibri</vt:lpstr>
      <vt:lpstr>Times New Roman</vt:lpstr>
      <vt:lpstr>SLU</vt:lpstr>
      <vt:lpstr>Název prezentace</vt:lpstr>
      <vt:lpstr>Prezentace aplikace PowerPoint</vt:lpstr>
      <vt:lpstr>Prezentace aplikace PowerPoint</vt:lpstr>
      <vt:lpstr>Národní hospodářství - charakteristika</vt:lpstr>
      <vt:lpstr>Národní hospodářství - sektory</vt:lpstr>
      <vt:lpstr>Národní hospodářství dle Pestoffa</vt:lpstr>
      <vt:lpstr>Národní hospodářství - sektory</vt:lpstr>
      <vt:lpstr>Národní hospodářství - struktura</vt:lpstr>
      <vt:lpstr>Národní hospodářství - struktura</vt:lpstr>
      <vt:lpstr>Národní hospodářství - struktura</vt:lpstr>
      <vt:lpstr>Národní hospodářství - struktura</vt:lpstr>
      <vt:lpstr>Národní hospodářství</vt:lpstr>
      <vt:lpstr>Národní hospodářství – veřejný sektor</vt:lpstr>
      <vt:lpstr>Národní hospodářství – veřejný sektor</vt:lpstr>
      <vt:lpstr>Národní hospodářství – veřejný sektor</vt:lpstr>
      <vt:lpstr>Národní hospodářství – veřejný sektor</vt:lpstr>
      <vt:lpstr>Národní hospodářství – veřejný sektor</vt:lpstr>
      <vt:lpstr>Charakteristické rysy neziskového veřejného sektoru</vt:lpstr>
      <vt:lpstr>Neziskové organizace v rámci národního hospodářství</vt:lpstr>
      <vt:lpstr>Nezisková organizace</vt:lpstr>
      <vt:lpstr>Typologie neziskových organizací v ČR</vt:lpstr>
      <vt:lpstr>Nezisková organizace</vt:lpstr>
      <vt:lpstr>Nezisková organizace</vt:lpstr>
      <vt:lpstr>Organizace v neziskovém sektoru</vt:lpstr>
      <vt:lpstr>Nezisková organizace</vt:lpstr>
      <vt:lpstr>Nezisková organizace</vt:lpstr>
      <vt:lpstr>Organizace v neziskovém sektoru</vt:lpstr>
      <vt:lpstr>Organizace v neziskovém sektoru</vt:lpstr>
      <vt:lpstr>Státy podle převažující činnosti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76</cp:revision>
  <cp:lastPrinted>2018-03-27T09:30:31Z</cp:lastPrinted>
  <dcterms:created xsi:type="dcterms:W3CDTF">2016-07-06T15:42:34Z</dcterms:created>
  <dcterms:modified xsi:type="dcterms:W3CDTF">2019-06-14T07:05:45Z</dcterms:modified>
</cp:coreProperties>
</file>