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7" r:id="rId2"/>
    <p:sldId id="259" r:id="rId3"/>
    <p:sldId id="258" r:id="rId4"/>
    <p:sldId id="331" r:id="rId5"/>
    <p:sldId id="332" r:id="rId6"/>
    <p:sldId id="333" r:id="rId7"/>
    <p:sldId id="334" r:id="rId8"/>
    <p:sldId id="335" r:id="rId9"/>
    <p:sldId id="336" r:id="rId10"/>
    <p:sldId id="337" r:id="rId11"/>
    <p:sldId id="338" r:id="rId12"/>
    <p:sldId id="339" r:id="rId13"/>
    <p:sldId id="340" r:id="rId14"/>
    <p:sldId id="341" r:id="rId15"/>
    <p:sldId id="342" r:id="rId16"/>
    <p:sldId id="343" r:id="rId17"/>
    <p:sldId id="344" r:id="rId18"/>
    <p:sldId id="345" r:id="rId19"/>
    <p:sldId id="346" r:id="rId20"/>
    <p:sldId id="347" r:id="rId21"/>
    <p:sldId id="348" r:id="rId22"/>
    <p:sldId id="349" r:id="rId23"/>
    <p:sldId id="350" r:id="rId24"/>
    <p:sldId id="351" r:id="rId25"/>
    <p:sldId id="352" r:id="rId26"/>
    <p:sldId id="353" r:id="rId27"/>
    <p:sldId id="354" r:id="rId28"/>
    <p:sldId id="355" r:id="rId29"/>
    <p:sldId id="356" r:id="rId30"/>
    <p:sldId id="302" r:id="rId31"/>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658"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14.06.2019</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4105893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smtClean="0"/>
              <a:t>Kliknutím lze upravit styl.</a:t>
            </a:r>
            <a:endParaRPr lang="cs-CZ"/>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smtClean="0"/>
              <a:t>Kliknutím můžete upravit styl předlohy.</a:t>
            </a:r>
            <a:endParaRPr lang="cs-CZ"/>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14.06.2019</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ŘÍZENÍ PROVOZU PŘÍSPĚVKOVÝCH ORGANIZACÍ</a:t>
            </a: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Ing. Žaneta </a:t>
            </a:r>
            <a:r>
              <a:rPr lang="cs-CZ" b="1" dirty="0" err="1" smtClean="0">
                <a:ln w="0"/>
                <a:solidFill>
                  <a:schemeClr val="bg1"/>
                </a:solidFill>
                <a:effectLst>
                  <a:outerShdw blurRad="38100" dist="19050" dir="2700000" algn="tl" rotWithShape="0">
                    <a:schemeClr val="dk1">
                      <a:alpha val="40000"/>
                    </a:schemeClr>
                  </a:outerShdw>
                </a:effectLst>
              </a:rPr>
              <a:t>Rylková</a:t>
            </a:r>
            <a:r>
              <a:rPr lang="cs-CZ" b="1" dirty="0" smtClean="0">
                <a:ln w="0"/>
                <a:solidFill>
                  <a:schemeClr val="bg1"/>
                </a:solidFill>
                <a:effectLst>
                  <a:outerShdw blurRad="38100" dist="19050" dir="2700000" algn="tl" rotWithShape="0">
                    <a:schemeClr val="dk1">
                      <a:alpha val="40000"/>
                    </a:schemeClr>
                  </a:outerShdw>
                </a:effectLst>
              </a:rPr>
              <a:t>, Ph.D.</a:t>
            </a: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15640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Služby sociální péče</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2000" dirty="0"/>
              <a:t>Osobní asistenci – pro osoby s omezenou soběstačností (vysoký věk, chronické onemocnění, zdravotní postižení). Služby zajišťují pomoc při stravování, osobní hygieně, s domácností, tzn. při běžných činnostech v osobním životě. Tato služba je typem terénní služby, jelikož se poskytuje v přirozeném prostředí osoby.</a:t>
            </a:r>
          </a:p>
        </p:txBody>
      </p:sp>
    </p:spTree>
    <p:extLst>
      <p:ext uri="{BB962C8B-B14F-4D97-AF65-F5344CB8AC3E}">
        <p14:creationId xmlns:p14="http://schemas.microsoft.com/office/powerpoint/2010/main" val="3578222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Služby sociální péče</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2000" dirty="0"/>
              <a:t>Pečovatelskou službu – poskytovanou stejným typům osob jako je tomu u osobní asistence, avšak rozšířenou o pomoc rodinám s dětmi, které vyžadují pomoc jiné fyzické osoby z důvodu jejich aktuální situace. Poskytované základní činnosti jsou podobné jako u služeb osobní asistence. Tato služba je ale časově omezená a má podobu terénní či ambulantní.</a:t>
            </a:r>
          </a:p>
        </p:txBody>
      </p:sp>
    </p:spTree>
    <p:extLst>
      <p:ext uri="{BB962C8B-B14F-4D97-AF65-F5344CB8AC3E}">
        <p14:creationId xmlns:p14="http://schemas.microsoft.com/office/powerpoint/2010/main" val="33265612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Služby sociální péče</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2000" dirty="0"/>
              <a:t>Tísňovou péči – poskytovanou lidem ohrožených na zdraví či životě. Tato péče je poskytována trvale formou distanční hlasové a elektronické komunikace. Službu je možné poskytnout také terénním způsobem v případě nutnosti.</a:t>
            </a:r>
          </a:p>
          <a:p>
            <a:pPr lvl="0"/>
            <a:r>
              <a:rPr lang="cs-CZ" sz="2000" dirty="0"/>
              <a:t>Průvodcovskou a předčitatelskou službu – poskytovanou lidem, kteří mají zhoršenou schopnost orientace a komunikace z příčiny věku nebo zdravotního postižení. Tato služba se poskytuje terénně či ambulantně.</a:t>
            </a:r>
          </a:p>
          <a:p>
            <a:pPr lvl="0"/>
            <a:endParaRPr lang="cs-CZ" sz="2000" dirty="0"/>
          </a:p>
        </p:txBody>
      </p:sp>
    </p:spTree>
    <p:extLst>
      <p:ext uri="{BB962C8B-B14F-4D97-AF65-F5344CB8AC3E}">
        <p14:creationId xmlns:p14="http://schemas.microsoft.com/office/powerpoint/2010/main" val="4225300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Služby sociální péče</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Podporu samostatného bydlení – určenou lidem, kteří mají sníženou soběstačnost na základě zdravotního postižení, z důvodu zdravotního nebo duševního onemocnění, a vyžadují pomoc od jiných osob. Tato služba je poskytována terénním způsobem s cílem zajištění každodenního chodu domácnosti a s cílem pomoci začlenit se do společnosti.</a:t>
            </a:r>
          </a:p>
          <a:p>
            <a:pPr lvl="0"/>
            <a:endParaRPr lang="cs-CZ" sz="2000" dirty="0"/>
          </a:p>
        </p:txBody>
      </p:sp>
    </p:spTree>
    <p:extLst>
      <p:ext uri="{BB962C8B-B14F-4D97-AF65-F5344CB8AC3E}">
        <p14:creationId xmlns:p14="http://schemas.microsoft.com/office/powerpoint/2010/main" val="1183925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Služby sociální péče</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2000" dirty="0"/>
              <a:t>Odlehčovací službu – určenou osobě, které je poskytována péče v jejím přirozeném prostředí, za účelem umožnění náležitého odpočinku pečující osobě. Služba může mít podobu pobytovou, ambulantní nebo terénní.</a:t>
            </a:r>
          </a:p>
          <a:p>
            <a:pPr lvl="0"/>
            <a:r>
              <a:rPr lang="cs-CZ" sz="2000" dirty="0"/>
              <a:t>Centrum denních služeb – zajišťuje asistenci při osobní hygieně, při stravování, terapii atd. Služba je nabízena ambulantně.</a:t>
            </a:r>
          </a:p>
          <a:p>
            <a:pPr lvl="0"/>
            <a:endParaRPr lang="cs-CZ" sz="2000" dirty="0"/>
          </a:p>
        </p:txBody>
      </p:sp>
    </p:spTree>
    <p:extLst>
      <p:ext uri="{BB962C8B-B14F-4D97-AF65-F5344CB8AC3E}">
        <p14:creationId xmlns:p14="http://schemas.microsoft.com/office/powerpoint/2010/main" val="22899802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Služby sociální péče</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2000" dirty="0"/>
              <a:t>Denní stacionář – určena osobě, která vyžaduje neustálou péči z důvodu špatného zdravotního stavu. Služba je poskytována ambulantně.</a:t>
            </a:r>
          </a:p>
          <a:p>
            <a:pPr lvl="0"/>
            <a:r>
              <a:rPr lang="cs-CZ" sz="2000" dirty="0"/>
              <a:t>Týdenní stacionář – jedná se o podobu denního stacionáře, která je však rozšířena o pobytové služby.</a:t>
            </a:r>
          </a:p>
          <a:p>
            <a:pPr lvl="0"/>
            <a:endParaRPr lang="cs-CZ" sz="2000" dirty="0"/>
          </a:p>
        </p:txBody>
      </p:sp>
    </p:spTree>
    <p:extLst>
      <p:ext uri="{BB962C8B-B14F-4D97-AF65-F5344CB8AC3E}">
        <p14:creationId xmlns:p14="http://schemas.microsoft.com/office/powerpoint/2010/main" val="9381398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Služby sociální péče</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Domov pro osoby se zdravotním postižením – pro osoby se sníženou soběstačností. Zdravotní stav těchto osob vyžaduje pravidelnou pomoc jiných osob. Pokud je dítě nezaopatřené a je umístěno v tomto domově, je mu poskytnuto osobní vybavení (ošacení, obuv) a služby pro jeho potřeby jako je např. kadeřník, pedikúra. V domově jsou zajištěny výchovné služby, ústavní výchova.</a:t>
            </a:r>
          </a:p>
          <a:p>
            <a:pPr lvl="0"/>
            <a:endParaRPr lang="cs-CZ" sz="2000" dirty="0"/>
          </a:p>
        </p:txBody>
      </p:sp>
    </p:spTree>
    <p:extLst>
      <p:ext uri="{BB962C8B-B14F-4D97-AF65-F5344CB8AC3E}">
        <p14:creationId xmlns:p14="http://schemas.microsoft.com/office/powerpoint/2010/main" val="42777758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Služby sociální péče</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2000" dirty="0"/>
              <a:t>Domov pro seniory – určen pro osoby s vysokým věkem, kteří vyžadují pravidelnou pomoc od jiných osob, za účelem zajištění a poskytnutí plnohodnotného života. Jedná se o pobytovou službu.</a:t>
            </a:r>
          </a:p>
          <a:p>
            <a:pPr lvl="0"/>
            <a:r>
              <a:rPr lang="cs-CZ" sz="2000" dirty="0"/>
              <a:t>Domov se zvláštním režimem – určen osobám s chronickým onemocněním, nebo osobě závislé na návykových látkách nebo osobě postižené typem demence. Poskytované služby se odvíjí od specifických potřeb dané osoby.</a:t>
            </a:r>
          </a:p>
          <a:p>
            <a:pPr lvl="0"/>
            <a:endParaRPr lang="cs-CZ" sz="2000" dirty="0"/>
          </a:p>
        </p:txBody>
      </p:sp>
    </p:spTree>
    <p:extLst>
      <p:ext uri="{BB962C8B-B14F-4D97-AF65-F5344CB8AC3E}">
        <p14:creationId xmlns:p14="http://schemas.microsoft.com/office/powerpoint/2010/main" val="15359780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Služby sociální péče</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2000" dirty="0"/>
              <a:t>Chráněné bydlení – pro osoby se sníženou soběstačností s formou skupinového nebo individuálního bydlení.</a:t>
            </a:r>
          </a:p>
          <a:p>
            <a:pPr lvl="0"/>
            <a:r>
              <a:rPr lang="cs-CZ" sz="2000" dirty="0"/>
              <a:t>Sociální služby poskytované ve zdravotnických zařízeních lůžkové péče - určené osobám, které z důvodu neschopnosti se postarat sám o sebe nemohou být propuštěny. Služba je poskytována do doby, než je zajištěna pomoc jiné osoby nebo než je zajištěna jiná forma sociálních služeb.</a:t>
            </a:r>
          </a:p>
          <a:p>
            <a:pPr lvl="0"/>
            <a:endParaRPr lang="cs-CZ" sz="2000" dirty="0"/>
          </a:p>
        </p:txBody>
      </p:sp>
    </p:spTree>
    <p:extLst>
      <p:ext uri="{BB962C8B-B14F-4D97-AF65-F5344CB8AC3E}">
        <p14:creationId xmlns:p14="http://schemas.microsoft.com/office/powerpoint/2010/main" val="2301083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Poskytovatelé sociálních služeb</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M</a:t>
            </a:r>
            <a:r>
              <a:rPr lang="cs-CZ" sz="2000" dirty="0" smtClean="0"/>
              <a:t>usí </a:t>
            </a:r>
            <a:r>
              <a:rPr lang="cs-CZ" sz="2000" dirty="0"/>
              <a:t>být </a:t>
            </a:r>
            <a:r>
              <a:rPr lang="cs-CZ" sz="2000" dirty="0" smtClean="0"/>
              <a:t>registrováni.</a:t>
            </a:r>
          </a:p>
          <a:p>
            <a:r>
              <a:rPr lang="cs-CZ" sz="2000" dirty="0" smtClean="0"/>
              <a:t>Podmínky </a:t>
            </a:r>
            <a:r>
              <a:rPr lang="cs-CZ" sz="2000" dirty="0"/>
              <a:t>pro registraci jsou definovány zákonem o sociálních službách v §79 tohoto </a:t>
            </a:r>
            <a:r>
              <a:rPr lang="cs-CZ" sz="2000" dirty="0" smtClean="0"/>
              <a:t>zákona.</a:t>
            </a:r>
          </a:p>
          <a:p>
            <a:r>
              <a:rPr lang="cs-CZ" sz="2000" dirty="0" smtClean="0"/>
              <a:t>Krajské </a:t>
            </a:r>
            <a:r>
              <a:rPr lang="cs-CZ" sz="2000" dirty="0"/>
              <a:t>úřady plní funkce registrujících orgánů, v některých případech vykonává registraci Ministerstvo práce a sociálních </a:t>
            </a:r>
            <a:r>
              <a:rPr lang="cs-CZ" sz="2000" dirty="0" smtClean="0"/>
              <a:t>věcí.</a:t>
            </a:r>
          </a:p>
          <a:p>
            <a:r>
              <a:rPr lang="cs-CZ" sz="2000" dirty="0" smtClean="0"/>
              <a:t>Příslušné </a:t>
            </a:r>
            <a:r>
              <a:rPr lang="cs-CZ" sz="2000" dirty="0"/>
              <a:t>krajské úřady vedou registraci poskytovatelů sociálních </a:t>
            </a:r>
            <a:r>
              <a:rPr lang="cs-CZ" sz="2000" dirty="0" smtClean="0"/>
              <a:t>služeb.</a:t>
            </a:r>
          </a:p>
          <a:p>
            <a:r>
              <a:rPr lang="cs-CZ" sz="2000" dirty="0" smtClean="0"/>
              <a:t>Ministerstvo </a:t>
            </a:r>
            <a:r>
              <a:rPr lang="cs-CZ" sz="2000" dirty="0"/>
              <a:t>práce a sociálních věcí pak spravuje registr v elektronické podobě jako celek. </a:t>
            </a:r>
          </a:p>
        </p:txBody>
      </p:sp>
    </p:spTree>
    <p:extLst>
      <p:ext uri="{BB962C8B-B14F-4D97-AF65-F5344CB8AC3E}">
        <p14:creationId xmlns:p14="http://schemas.microsoft.com/office/powerpoint/2010/main" val="1141045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873903"/>
            <a:ext cx="3222810" cy="1712888"/>
          </a:xfrm>
          <a:prstGeom prst="rect">
            <a:avLst/>
          </a:prstGeom>
        </p:spPr>
        <p:txBody>
          <a:bodyPr vert="horz" lIns="68580" tIns="34290" rIns="68580" bIns="34290" rtlCol="0" anchor="t">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pPr algn="l"/>
            <a:endParaRPr lang="cs-CZ" sz="3000" b="1" dirty="0">
              <a:solidFill>
                <a:schemeClr val="bg1"/>
              </a:solidFill>
            </a:endParaRPr>
          </a:p>
          <a:p>
            <a:r>
              <a:rPr lang="pl-PL" sz="3000" b="1" dirty="0" smtClean="0">
                <a:solidFill>
                  <a:schemeClr val="bg1"/>
                </a:solidFill>
              </a:rPr>
              <a:t>Příspěvkové organizace v oblasti sociálních služeb</a:t>
            </a:r>
            <a:endParaRPr lang="pl-PL" sz="3000" b="1" dirty="0">
              <a:solidFill>
                <a:schemeClr val="bg1"/>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088674" y="1475003"/>
            <a:ext cx="4011718" cy="3256987"/>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cs typeface="Arial" panose="020B0604020202020204" pitchFamily="34" charset="0"/>
              </a:rPr>
              <a:t>Formy sociálních služeb</a:t>
            </a:r>
          </a:p>
          <a:p>
            <a:r>
              <a:rPr lang="cs-CZ" sz="1800" b="1" dirty="0" smtClean="0">
                <a:cs typeface="Arial" panose="020B0604020202020204" pitchFamily="34" charset="0"/>
              </a:rPr>
              <a:t>Služby sociální péče</a:t>
            </a:r>
          </a:p>
          <a:p>
            <a:r>
              <a:rPr lang="cs-CZ" sz="1800" b="1" dirty="0" smtClean="0">
                <a:cs typeface="Arial" panose="020B0604020202020204" pitchFamily="34" charset="0"/>
              </a:rPr>
              <a:t>Vzdělávání pracovníků</a:t>
            </a:r>
          </a:p>
          <a:p>
            <a:r>
              <a:rPr lang="cs-CZ" sz="1800" b="1" dirty="0" smtClean="0">
                <a:cs typeface="Arial" panose="020B0604020202020204" pitchFamily="34" charset="0"/>
              </a:rPr>
              <a:t>Dotace státu</a:t>
            </a:r>
          </a:p>
        </p:txBody>
      </p:sp>
      <p:sp>
        <p:nvSpPr>
          <p:cNvPr id="3" name="TextovéPole 2"/>
          <p:cNvSpPr txBox="1"/>
          <p:nvPr/>
        </p:nvSpPr>
        <p:spPr>
          <a:xfrm>
            <a:off x="645459" y="2904565"/>
            <a:ext cx="2702859" cy="438581"/>
          </a:xfrm>
          <a:prstGeom prst="rect">
            <a:avLst/>
          </a:prstGeom>
          <a:noFill/>
        </p:spPr>
        <p:txBody>
          <a:bodyPr wrap="square" lIns="68580" tIns="34290" rIns="68580" bIns="34290" rtlCol="0">
            <a:spAutoFit/>
          </a:bodyPr>
          <a:lstStyle/>
          <a:p>
            <a:r>
              <a:rPr lang="cs-CZ" sz="2400" dirty="0">
                <a:solidFill>
                  <a:schemeClr val="bg1"/>
                </a:solidFill>
              </a:rPr>
              <a:t>Struktura přednášky</a:t>
            </a:r>
          </a:p>
        </p:txBody>
      </p:sp>
      <p:pic>
        <p:nvPicPr>
          <p:cNvPr id="12" name="Obrázek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Poskytovatelé sociálních služeb</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smtClean="0"/>
              <a:t>Krajský </a:t>
            </a:r>
            <a:r>
              <a:rPr lang="cs-CZ" sz="2000" dirty="0"/>
              <a:t>úřad rozhoduje o možných změnách v registraci, o zrušení – když příslušný poskytovatel sociálních služeb už nesplňuje podmínky pro registraci, nebo nesplňuje standardy </a:t>
            </a:r>
            <a:r>
              <a:rPr lang="cs-CZ" sz="2000" dirty="0" smtClean="0"/>
              <a:t>kvality.</a:t>
            </a:r>
          </a:p>
          <a:p>
            <a:r>
              <a:rPr lang="cs-CZ" sz="2000" dirty="0" smtClean="0"/>
              <a:t>Registrace </a:t>
            </a:r>
            <a:r>
              <a:rPr lang="cs-CZ" sz="2000" dirty="0"/>
              <a:t>není vyžadována u fyzické osoby poskytující pomoc blízké osobě nebo u asistenta sociální péče, který neposkytuje službu podnikatelským způsobem (§83 a §84 zákona o sociálních službách</a:t>
            </a:r>
            <a:r>
              <a:rPr lang="cs-CZ" sz="2000" dirty="0" smtClean="0"/>
              <a:t>).</a:t>
            </a:r>
          </a:p>
          <a:p>
            <a:r>
              <a:rPr lang="cs-CZ" sz="2000" dirty="0" smtClean="0"/>
              <a:t>Registrace </a:t>
            </a:r>
            <a:r>
              <a:rPr lang="cs-CZ" sz="2000" dirty="0"/>
              <a:t>poskytovatelů sociálních služeb má zajistit ochranu klienta, aby nebyly porušeny jeho zájmy a práva.</a:t>
            </a:r>
          </a:p>
          <a:p>
            <a:pPr lvl="0"/>
            <a:endParaRPr lang="cs-CZ" sz="2000" dirty="0"/>
          </a:p>
        </p:txBody>
      </p:sp>
    </p:spTree>
    <p:extLst>
      <p:ext uri="{BB962C8B-B14F-4D97-AF65-F5344CB8AC3E}">
        <p14:creationId xmlns:p14="http://schemas.microsoft.com/office/powerpoint/2010/main" val="25879286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Dotace státu</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Dotace jsou poskytovány ministerstvy (především Ministerstvem práce a sociálních věcí) na základě předložených žádostí krajským úřadům. Žádost musí obsahovat střednědobý plán rozvoje sociálních služeb, ekonomickou analýzy v plánu identifikovaných potřeb, způsob finančního zabezpečení sociálních služeb.</a:t>
            </a:r>
          </a:p>
          <a:p>
            <a:pPr lvl="0"/>
            <a:endParaRPr lang="cs-CZ" sz="2000" dirty="0"/>
          </a:p>
        </p:txBody>
      </p:sp>
    </p:spTree>
    <p:extLst>
      <p:ext uri="{BB962C8B-B14F-4D97-AF65-F5344CB8AC3E}">
        <p14:creationId xmlns:p14="http://schemas.microsoft.com/office/powerpoint/2010/main" val="24779601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Dotace státu</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Výši dotace pro příslušné kraje ovlivňuje (Průša, 2007):</a:t>
            </a:r>
          </a:p>
          <a:p>
            <a:pPr lvl="1"/>
            <a:r>
              <a:rPr lang="cs-CZ" sz="1600" dirty="0"/>
              <a:t>Celkový roční objem finančních prostředků.</a:t>
            </a:r>
          </a:p>
          <a:p>
            <a:pPr lvl="1"/>
            <a:r>
              <a:rPr lang="cs-CZ" sz="1600" dirty="0"/>
              <a:t>Vytvořený střednědobý plán rozvoje sociálních služeb kraje.</a:t>
            </a:r>
          </a:p>
          <a:p>
            <a:pPr lvl="1"/>
            <a:r>
              <a:rPr lang="cs-CZ" sz="1600" dirty="0"/>
              <a:t>Počet vyplácených příspěvků na péči a jejich finanční objem.</a:t>
            </a:r>
          </a:p>
          <a:p>
            <a:pPr lvl="1"/>
            <a:r>
              <a:rPr lang="cs-CZ" sz="1600" dirty="0"/>
              <a:t>Počet poskytovatelů sociálních služeb, kteří jsou zapsáni v registru poskytovatelů, a jejich kapacita.</a:t>
            </a:r>
          </a:p>
          <a:p>
            <a:pPr lvl="1"/>
            <a:r>
              <a:rPr lang="cs-CZ" sz="1600" dirty="0"/>
              <a:t>Kapacita sociálních služeb poskytovatelů ve zdravotnických zařízeních ústavní péče.</a:t>
            </a:r>
          </a:p>
          <a:p>
            <a:pPr lvl="0"/>
            <a:endParaRPr lang="cs-CZ" sz="2000" dirty="0"/>
          </a:p>
        </p:txBody>
      </p:sp>
    </p:spTree>
    <p:extLst>
      <p:ext uri="{BB962C8B-B14F-4D97-AF65-F5344CB8AC3E}">
        <p14:creationId xmlns:p14="http://schemas.microsoft.com/office/powerpoint/2010/main" val="29253798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Dotace státu</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Účelové dotace, které slouží k financování běžných výdajů, mohou být dále poskytovány těm, kteří jsou zapsáni v registru, za účelem podpory (Průša, 2007, s. 78):</a:t>
            </a:r>
          </a:p>
          <a:p>
            <a:pPr lvl="1"/>
            <a:r>
              <a:rPr lang="cs-CZ" sz="1600" dirty="0"/>
              <a:t>sociálních služeb, které mají celostátní nebo regionální charakter,</a:t>
            </a:r>
          </a:p>
          <a:p>
            <a:pPr lvl="1"/>
            <a:r>
              <a:rPr lang="cs-CZ" sz="1600" dirty="0"/>
              <a:t>mimořádných situací (živelná pohroma, požár atd.),</a:t>
            </a:r>
          </a:p>
          <a:p>
            <a:pPr lvl="1"/>
            <a:r>
              <a:rPr lang="cs-CZ" sz="1600" dirty="0"/>
              <a:t>činností, které mají rozvojovou povahu.</a:t>
            </a:r>
          </a:p>
          <a:p>
            <a:pPr lvl="1"/>
            <a:endParaRPr lang="cs-CZ" sz="1600" dirty="0"/>
          </a:p>
        </p:txBody>
      </p:sp>
    </p:spTree>
    <p:extLst>
      <p:ext uri="{BB962C8B-B14F-4D97-AF65-F5344CB8AC3E}">
        <p14:creationId xmlns:p14="http://schemas.microsoft.com/office/powerpoint/2010/main" val="2472396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Dotace státu</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Účelové dotace, které slouží k financování běžných výdajů, mohou být dále poskytovány těm, kteří jsou zapsáni v registru, za účelem podpory (Průša, 2007, s. 78):</a:t>
            </a:r>
          </a:p>
          <a:p>
            <a:pPr lvl="1"/>
            <a:r>
              <a:rPr lang="cs-CZ" sz="1600" dirty="0"/>
              <a:t>sociálních služeb, které mají celostátní nebo regionální charakter,</a:t>
            </a:r>
          </a:p>
          <a:p>
            <a:pPr lvl="1"/>
            <a:r>
              <a:rPr lang="cs-CZ" sz="1600" dirty="0"/>
              <a:t>mimořádných situací (živelná pohroma, požár atd.),</a:t>
            </a:r>
          </a:p>
          <a:p>
            <a:pPr lvl="1"/>
            <a:r>
              <a:rPr lang="cs-CZ" sz="1600" dirty="0"/>
              <a:t>činností, které mají rozvojovou povahu.</a:t>
            </a:r>
          </a:p>
          <a:p>
            <a:pPr lvl="1"/>
            <a:endParaRPr lang="cs-CZ" sz="1600" dirty="0"/>
          </a:p>
        </p:txBody>
      </p:sp>
    </p:spTree>
    <p:extLst>
      <p:ext uri="{BB962C8B-B14F-4D97-AF65-F5344CB8AC3E}">
        <p14:creationId xmlns:p14="http://schemas.microsoft.com/office/powerpoint/2010/main" val="33793185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Vzdělávání sociálních pracovníků</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V sociálních službách jsou odborní pracovníci členěni </a:t>
            </a:r>
            <a:r>
              <a:rPr lang="cs-CZ" sz="2000" dirty="0" smtClean="0"/>
              <a:t>do </a:t>
            </a:r>
            <a:r>
              <a:rPr lang="cs-CZ" sz="2000" dirty="0"/>
              <a:t>kategorií §115 zákona č. 108/2006 Sb.:</a:t>
            </a:r>
          </a:p>
          <a:p>
            <a:pPr lvl="1"/>
            <a:r>
              <a:rPr lang="cs-CZ" sz="1600" dirty="0"/>
              <a:t>sociální pracovník,</a:t>
            </a:r>
          </a:p>
          <a:p>
            <a:pPr lvl="1"/>
            <a:r>
              <a:rPr lang="cs-CZ" sz="1600" dirty="0"/>
              <a:t>pracovník v sociálních službách,</a:t>
            </a:r>
          </a:p>
          <a:p>
            <a:pPr lvl="1"/>
            <a:r>
              <a:rPr lang="cs-CZ" sz="1600" dirty="0"/>
              <a:t>zdravotnický pracovník,</a:t>
            </a:r>
          </a:p>
          <a:p>
            <a:pPr lvl="1"/>
            <a:r>
              <a:rPr lang="cs-CZ" sz="1600" dirty="0"/>
              <a:t>pedagogický pracovník,</a:t>
            </a:r>
          </a:p>
          <a:p>
            <a:pPr lvl="1"/>
            <a:r>
              <a:rPr lang="cs-CZ" sz="1600" dirty="0"/>
              <a:t>manželští a rodinní poradci a další odborní pracovníci, kteří přímo poskytují sociální služby.</a:t>
            </a:r>
          </a:p>
          <a:p>
            <a:pPr lvl="1"/>
            <a:endParaRPr lang="cs-CZ" sz="2000" dirty="0"/>
          </a:p>
        </p:txBody>
      </p:sp>
    </p:spTree>
    <p:extLst>
      <p:ext uri="{BB962C8B-B14F-4D97-AF65-F5344CB8AC3E}">
        <p14:creationId xmlns:p14="http://schemas.microsoft.com/office/powerpoint/2010/main" val="34542471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Vzdělávání sociálních pracovníků</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V sociálních službách jsou odborní pracovníci členěni </a:t>
            </a:r>
            <a:r>
              <a:rPr lang="cs-CZ" sz="2000" dirty="0" smtClean="0"/>
              <a:t>do </a:t>
            </a:r>
            <a:r>
              <a:rPr lang="cs-CZ" sz="2000" dirty="0"/>
              <a:t>kategorií §115 zákona č. 108/2006 Sb.:</a:t>
            </a:r>
          </a:p>
          <a:p>
            <a:pPr lvl="1"/>
            <a:r>
              <a:rPr lang="cs-CZ" sz="1600" dirty="0"/>
              <a:t>sociální pracovník,</a:t>
            </a:r>
          </a:p>
          <a:p>
            <a:pPr lvl="1"/>
            <a:r>
              <a:rPr lang="cs-CZ" sz="1600" dirty="0"/>
              <a:t>pracovník v sociálních službách,</a:t>
            </a:r>
          </a:p>
          <a:p>
            <a:pPr lvl="1"/>
            <a:r>
              <a:rPr lang="cs-CZ" sz="1600" dirty="0"/>
              <a:t>zdravotnický pracovník,</a:t>
            </a:r>
          </a:p>
          <a:p>
            <a:pPr lvl="1"/>
            <a:r>
              <a:rPr lang="cs-CZ" sz="1600" dirty="0"/>
              <a:t>pedagogický pracovník,</a:t>
            </a:r>
          </a:p>
          <a:p>
            <a:pPr lvl="1"/>
            <a:r>
              <a:rPr lang="cs-CZ" sz="1600" dirty="0"/>
              <a:t>manželští a rodinní poradci a další odborní pracovníci, kteří přímo poskytují sociální služby.</a:t>
            </a:r>
          </a:p>
          <a:p>
            <a:pPr lvl="1"/>
            <a:endParaRPr lang="cs-CZ" sz="2000" dirty="0"/>
          </a:p>
        </p:txBody>
      </p:sp>
    </p:spTree>
    <p:extLst>
      <p:ext uri="{BB962C8B-B14F-4D97-AF65-F5344CB8AC3E}">
        <p14:creationId xmlns:p14="http://schemas.microsoft.com/office/powerpoint/2010/main" val="42481451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Vzdělávání - sociální pracovníci</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Sociální pracovníci musí být bezúhonní, způsobili k právním úkonům, zdravotně a odborně </a:t>
            </a:r>
            <a:r>
              <a:rPr lang="cs-CZ" sz="2000" dirty="0" smtClean="0"/>
              <a:t>způsobilí.</a:t>
            </a:r>
          </a:p>
          <a:p>
            <a:r>
              <a:rPr lang="cs-CZ" sz="2000" dirty="0" smtClean="0"/>
              <a:t>Odbornou </a:t>
            </a:r>
            <a:r>
              <a:rPr lang="cs-CZ" sz="2000" dirty="0"/>
              <a:t>způsobilost pracovník získá vysokoškolským vzdělání, vyšším odborným vzděláním, absolvováním akreditovaných vzdělávacích kurzů. Vzdělávání sociálních pracovníků je prováděno na základě akreditace vzdělávacích zařízení a vzdělávacích programů, které jsou ministerstvem udělovány vzdělávacím zařízením. O této akreditaci vydává rozhodnutí Ministerstvo práce a sociálních věcí na základě žádosti. Akreditace se uděluje na 4 roky. </a:t>
            </a:r>
          </a:p>
          <a:p>
            <a:endParaRPr lang="cs-CZ" sz="2000" dirty="0" smtClean="0"/>
          </a:p>
        </p:txBody>
      </p:sp>
    </p:spTree>
    <p:extLst>
      <p:ext uri="{BB962C8B-B14F-4D97-AF65-F5344CB8AC3E}">
        <p14:creationId xmlns:p14="http://schemas.microsoft.com/office/powerpoint/2010/main" val="667098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Vzdělávání - sociální pracovníci</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000" dirty="0" smtClean="0"/>
          </a:p>
          <a:p>
            <a:r>
              <a:rPr lang="cs-CZ" sz="2000" dirty="0" smtClean="0"/>
              <a:t>Do </a:t>
            </a:r>
            <a:r>
              <a:rPr lang="cs-CZ" sz="2000" dirty="0"/>
              <a:t>dalších forem vzdělávání je možné zahrnout (Průša, 2007, s. 94):</a:t>
            </a:r>
          </a:p>
          <a:p>
            <a:pPr lvl="1"/>
            <a:r>
              <a:rPr lang="cs-CZ" sz="1600" dirty="0"/>
              <a:t>Účast na školících akcích.</a:t>
            </a:r>
          </a:p>
          <a:p>
            <a:pPr lvl="1"/>
            <a:r>
              <a:rPr lang="cs-CZ" sz="1600" dirty="0"/>
              <a:t>Odbornou stáž v sociálních zařízeních.</a:t>
            </a:r>
          </a:p>
          <a:p>
            <a:pPr lvl="1"/>
            <a:r>
              <a:rPr lang="cs-CZ" sz="1600" dirty="0"/>
              <a:t>Účast v akreditovaných kurzech.</a:t>
            </a:r>
          </a:p>
          <a:p>
            <a:pPr lvl="1"/>
            <a:r>
              <a:rPr lang="cs-CZ" sz="1600" dirty="0"/>
              <a:t>Specializační vzdělávání, jež zabezpečují vysoké a vyšší odborné školy v návaznosti na způsobilost k výkonu povolání sociálního pracovníka.</a:t>
            </a:r>
          </a:p>
          <a:p>
            <a:pPr lvl="1"/>
            <a:endParaRPr lang="cs-CZ" sz="2000" dirty="0"/>
          </a:p>
        </p:txBody>
      </p:sp>
    </p:spTree>
    <p:extLst>
      <p:ext uri="{BB962C8B-B14F-4D97-AF65-F5344CB8AC3E}">
        <p14:creationId xmlns:p14="http://schemas.microsoft.com/office/powerpoint/2010/main" val="4502234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Vzdělávání – pracovníci v sociálních službách</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000" dirty="0"/>
              <a:t>Na pracovníky v sociálních službách, kteří vykonávají níže uvedené aktivity, se nevztahuje povinnost celoživotního </a:t>
            </a:r>
            <a:r>
              <a:rPr lang="cs-CZ" sz="2000" dirty="0" smtClean="0"/>
              <a:t>vzdělávání.</a:t>
            </a:r>
          </a:p>
          <a:p>
            <a:pPr marL="0" indent="0">
              <a:buNone/>
            </a:pPr>
            <a:endParaRPr lang="cs-CZ" sz="2000" dirty="0"/>
          </a:p>
          <a:p>
            <a:pPr marL="685800" lvl="1"/>
            <a:r>
              <a:rPr lang="cs-CZ" sz="1600" dirty="0"/>
              <a:t>Přímá obslužná péče v ambulantních a pobytových zařízeních sociálních </a:t>
            </a:r>
            <a:r>
              <a:rPr lang="cs-CZ" sz="1600" dirty="0" smtClean="0"/>
              <a:t>služeb</a:t>
            </a:r>
          </a:p>
          <a:p>
            <a:pPr marL="685800" lvl="1"/>
            <a:r>
              <a:rPr lang="cs-CZ" sz="1600" dirty="0"/>
              <a:t>Základní výchovná nepedagogická </a:t>
            </a:r>
            <a:r>
              <a:rPr lang="cs-CZ" sz="1600" dirty="0" smtClean="0"/>
              <a:t>činnost</a:t>
            </a:r>
          </a:p>
          <a:p>
            <a:pPr marL="685800" lvl="1"/>
            <a:r>
              <a:rPr lang="cs-CZ" sz="1600" dirty="0"/>
              <a:t>Pečovatelská činnost v domácnosti </a:t>
            </a:r>
            <a:r>
              <a:rPr lang="cs-CZ" sz="1600" dirty="0" smtClean="0"/>
              <a:t>osoby</a:t>
            </a:r>
          </a:p>
          <a:p>
            <a:pPr marL="685800" lvl="1"/>
            <a:r>
              <a:rPr lang="cs-CZ" sz="1600" dirty="0"/>
              <a:t>Sociální poradenství §116 (d).</a:t>
            </a:r>
          </a:p>
          <a:p>
            <a:pPr marL="0" indent="0">
              <a:buNone/>
            </a:pPr>
            <a:endParaRPr lang="cs-CZ" sz="2000" dirty="0" smtClean="0"/>
          </a:p>
        </p:txBody>
      </p:sp>
    </p:spTree>
    <p:extLst>
      <p:ext uri="{BB962C8B-B14F-4D97-AF65-F5344CB8AC3E}">
        <p14:creationId xmlns:p14="http://schemas.microsoft.com/office/powerpoint/2010/main" val="577883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899592" y="1196045"/>
            <a:ext cx="7266946" cy="262709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000" b="1" i="1" dirty="0"/>
              <a:t>Cílem přednášky je</a:t>
            </a:r>
            <a:r>
              <a:rPr lang="cs-CZ" sz="2000" b="1" i="1" dirty="0" smtClean="0"/>
              <a:t>:</a:t>
            </a:r>
          </a:p>
          <a:p>
            <a:r>
              <a:rPr lang="cs-CZ" sz="2000" b="1" i="1" dirty="0" smtClean="0"/>
              <a:t>Charakterizovat klíčové principy sociálních služeb</a:t>
            </a:r>
          </a:p>
          <a:p>
            <a:r>
              <a:rPr lang="cs-CZ" sz="2000" b="1" i="1" dirty="0" smtClean="0"/>
              <a:t>Představit sociální služby a formy poskytování těchto služeb</a:t>
            </a:r>
          </a:p>
          <a:p>
            <a:r>
              <a:rPr lang="cs-CZ" sz="2000" b="1" i="1" dirty="0" smtClean="0"/>
              <a:t>Vysvětlit</a:t>
            </a:r>
            <a:r>
              <a:rPr lang="cs-CZ" sz="2000" b="1" i="1" dirty="0"/>
              <a:t> </a:t>
            </a:r>
            <a:r>
              <a:rPr lang="cs-CZ" sz="2000" b="1" i="1" dirty="0" smtClean="0"/>
              <a:t>rozdíl mezi sociálním pracovníkem a pracovníkem v sociálních službách</a:t>
            </a: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81162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39769" y="432392"/>
            <a:ext cx="2365070" cy="392415"/>
          </a:xfrm>
          <a:prstGeom prst="rect">
            <a:avLst/>
          </a:prstGeom>
        </p:spPr>
        <p:txBody>
          <a:bodyPr wrap="none" lIns="68580" tIns="34290" rIns="68580" bIns="34290">
            <a:spAutoFit/>
          </a:bodyPr>
          <a:lstStyle/>
          <a:p>
            <a:pPr algn="ctr" defTabSz="685800">
              <a:defRPr/>
            </a:pPr>
            <a:r>
              <a:rPr lang="cs-CZ" sz="2100" b="1" kern="0" dirty="0">
                <a:solidFill>
                  <a:srgbClr val="307871"/>
                </a:solidFill>
                <a:latin typeface="Times New Roman"/>
                <a:ea typeface="+mj-ea"/>
                <a:cs typeface="+mj-cs"/>
              </a:rPr>
              <a:t>Shrnutí </a:t>
            </a:r>
            <a:r>
              <a:rPr lang="cs-CZ" sz="2100" b="1" kern="0" dirty="0" smtClean="0">
                <a:solidFill>
                  <a:srgbClr val="307871"/>
                </a:solidFill>
                <a:latin typeface="Times New Roman"/>
                <a:ea typeface="+mj-ea"/>
                <a:cs typeface="+mj-cs"/>
              </a:rPr>
              <a:t>přednášky</a:t>
            </a:r>
            <a:endParaRPr lang="en-GB" sz="2100" b="1" kern="0" dirty="0">
              <a:solidFill>
                <a:sysClr val="windowText" lastClr="000000"/>
              </a:solidFill>
            </a:endParaRPr>
          </a:p>
        </p:txBody>
      </p:sp>
      <p:sp>
        <p:nvSpPr>
          <p:cNvPr id="2" name="TextovéPole 1"/>
          <p:cNvSpPr txBox="1"/>
          <p:nvPr/>
        </p:nvSpPr>
        <p:spPr>
          <a:xfrm>
            <a:off x="188640" y="892406"/>
            <a:ext cx="8796083" cy="1608133"/>
          </a:xfrm>
          <a:prstGeom prst="rect">
            <a:avLst/>
          </a:prstGeom>
          <a:solidFill>
            <a:schemeClr val="accent6">
              <a:lumMod val="40000"/>
              <a:lumOff val="60000"/>
            </a:schemeClr>
          </a:solidFill>
        </p:spPr>
        <p:txBody>
          <a:bodyPr wrap="square" lIns="68580" tIns="34290" rIns="68580" bIns="34290" rtlCol="0">
            <a:spAutoFit/>
          </a:bodyPr>
          <a:lstStyle/>
          <a:p>
            <a:r>
              <a:rPr lang="cs-CZ" sz="2000" dirty="0" smtClean="0"/>
              <a:t>Prezentace </a:t>
            </a:r>
            <a:r>
              <a:rPr lang="cs-CZ" sz="2000" dirty="0"/>
              <a:t>blíže přiblížila používanou terminologii v rámci </a:t>
            </a:r>
            <a:r>
              <a:rPr lang="cs-CZ" sz="2000" dirty="0" smtClean="0"/>
              <a:t>sociálních služeb, </a:t>
            </a:r>
            <a:r>
              <a:rPr lang="cs-CZ" sz="2000" dirty="0"/>
              <a:t>kde existují příspěvkové organizace jako právní forma. Byl uveden rozdíl mezi </a:t>
            </a:r>
            <a:r>
              <a:rPr lang="cs-CZ" sz="2000" dirty="0" smtClean="0"/>
              <a:t>odbornými pracovníky členěnými do čtyř kategorií dle zákona 108/2006 Sb. Prezentace charakterizovala také účelové dotace </a:t>
            </a:r>
            <a:r>
              <a:rPr lang="cs-CZ" sz="2000" smtClean="0"/>
              <a:t>státu plynoucí do </a:t>
            </a:r>
            <a:r>
              <a:rPr lang="cs-CZ" sz="2000" dirty="0" smtClean="0"/>
              <a:t>oblasti sociálních služeb.</a:t>
            </a:r>
            <a:endParaRPr lang="cs-CZ" sz="2000"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794406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sociální služby</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Sociální služby </a:t>
            </a:r>
            <a:r>
              <a:rPr lang="cs-CZ" sz="2000" dirty="0" smtClean="0"/>
              <a:t>představují </a:t>
            </a:r>
            <a:r>
              <a:rPr lang="cs-CZ" sz="2000" dirty="0"/>
              <a:t>aktivitu nebo soubor aktivit poskytovaných lidem, kteří jsou společensky znevýhodněni, za účelem zlepšení jejich kvality života, za účelem pomoci těmto lidem začlenit se do společnosti a udržet si ve společnosti své </a:t>
            </a:r>
            <a:r>
              <a:rPr lang="cs-CZ" sz="2000" dirty="0" smtClean="0"/>
              <a:t>místo.</a:t>
            </a:r>
          </a:p>
          <a:p>
            <a:r>
              <a:rPr lang="cs-CZ" sz="2000" dirty="0" smtClean="0"/>
              <a:t>Jedním </a:t>
            </a:r>
            <a:r>
              <a:rPr lang="cs-CZ" sz="2000" dirty="0"/>
              <a:t>z cílů sociálních služeb je ochrana společnosti před riziky, která jsou spojena s nositeli společensky znevýhodněných </a:t>
            </a:r>
            <a:r>
              <a:rPr lang="cs-CZ" sz="2000" dirty="0" smtClean="0"/>
              <a:t>osob. </a:t>
            </a:r>
            <a:endParaRPr lang="cs-CZ" sz="2000" dirty="0"/>
          </a:p>
        </p:txBody>
      </p:sp>
    </p:spTree>
    <p:extLst>
      <p:ext uri="{BB962C8B-B14F-4D97-AF65-F5344CB8AC3E}">
        <p14:creationId xmlns:p14="http://schemas.microsoft.com/office/powerpoint/2010/main" val="281846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sociální služby</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Je definováno 7 klíčových principů, které tvoří základ všech sociálních služeb (Malíková, 2011, s. 16):</a:t>
            </a:r>
          </a:p>
          <a:p>
            <a:pPr lvl="1"/>
            <a:r>
              <a:rPr lang="cs-CZ" sz="1600" i="1" dirty="0"/>
              <a:t>„nezávislost a autonomie pro uživatele sociálních služeb – nikoliv závislost,</a:t>
            </a:r>
            <a:endParaRPr lang="cs-CZ" sz="1600" dirty="0"/>
          </a:p>
          <a:p>
            <a:pPr lvl="1"/>
            <a:r>
              <a:rPr lang="cs-CZ" sz="1600" i="1" dirty="0"/>
              <a:t>začlenění a integrace – nikoliv sociální vyloučení,</a:t>
            </a:r>
            <a:endParaRPr lang="cs-CZ" sz="1600" dirty="0"/>
          </a:p>
          <a:p>
            <a:pPr lvl="1"/>
            <a:r>
              <a:rPr lang="cs-CZ" sz="1600" i="1" dirty="0"/>
              <a:t>respektování služeb – služba je určována individuálními potřebami a potřebami společnosti, neexistuje model, který by vyhovoval všem,</a:t>
            </a:r>
            <a:endParaRPr lang="cs-CZ" sz="1600" dirty="0"/>
          </a:p>
          <a:p>
            <a:pPr lvl="1"/>
            <a:r>
              <a:rPr lang="cs-CZ" sz="1600" i="1" dirty="0"/>
              <a:t>partnerství – pracovat společně, ne odděleně,</a:t>
            </a:r>
            <a:endParaRPr lang="cs-CZ" sz="1600" dirty="0"/>
          </a:p>
          <a:p>
            <a:pPr lvl="1"/>
            <a:r>
              <a:rPr lang="cs-CZ" sz="1600" i="1" dirty="0"/>
              <a:t>kvalita – záruka kvality poskytuje ochranu zranitelným lidem,</a:t>
            </a:r>
            <a:endParaRPr lang="cs-CZ" sz="1600" dirty="0"/>
          </a:p>
          <a:p>
            <a:pPr lvl="1"/>
            <a:r>
              <a:rPr lang="cs-CZ" sz="1600" i="1" dirty="0"/>
              <a:t>rovnost bez diskriminace,</a:t>
            </a:r>
            <a:endParaRPr lang="cs-CZ" sz="1600" dirty="0"/>
          </a:p>
          <a:p>
            <a:pPr lvl="1"/>
            <a:r>
              <a:rPr lang="cs-CZ" sz="1600" i="1" dirty="0"/>
              <a:t>standardy národní, rozhodování v místě.“</a:t>
            </a:r>
            <a:endParaRPr lang="cs-CZ" sz="1600" dirty="0"/>
          </a:p>
          <a:p>
            <a:pPr lvl="1"/>
            <a:endParaRPr lang="cs-CZ" sz="1600" dirty="0"/>
          </a:p>
        </p:txBody>
      </p:sp>
    </p:spTree>
    <p:extLst>
      <p:ext uri="{BB962C8B-B14F-4D97-AF65-F5344CB8AC3E}">
        <p14:creationId xmlns:p14="http://schemas.microsoft.com/office/powerpoint/2010/main" val="3505324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sociální služby</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Existují 3 základní formy poskytování sociálních služeb (§ 33 zákona o sociálních službách):</a:t>
            </a:r>
          </a:p>
          <a:p>
            <a:pPr lvl="1"/>
            <a:r>
              <a:rPr lang="cs-CZ" sz="1600" dirty="0"/>
              <a:t>Ambulantní služby – za těmito službami klienti dochází nebo jsou doprovázeni do zařízení sociální služby. Součástí těchto služeb není ubytování.</a:t>
            </a:r>
          </a:p>
          <a:p>
            <a:pPr lvl="1"/>
            <a:r>
              <a:rPr lang="cs-CZ" sz="1600" dirty="0"/>
              <a:t>Pobytové služby – jedná se o služby poskytované s ubytováním v daném zařízení. Služby jsou určeny starým občanům, osobám se zdravotním postižením, kteří nejsou schopni se sami o sebe postarat. Služby kromě ubytování zajišťují stravu, rehabilitaci, zdravotní péči, společenský život atd.</a:t>
            </a:r>
          </a:p>
          <a:p>
            <a:pPr lvl="1"/>
            <a:r>
              <a:rPr lang="cs-CZ" sz="1600" dirty="0"/>
              <a:t>Terénní služby – zde patří služby poskytované v přirozeném sociálním prostředí klienta. Jedná se o službu, kdy za klientem dochází domů pracovníci sociálních služeb, pokud má klient na tuto formu služby nárok.</a:t>
            </a:r>
          </a:p>
          <a:p>
            <a:pPr lvl="2"/>
            <a:endParaRPr lang="cs-CZ" sz="1600" dirty="0"/>
          </a:p>
        </p:txBody>
      </p:sp>
    </p:spTree>
    <p:extLst>
      <p:ext uri="{BB962C8B-B14F-4D97-AF65-F5344CB8AC3E}">
        <p14:creationId xmlns:p14="http://schemas.microsoft.com/office/powerpoint/2010/main" val="2471293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a:t>Sociální služby jsou dle zákona o sociálních službách </a:t>
            </a:r>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2000" dirty="0"/>
              <a:t>Sociální poradenství – jedná se o hlavní činnost poskytovatelů sociálních služeb, která musí být vždy poskytnuta. Je rozlišováno základní sociální poradenství, které poskytuje především informace v oblasti řešení nepříznivé sociální situace občana. Dále existuje odborné sociální poradenství, které je prováděno v určitých poradnách. Do oblasti sociálního poradenství je zahrnuto používání kompenzačních pomůcek.</a:t>
            </a:r>
          </a:p>
        </p:txBody>
      </p:sp>
    </p:spTree>
    <p:extLst>
      <p:ext uri="{BB962C8B-B14F-4D97-AF65-F5344CB8AC3E}">
        <p14:creationId xmlns:p14="http://schemas.microsoft.com/office/powerpoint/2010/main" val="3894698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a:t>Sociální služby jsou dle zákona o sociálních službách </a:t>
            </a:r>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Služby sociální prevence – tyto služby eliminují sociální vyloučení osob, které jsou ohroženy vlastní nepříznivou situací, způsobem života atd. Cílem služeb sociální prevence je pomoci těmto osobám a chránit společnost před dalším šířením nepříznivých společenských jevů. Do oblasti sociální prevence patří služby, jako jsou krizová pomoc, azylové domy, kontaktní centra, raná péče, domy na půl cesty, terénní programy, telefonická krizová pomoc, nízkoprahová zařízení pro děti a mládež, sociální rehabilitace, sociální aktivizační služby pro seniory, sociální aktivizační služby pro osoby se zdravotním postižením, sociální aktivizační služby pro rodiny s dětmi atd.</a:t>
            </a:r>
          </a:p>
          <a:p>
            <a:pPr lvl="0"/>
            <a:endParaRPr lang="cs-CZ" sz="2000" dirty="0"/>
          </a:p>
        </p:txBody>
      </p:sp>
    </p:spTree>
    <p:extLst>
      <p:ext uri="{BB962C8B-B14F-4D97-AF65-F5344CB8AC3E}">
        <p14:creationId xmlns:p14="http://schemas.microsoft.com/office/powerpoint/2010/main" val="3280023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a:t>Sociální služby jsou dle zákona o sociálních službách </a:t>
            </a:r>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Služby sociální péče – slouží k zajištění psychické a fyzické soběstačnosti osob. Cílem je maximálně zapojit tyto osoby do běžného života. Patří sem domovy pro seniory, domovy pro osoby se zdravotním postižením, domovy se zvláštním režimem, chráněná bydlení, týdenní stacionáře, denní stacionáře, osobní asistence, podpora samostatného bydlení, sociální služby poskytované ve zdravotnických zařízeních ústavní péče atd.</a:t>
            </a:r>
          </a:p>
          <a:p>
            <a:pPr lvl="0"/>
            <a:endParaRPr lang="cs-CZ" sz="2000" dirty="0"/>
          </a:p>
        </p:txBody>
      </p:sp>
    </p:spTree>
    <p:extLst>
      <p:ext uri="{BB962C8B-B14F-4D97-AF65-F5344CB8AC3E}">
        <p14:creationId xmlns:p14="http://schemas.microsoft.com/office/powerpoint/2010/main" val="947146738"/>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2817</TotalTime>
  <Words>802</Words>
  <Application>Microsoft Office PowerPoint</Application>
  <PresentationFormat>Předvádění na obrazovce (16:9)</PresentationFormat>
  <Paragraphs>137</Paragraphs>
  <Slides>30</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30</vt:i4>
      </vt:variant>
    </vt:vector>
  </HeadingPairs>
  <TitlesOfParts>
    <vt:vector size="34" baseType="lpstr">
      <vt:lpstr>Arial</vt:lpstr>
      <vt:lpstr>Calibri</vt:lpstr>
      <vt:lpstr>Times New Roman</vt:lpstr>
      <vt:lpstr>SLU</vt:lpstr>
      <vt:lpstr>Název prezentace</vt:lpstr>
      <vt:lpstr>Prezentace aplikace PowerPoint</vt:lpstr>
      <vt:lpstr>Prezentace aplikace PowerPoint</vt:lpstr>
      <vt:lpstr>Příspěvková organizace – sociální služby</vt:lpstr>
      <vt:lpstr>Příspěvková organizace – sociální služby</vt:lpstr>
      <vt:lpstr>Příspěvková organizace – sociální služby</vt:lpstr>
      <vt:lpstr>Sociální služby jsou dle zákona o sociálních službách </vt:lpstr>
      <vt:lpstr>Sociální služby jsou dle zákona o sociálních službách </vt:lpstr>
      <vt:lpstr>Sociální služby jsou dle zákona o sociálních službách </vt:lpstr>
      <vt:lpstr>Služby sociální péče</vt:lpstr>
      <vt:lpstr>Služby sociální péče</vt:lpstr>
      <vt:lpstr>Služby sociální péče</vt:lpstr>
      <vt:lpstr>Služby sociální péče</vt:lpstr>
      <vt:lpstr>Služby sociální péče</vt:lpstr>
      <vt:lpstr>Služby sociální péče</vt:lpstr>
      <vt:lpstr>Služby sociální péče</vt:lpstr>
      <vt:lpstr>Služby sociální péče</vt:lpstr>
      <vt:lpstr>Služby sociální péče</vt:lpstr>
      <vt:lpstr>Poskytovatelé sociálních služeb</vt:lpstr>
      <vt:lpstr>Poskytovatelé sociálních služeb</vt:lpstr>
      <vt:lpstr>Dotace státu</vt:lpstr>
      <vt:lpstr>Dotace státu</vt:lpstr>
      <vt:lpstr>Dotace státu</vt:lpstr>
      <vt:lpstr>Dotace státu</vt:lpstr>
      <vt:lpstr>Vzdělávání sociálních pracovníků</vt:lpstr>
      <vt:lpstr>Vzdělávání sociálních pracovníků</vt:lpstr>
      <vt:lpstr>Vzdělávání - sociální pracovníci</vt:lpstr>
      <vt:lpstr>Vzdělávání - sociální pracovníci</vt:lpstr>
      <vt:lpstr>Vzdělávání – pracovníci v sociálních službách</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ryl0001</cp:lastModifiedBy>
  <cp:revision>285</cp:revision>
  <cp:lastPrinted>2018-03-27T09:30:31Z</cp:lastPrinted>
  <dcterms:created xsi:type="dcterms:W3CDTF">2016-07-06T15:42:34Z</dcterms:created>
  <dcterms:modified xsi:type="dcterms:W3CDTF">2019-06-14T07:10:08Z</dcterms:modified>
</cp:coreProperties>
</file>