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7" r:id="rId2"/>
    <p:sldId id="259" r:id="rId3"/>
    <p:sldId id="258" r:id="rId4"/>
    <p:sldId id="331" r:id="rId5"/>
    <p:sldId id="351" r:id="rId6"/>
    <p:sldId id="342" r:id="rId7"/>
    <p:sldId id="343" r:id="rId8"/>
    <p:sldId id="344" r:id="rId9"/>
    <p:sldId id="332" r:id="rId10"/>
    <p:sldId id="352" r:id="rId11"/>
    <p:sldId id="349" r:id="rId12"/>
    <p:sldId id="350" r:id="rId13"/>
    <p:sldId id="333" r:id="rId14"/>
    <p:sldId id="334" r:id="rId15"/>
    <p:sldId id="335" r:id="rId16"/>
    <p:sldId id="353" r:id="rId17"/>
    <p:sldId id="337" r:id="rId18"/>
    <p:sldId id="354" r:id="rId19"/>
    <p:sldId id="336" r:id="rId20"/>
    <p:sldId id="355" r:id="rId21"/>
    <p:sldId id="347" r:id="rId22"/>
    <p:sldId id="348" r:id="rId23"/>
    <p:sldId id="345" r:id="rId24"/>
    <p:sldId id="346" r:id="rId25"/>
    <p:sldId id="338" r:id="rId26"/>
    <p:sldId id="339" r:id="rId27"/>
    <p:sldId id="340" r:id="rId28"/>
    <p:sldId id="341" r:id="rId29"/>
    <p:sldId id="356" r:id="rId30"/>
    <p:sldId id="302" r:id="rId31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658" y="6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14.06.2019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5893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t>14.06.2019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3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7" y="2365809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ŘÍZENÍ PROVOZU PŘÍSPĚVKOVÝCH ORGANIZACÍ</a:t>
            </a: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Ing. Žaneta </a:t>
            </a:r>
            <a:r>
              <a:rPr lang="cs-CZ" b="1" dirty="0" err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Rylková</a:t>
            </a:r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9"/>
            <a:ext cx="5111750" cy="2159000"/>
          </a:xfrm>
          <a:prstGeom prst="rect">
            <a:avLst/>
          </a:prstGeom>
        </p:spPr>
        <p:txBody>
          <a:bodyPr lIns="68580" tIns="34290" rIns="68580" bIns="34290"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313614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826823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57199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64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Kultura – České pojetí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Souhrn duchovních i materiálních hodnot, jakož i zařízení, opatření a činností vztahujících se zejména k umění, kulturně osvětové činnosti, kulturním památkám, apod.</a:t>
            </a:r>
          </a:p>
          <a:p>
            <a:endParaRPr lang="cs-CZ" sz="2000" dirty="0"/>
          </a:p>
          <a:p>
            <a:r>
              <a:rPr lang="cs-CZ" sz="2000" dirty="0"/>
              <a:t>ČR nemá zatím oficiální definici a vymezení KKO.</a:t>
            </a:r>
          </a:p>
        </p:txBody>
      </p:sp>
    </p:spTree>
    <p:extLst>
      <p:ext uri="{BB962C8B-B14F-4D97-AF65-F5344CB8AC3E}">
        <p14:creationId xmlns:p14="http://schemas.microsoft.com/office/powerpoint/2010/main" val="15289879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Kultura – přehled kódů CZ-NACE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2000" dirty="0"/>
          </a:p>
        </p:txBody>
      </p:sp>
      <p:pic>
        <p:nvPicPr>
          <p:cNvPr id="5" name="Zástupný symbol pro obsah 3"/>
          <p:cNvPicPr>
            <a:picLocks/>
          </p:cNvPicPr>
          <p:nvPr/>
        </p:nvPicPr>
        <p:blipFill rotWithShape="1">
          <a:blip r:embed="rId2"/>
          <a:srcRect l="18352" t="12699" r="36508" b="4762"/>
          <a:stretch/>
        </p:blipFill>
        <p:spPr bwMode="auto">
          <a:xfrm>
            <a:off x="1043608" y="843559"/>
            <a:ext cx="6408712" cy="38164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9966388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Kultura – přehled kódů CZ-NACE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2000" dirty="0"/>
          </a:p>
        </p:txBody>
      </p:sp>
      <p:pic>
        <p:nvPicPr>
          <p:cNvPr id="6" name="Zástupný symbol pro obsah 4"/>
          <p:cNvPicPr>
            <a:picLocks/>
          </p:cNvPicPr>
          <p:nvPr/>
        </p:nvPicPr>
        <p:blipFill rotWithShape="1">
          <a:blip r:embed="rId2"/>
          <a:srcRect l="18350" t="43122" r="36668" b="24074"/>
          <a:stretch/>
        </p:blipFill>
        <p:spPr bwMode="auto">
          <a:xfrm>
            <a:off x="1005730" y="1275606"/>
            <a:ext cx="6480720" cy="256393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520403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Kultura - funkce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Výchovně vzdělávací</a:t>
            </a:r>
          </a:p>
          <a:p>
            <a:r>
              <a:rPr lang="cs-CZ" sz="2000" dirty="0"/>
              <a:t>Komunikačně informační</a:t>
            </a:r>
          </a:p>
          <a:p>
            <a:r>
              <a:rPr lang="cs-CZ" sz="2000" dirty="0"/>
              <a:t>Sociální</a:t>
            </a:r>
          </a:p>
          <a:p>
            <a:r>
              <a:rPr lang="cs-CZ" sz="2000" dirty="0"/>
              <a:t>Terapeutická</a:t>
            </a:r>
          </a:p>
          <a:p>
            <a:r>
              <a:rPr lang="cs-CZ" sz="2000" dirty="0"/>
              <a:t>Ekonomická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6284561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Kultura - ekonomická funkce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b="1" dirty="0"/>
              <a:t>Spotřebovává prostředky </a:t>
            </a:r>
            <a:r>
              <a:rPr lang="cs-CZ" sz="2000" dirty="0"/>
              <a:t>ze státního rozpočtu a z rozpočtů komunálních.</a:t>
            </a:r>
          </a:p>
          <a:p>
            <a:r>
              <a:rPr lang="cs-CZ" sz="2000" b="1" dirty="0"/>
              <a:t>Daňové výnosy odvětví tzv. KKO</a:t>
            </a:r>
            <a:r>
              <a:rPr lang="cs-CZ" sz="2000" dirty="0"/>
              <a:t>.</a:t>
            </a:r>
          </a:p>
          <a:p>
            <a:r>
              <a:rPr lang="cs-CZ" sz="2000" b="1" dirty="0"/>
              <a:t>Daňové výnosy tzv. kulturního turismu </a:t>
            </a:r>
            <a:r>
              <a:rPr lang="cs-CZ" sz="2000" dirty="0"/>
              <a:t>– kulturní dědictví.</a:t>
            </a:r>
          </a:p>
          <a:p>
            <a:r>
              <a:rPr lang="cs-CZ" sz="2000" dirty="0"/>
              <a:t>Nabízí </a:t>
            </a:r>
            <a:r>
              <a:rPr lang="cs-CZ" sz="2000" b="1" dirty="0"/>
              <a:t>pracovní příležitosti.</a:t>
            </a:r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1805884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Kultura – ekonomický fenomén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/>
              <a:t>Studie Ekonomika kultury v Evropě (2006) - Vymezení kulturního odvětví a odvětví tvůrčího.</a:t>
            </a:r>
          </a:p>
          <a:p>
            <a:r>
              <a:rPr lang="cs-CZ" sz="2400" dirty="0"/>
              <a:t>Národní informační a poradenské středisko pro kulturu (NIPOS) – centrum informací a statistik kultury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890062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Kultura – péče o kulturu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Strategie hospodářského růstu České republiky.</a:t>
            </a:r>
          </a:p>
          <a:p>
            <a:r>
              <a:rPr lang="cs-CZ" sz="2000" dirty="0"/>
              <a:t>Strategie účinnější státní podpory kultury.</a:t>
            </a:r>
          </a:p>
          <a:p>
            <a:r>
              <a:rPr lang="cs-CZ" sz="2000" dirty="0"/>
              <a:t>Koncepce účinnější péče o movité kulturní dědictví.</a:t>
            </a:r>
          </a:p>
          <a:p>
            <a:r>
              <a:rPr lang="cs-CZ" sz="2000" dirty="0"/>
              <a:t>Koncepce účinnější péče o tradiční lidovou kulturu.</a:t>
            </a:r>
          </a:p>
          <a:p>
            <a:r>
              <a:rPr lang="cs-CZ" sz="2000" dirty="0"/>
              <a:t>Koncepce rozvoje knihoven.</a:t>
            </a:r>
          </a:p>
          <a:p>
            <a:r>
              <a:rPr lang="cs-CZ" sz="2000" dirty="0"/>
              <a:t>Koncepce účinnější podpory umění.</a:t>
            </a:r>
          </a:p>
        </p:txBody>
      </p:sp>
    </p:spTree>
    <p:extLst>
      <p:ext uri="{BB962C8B-B14F-4D97-AF65-F5344CB8AC3E}">
        <p14:creationId xmlns:p14="http://schemas.microsoft.com/office/powerpoint/2010/main" val="26029082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Kultura – ČR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771550"/>
            <a:ext cx="7269060" cy="388843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Kulturní dědictví</a:t>
            </a:r>
          </a:p>
          <a:p>
            <a:pPr lvl="1"/>
            <a:r>
              <a:rPr lang="cs-CZ" sz="1800" dirty="0" smtClean="0"/>
              <a:t>Památková </a:t>
            </a:r>
            <a:r>
              <a:rPr lang="cs-CZ" sz="1800" dirty="0"/>
              <a:t>péče.</a:t>
            </a:r>
          </a:p>
          <a:p>
            <a:pPr lvl="1"/>
            <a:r>
              <a:rPr lang="cs-CZ" sz="1800" dirty="0"/>
              <a:t>Regionální a národnostní kultura.</a:t>
            </a:r>
          </a:p>
          <a:p>
            <a:pPr lvl="1"/>
            <a:r>
              <a:rPr lang="cs-CZ" sz="1800" dirty="0"/>
              <a:t>Muzea, galerie a ochrana movitého kulturního dědictví.</a:t>
            </a:r>
          </a:p>
          <a:p>
            <a:r>
              <a:rPr lang="cs-CZ" sz="2000" dirty="0"/>
              <a:t>Profesionální umění</a:t>
            </a:r>
          </a:p>
          <a:p>
            <a:r>
              <a:rPr lang="cs-CZ" sz="2000" dirty="0"/>
              <a:t>Literatura a knihovny</a:t>
            </a:r>
          </a:p>
          <a:p>
            <a:r>
              <a:rPr lang="cs-CZ" sz="2000" dirty="0"/>
              <a:t>Církve a náboženské společnosti</a:t>
            </a:r>
          </a:p>
          <a:p>
            <a:r>
              <a:rPr lang="cs-CZ" sz="2000" dirty="0"/>
              <a:t>Média a audiovize</a:t>
            </a:r>
          </a:p>
          <a:p>
            <a:r>
              <a:rPr lang="cs-CZ" sz="2000" dirty="0"/>
              <a:t>Autorské právo</a:t>
            </a:r>
          </a:p>
          <a:p>
            <a:r>
              <a:rPr lang="cs-CZ" sz="2000" dirty="0"/>
              <a:t>Zahraniční vztahy</a:t>
            </a:r>
          </a:p>
          <a:p>
            <a:r>
              <a:rPr lang="cs-CZ" sz="2000" dirty="0" err="1"/>
              <a:t>VaV</a:t>
            </a:r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7832312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Kultura – kulturní odvětví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771550"/>
            <a:ext cx="7269060" cy="388843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i="1" dirty="0"/>
              <a:t>Neprůmyslová odvětví </a:t>
            </a:r>
            <a:r>
              <a:rPr lang="cs-CZ" sz="2400" dirty="0"/>
              <a:t>- produkují nereprodukovatelné zboží a služby, které jsou „konzumovány“ na místě.</a:t>
            </a:r>
          </a:p>
          <a:p>
            <a:r>
              <a:rPr lang="cs-CZ" sz="2400" i="1" dirty="0"/>
              <a:t>Průmyslová odvětví </a:t>
            </a:r>
            <a:r>
              <a:rPr lang="cs-CZ" sz="2400" dirty="0"/>
              <a:t>- produkují kulturní produkty určené k masové reprodukci, hromadnému šíření a vývozu.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6670708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Kultura – Ministerstvo kultury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Je ústředním orgánem státní správy.</a:t>
            </a:r>
          </a:p>
          <a:p>
            <a:r>
              <a:rPr lang="cs-CZ" sz="2000" dirty="0"/>
              <a:t>Plní úkoly stanovené v zákonech a v jiných obecně závazných právních předpisech, úkoly z členství v EU</a:t>
            </a:r>
            <a:r>
              <a:rPr lang="cs-CZ" sz="2000" dirty="0" smtClean="0"/>
              <a:t>.</a:t>
            </a:r>
          </a:p>
          <a:p>
            <a:r>
              <a:rPr lang="cs-CZ" sz="2000" dirty="0"/>
              <a:t>Podporuje umění.</a:t>
            </a:r>
          </a:p>
          <a:p>
            <a:r>
              <a:rPr lang="cs-CZ" sz="2000" dirty="0"/>
              <a:t>Kulturní aktivity.</a:t>
            </a:r>
          </a:p>
          <a:p>
            <a:r>
              <a:rPr lang="cs-CZ" sz="2000" dirty="0"/>
              <a:t>Péči o kulturní dědictví.</a:t>
            </a:r>
          </a:p>
          <a:p>
            <a:r>
              <a:rPr lang="cs-CZ" sz="2000" dirty="0"/>
              <a:t>Poskytuje dotace ze státního rozpočtu.</a:t>
            </a:r>
          </a:p>
          <a:p>
            <a:r>
              <a:rPr lang="cs-CZ" sz="2000" dirty="0"/>
              <a:t>Zřizovatel: Národní památkový ústav, Národní muzeum, Národní divadlo, Česká filharmonie, Národní ústav lidové kultury… (cca 30 příspěvkových organizací)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91515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r>
              <a:rPr lang="pl-PL" sz="3000" b="1" dirty="0" smtClean="0">
                <a:solidFill>
                  <a:schemeClr val="bg1"/>
                </a:solidFill>
              </a:rPr>
              <a:t>Příspěvkové organizace v </a:t>
            </a:r>
            <a:r>
              <a:rPr lang="pl-PL" sz="3000" b="1" smtClean="0">
                <a:solidFill>
                  <a:schemeClr val="bg1"/>
                </a:solidFill>
              </a:rPr>
              <a:t>oblasti kultury</a:t>
            </a:r>
            <a:endParaRPr lang="pl-PL" sz="3000" b="1" dirty="0">
              <a:solidFill>
                <a:schemeClr val="bg1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088674" y="1475003"/>
            <a:ext cx="4011718" cy="32569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b="1" dirty="0" smtClean="0">
                <a:cs typeface="Arial" panose="020B0604020202020204" pitchFamily="34" charset="0"/>
              </a:rPr>
              <a:t>Termín kultura</a:t>
            </a:r>
          </a:p>
          <a:p>
            <a:r>
              <a:rPr lang="cs-CZ" sz="1800" b="1" dirty="0" smtClean="0">
                <a:cs typeface="Arial" panose="020B0604020202020204" pitchFamily="34" charset="0"/>
              </a:rPr>
              <a:t>Kultura jako ekonomický fenomén</a:t>
            </a:r>
          </a:p>
          <a:p>
            <a:r>
              <a:rPr lang="cs-CZ" sz="1800" b="1" dirty="0" smtClean="0">
                <a:cs typeface="Arial" panose="020B0604020202020204" pitchFamily="34" charset="0"/>
              </a:rPr>
              <a:t>Příspěvkové organizace</a:t>
            </a:r>
          </a:p>
          <a:p>
            <a:r>
              <a:rPr lang="cs-CZ" sz="1800" b="1" dirty="0" smtClean="0">
                <a:cs typeface="Arial" panose="020B0604020202020204" pitchFamily="34" charset="0"/>
              </a:rPr>
              <a:t>Přímá a nepřímá podpora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558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Kultura – kraje a obce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/>
              <a:t>Podporují kultury ze svých rozpočtů.</a:t>
            </a:r>
          </a:p>
          <a:p>
            <a:r>
              <a:rPr lang="cs-CZ" sz="2400" dirty="0"/>
              <a:t>Zřizují knihovny, muzea a galerie, divadla, orchestry a ústavy archeologické památkové péče.</a:t>
            </a:r>
          </a:p>
          <a:p>
            <a:r>
              <a:rPr lang="cs-CZ" sz="2400" dirty="0"/>
              <a:t>Spoluvytváří finanční, koncepční a legislativní předpoklady pro rozvoj kultury.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050885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Kultura – kraje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/>
              <a:t>Prostřednictvím krajů to jsou zřízeny jen příspěvkové organizace, jako je Horácké divadlo v Jihlavě a polsko-česká scéna v Českém Těšíně. Většina veřejných divadel je v provozu měst, převážně zřízené jako příspěvkové organizace.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5733932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Kultura – zřizovatel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/>
              <a:t>Zřizovatel dané příspěvkové organizace uděluje kulturní organizaci příspěvek ke krytí její provozní činnosti. Příspěvek v sobě počítá s výdaji na opravy a na údržbu majetku, jestliže tyto výdaje nejdou uhradit z vlastních příjmů.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5120195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Veřejné kulturní služby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/>
              <a:t>mohou být založeny pro neziskové činnosti jako příspěvkové organizace. Tradičním producentem kulturních statků jsou především divadla a muzea, co se týká hospodaření jako příspěvkové organizace. </a:t>
            </a:r>
          </a:p>
        </p:txBody>
      </p:sp>
    </p:spTree>
    <p:extLst>
      <p:ext uri="{BB962C8B-B14F-4D97-AF65-F5344CB8AC3E}">
        <p14:creationId xmlns:p14="http://schemas.microsoft.com/office/powerpoint/2010/main" val="30966226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Veřejné kulturní služby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smtClean="0"/>
              <a:t>Hospodaření </a:t>
            </a:r>
            <a:r>
              <a:rPr lang="cs-CZ" sz="2400" dirty="0"/>
              <a:t>příspěvkových organizací v oblasti kultury opět upravuje zákon č. 218/2000 Sb., o rozpočtových pravidlech a zákon č. 250/2000 Sb., o rozpočtových pravidlech územních rozpočtů. Dále oblast hospodaření upravují předpisy o hospodaření s rozpočtovými prostředky státního rozpočtu ČR a o finančním hospodaření organizačních složek státu, krajů, municipalit a příspěvkových organizací.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521379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Kultura – financování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/>
              <a:t>Přímá podpora</a:t>
            </a:r>
          </a:p>
          <a:p>
            <a:r>
              <a:rPr lang="cs-CZ" sz="2400" dirty="0"/>
              <a:t>Nepřímá podpora</a:t>
            </a:r>
          </a:p>
          <a:p>
            <a:endParaRPr lang="cs-CZ" sz="2400" dirty="0"/>
          </a:p>
          <a:p>
            <a:r>
              <a:rPr lang="cs-CZ" sz="2400" dirty="0"/>
              <a:t>Plán implementace Státní kulturní politiky na léta 2015-2020</a:t>
            </a:r>
          </a:p>
          <a:p>
            <a:endParaRPr lang="cs-CZ" sz="2400" dirty="0"/>
          </a:p>
          <a:p>
            <a:r>
              <a:rPr lang="cs-CZ" sz="2400" dirty="0" err="1"/>
              <a:t>eCulture</a:t>
            </a:r>
            <a:r>
              <a:rPr lang="cs-CZ" sz="2400" dirty="0"/>
              <a:t> (projekty měst)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441720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Kultura – financování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smtClean="0"/>
              <a:t>Přímá podpora:</a:t>
            </a:r>
          </a:p>
          <a:p>
            <a:pPr lvl="1"/>
            <a:r>
              <a:rPr lang="cs-CZ" sz="2000" dirty="0"/>
              <a:t>Od ziskových subjektů</a:t>
            </a:r>
          </a:p>
          <a:p>
            <a:pPr lvl="1"/>
            <a:r>
              <a:rPr lang="cs-CZ" sz="2000" dirty="0"/>
              <a:t>Dotace z veřejných rozpočtů (Norské fondy, MK)</a:t>
            </a:r>
          </a:p>
          <a:p>
            <a:pPr lvl="1"/>
            <a:r>
              <a:rPr lang="cs-CZ" sz="2000" dirty="0"/>
              <a:t>Ze zdrojů nezávislých na rozpočtovém procesu – daně a poplatky (televizní a rozhlasový příjem), příjmy z vlastní činnosti, nadace, nadační fondy a jiné fondy, dary a sponzorství, loterie a sázky, veřejné sbírky.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0217485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Kultura – financování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smtClean="0"/>
              <a:t>Nepřímá podpora:</a:t>
            </a:r>
          </a:p>
          <a:p>
            <a:pPr lvl="1"/>
            <a:r>
              <a:rPr lang="cs-CZ" sz="2000" dirty="0"/>
              <a:t>Daňové úlevy pro umělce a umělecké instituce.</a:t>
            </a:r>
          </a:p>
          <a:p>
            <a:pPr lvl="1"/>
            <a:r>
              <a:rPr lang="cs-CZ" sz="2000" dirty="0"/>
              <a:t>Daňové úlevy a zproštění daní u charitativních dárců a příjemců darů.</a:t>
            </a:r>
          </a:p>
          <a:p>
            <a:pPr lvl="1"/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250146420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Kultura – financování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Podíl jednotlivých zdrojů na financování </a:t>
            </a:r>
            <a:r>
              <a:rPr lang="cs-CZ" sz="2000" dirty="0" smtClean="0"/>
              <a:t>kultury:</a:t>
            </a:r>
          </a:p>
          <a:p>
            <a:pPr lvl="1"/>
            <a:r>
              <a:rPr lang="cs-CZ" sz="1600" dirty="0" smtClean="0"/>
              <a:t>Veřejné </a:t>
            </a:r>
            <a:r>
              <a:rPr lang="cs-CZ" sz="1600" dirty="0"/>
              <a:t>rozpočty: 14 %</a:t>
            </a:r>
          </a:p>
          <a:p>
            <a:pPr lvl="1"/>
            <a:r>
              <a:rPr lang="cs-CZ" sz="1600" dirty="0"/>
              <a:t>Domácnosti: 21 %</a:t>
            </a:r>
          </a:p>
          <a:p>
            <a:pPr lvl="1"/>
            <a:r>
              <a:rPr lang="cs-CZ" sz="1600" dirty="0"/>
              <a:t>Podniky: 61 %</a:t>
            </a:r>
          </a:p>
          <a:p>
            <a:pPr lvl="1"/>
            <a:r>
              <a:rPr lang="cs-CZ" sz="1600" dirty="0"/>
              <a:t>Neziskové instituce: 3 %</a:t>
            </a:r>
          </a:p>
          <a:p>
            <a:pPr lvl="1"/>
            <a:r>
              <a:rPr lang="cs-CZ" sz="1600" dirty="0"/>
              <a:t>Ostatní svět: 1 %</a:t>
            </a:r>
          </a:p>
          <a:p>
            <a:pPr lvl="1"/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23811698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Kultura – hrozby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/>
              <a:t>Nedostatek finančních prostředků v budoucnu</a:t>
            </a:r>
          </a:p>
          <a:p>
            <a:r>
              <a:rPr lang="cs-CZ" sz="2400" dirty="0"/>
              <a:t>Nutnost předfinancovat některé projekty a složitá administrativa</a:t>
            </a:r>
          </a:p>
          <a:p>
            <a:r>
              <a:rPr lang="cs-CZ" sz="2400" dirty="0" smtClean="0"/>
              <a:t>Soudobá </a:t>
            </a:r>
            <a:r>
              <a:rPr lang="cs-CZ" sz="2400" dirty="0"/>
              <a:t>hodnotová orientace obyvatel, v níž kultura nemusí být prioritou</a:t>
            </a:r>
          </a:p>
          <a:p>
            <a:r>
              <a:rPr lang="cs-CZ" sz="2400" dirty="0" smtClean="0"/>
              <a:t>Podceňování </a:t>
            </a:r>
            <a:r>
              <a:rPr lang="cs-CZ" sz="2400" dirty="0"/>
              <a:t>kultury jako ekonomického faktoru</a:t>
            </a:r>
          </a:p>
          <a:p>
            <a:r>
              <a:rPr lang="cs-CZ" sz="2400" dirty="0"/>
              <a:t>Komercializace českého kulturního prostředí</a:t>
            </a:r>
          </a:p>
          <a:p>
            <a:pPr marL="457200" lvl="1" indent="0">
              <a:buNone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3345309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899592" y="1196045"/>
            <a:ext cx="7266946" cy="262709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b="1" i="1" dirty="0"/>
              <a:t>Cílem přednášky je</a:t>
            </a:r>
            <a:r>
              <a:rPr lang="cs-CZ" sz="2000" b="1" i="1" dirty="0" smtClean="0"/>
              <a:t>:</a:t>
            </a:r>
          </a:p>
          <a:p>
            <a:r>
              <a:rPr lang="cs-CZ" sz="2000" b="1" i="1" dirty="0" smtClean="0"/>
              <a:t>Uvést základní strategické dokumenty v oblasti kultury</a:t>
            </a:r>
          </a:p>
          <a:p>
            <a:r>
              <a:rPr lang="cs-CZ" sz="2000" b="1" i="1" dirty="0" smtClean="0"/>
              <a:t>Představit příspěvkové organizace v oblasti kultury</a:t>
            </a:r>
          </a:p>
          <a:p>
            <a:r>
              <a:rPr lang="cs-CZ" sz="2000" b="1" i="1" dirty="0" smtClean="0"/>
              <a:t>Uvést členění oblasti kultury z hlediska České republiky</a:t>
            </a:r>
          </a:p>
          <a:p>
            <a:r>
              <a:rPr lang="cs-CZ" sz="2000" b="1" i="1" dirty="0" smtClean="0"/>
              <a:t>Představit přímou a </a:t>
            </a:r>
            <a:r>
              <a:rPr lang="cs-CZ" sz="2000" b="1" i="1" smtClean="0"/>
              <a:t>nepřímou podporu kultury</a:t>
            </a:r>
            <a:endParaRPr lang="cs-CZ" sz="2000" b="1" i="1" dirty="0" smtClean="0"/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63021" y="3908399"/>
            <a:ext cx="2016224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1162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39769" y="432392"/>
            <a:ext cx="2365070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</a:t>
            </a: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88640" y="892406"/>
            <a:ext cx="8796083" cy="160813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000" dirty="0" smtClean="0"/>
              <a:t>Prezentace </a:t>
            </a:r>
            <a:r>
              <a:rPr lang="cs-CZ" sz="2000" dirty="0"/>
              <a:t>blíže přiblížila používanou terminologii v rámci </a:t>
            </a:r>
            <a:r>
              <a:rPr lang="cs-CZ" sz="2000" dirty="0" smtClean="0"/>
              <a:t>kultury, </a:t>
            </a:r>
            <a:r>
              <a:rPr lang="cs-CZ" sz="2000" dirty="0"/>
              <a:t>kde existují příspěvkové organizace jako právní forma. </a:t>
            </a:r>
            <a:r>
              <a:rPr lang="cs-CZ" sz="2000" dirty="0" smtClean="0"/>
              <a:t>Bylo představeno členění kultury v České republice, dále byly uvedeny strategické dokumenty v oblasti kultury, uvedeny typy příspěvkových organizací v oblasti kultury. Prezentace také uvádí rozdíly mezi přímou a nepřímou podporou v oblasti kultury.</a:t>
            </a:r>
            <a:endParaRPr lang="cs-CZ" sz="200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406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Termín kultura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Z latinského „</a:t>
            </a:r>
            <a:r>
              <a:rPr lang="cs-CZ" sz="2000" dirty="0" err="1"/>
              <a:t>colere</a:t>
            </a:r>
            <a:r>
              <a:rPr lang="cs-CZ" sz="2000" dirty="0"/>
              <a:t>“ – pěstovat, pečovat, obdělávat.</a:t>
            </a:r>
          </a:p>
          <a:p>
            <a:r>
              <a:rPr lang="cs-CZ" sz="2000" dirty="0"/>
              <a:t>původní význam je „</a:t>
            </a:r>
            <a:r>
              <a:rPr lang="cs-CZ" sz="2000" b="1" dirty="0"/>
              <a:t>pěstování a zdokonalování předmětu </a:t>
            </a:r>
            <a:r>
              <a:rPr lang="cs-CZ" sz="2000" dirty="0"/>
              <a:t>schopného zlepšení a zušlechtění, prováděné člověkem“.</a:t>
            </a:r>
          </a:p>
        </p:txBody>
      </p:sp>
    </p:spTree>
    <p:extLst>
      <p:ext uri="{BB962C8B-B14F-4D97-AF65-F5344CB8AC3E}">
        <p14:creationId xmlns:p14="http://schemas.microsoft.com/office/powerpoint/2010/main" val="281846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Termín kultura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širší </a:t>
            </a:r>
            <a:r>
              <a:rPr lang="cs-CZ" sz="2000" dirty="0" smtClean="0"/>
              <a:t>pojetí - </a:t>
            </a:r>
            <a:r>
              <a:rPr lang="cs-CZ" sz="2000" dirty="0"/>
              <a:t>tvoří pouze rámec toho, co je pro celou lidskou existenci významné.</a:t>
            </a:r>
          </a:p>
          <a:p>
            <a:r>
              <a:rPr lang="cs-CZ" sz="2000" dirty="0" smtClean="0"/>
              <a:t>Užší pojetí </a:t>
            </a:r>
            <a:r>
              <a:rPr lang="cs-CZ" sz="2000" dirty="0"/>
              <a:t>- dána civilizačními okruhy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593031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Termín kultura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 err="1"/>
              <a:t>Madar</a:t>
            </a:r>
            <a:r>
              <a:rPr lang="cs-CZ" sz="2000" dirty="0"/>
              <a:t> (2002) definuje kulturu jako souhrn duchovních a materiálních hodnot, jakožto i zařízení, opatření a činností vztahujících se zejména na umění, kulturně osvětové činnosti, kulturní památky, atd.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357912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Oblast kultury je možné členit: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endParaRPr lang="cs-CZ" sz="2000" dirty="0" smtClean="0"/>
          </a:p>
          <a:p>
            <a:pPr lvl="0"/>
            <a:r>
              <a:rPr lang="cs-CZ" sz="2000" dirty="0" smtClean="0"/>
              <a:t>dle </a:t>
            </a:r>
            <a:r>
              <a:rPr lang="cs-CZ" sz="2000" dirty="0"/>
              <a:t>charakteru vlastnictví: státní sféra, nestátní sféra (instituce soukromého, veřejného nebo municipálního charakteru).</a:t>
            </a:r>
          </a:p>
          <a:p>
            <a:pPr lvl="0"/>
            <a:r>
              <a:rPr lang="cs-CZ" sz="2000" dirty="0"/>
              <a:t>dle financování: privátní statky, čistě veřejné statky, poručnické statky.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323647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Oblast kultury je možné členit: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2000" dirty="0"/>
          </a:p>
        </p:txBody>
      </p:sp>
      <p:sp>
        <p:nvSpPr>
          <p:cNvPr id="2" name="Obdélník 1"/>
          <p:cNvSpPr/>
          <p:nvPr/>
        </p:nvSpPr>
        <p:spPr>
          <a:xfrm>
            <a:off x="683568" y="1556088"/>
            <a:ext cx="719705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/>
              <a:t>dle oborů kultury (Hamerníková, 1995): oblast umění (dramatický obor – divadlo, film, televize, rozhlas; výtvarné umění; literární umění), ochrana kulturních hodnot (muzejnictví; památková péče), kulturně výchovná činnost, odborný management v odvětví.</a:t>
            </a:r>
          </a:p>
        </p:txBody>
      </p:sp>
    </p:spTree>
    <p:extLst>
      <p:ext uri="{BB962C8B-B14F-4D97-AF65-F5344CB8AC3E}">
        <p14:creationId xmlns:p14="http://schemas.microsoft.com/office/powerpoint/2010/main" val="10721770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Kultura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Kulturní a kreativní odvětví (KKO) = akcelerátor ekonomiky</a:t>
            </a:r>
          </a:p>
          <a:p>
            <a:r>
              <a:rPr lang="cs-CZ" sz="2000" dirty="0"/>
              <a:t>Kultura nová socioekonomická veličina</a:t>
            </a:r>
          </a:p>
          <a:p>
            <a:r>
              <a:rPr lang="cs-CZ" sz="2000" dirty="0"/>
              <a:t>Kreativní ekonomika – design a umění, reklama, komunikace a software.</a:t>
            </a:r>
          </a:p>
          <a:p>
            <a:r>
              <a:rPr lang="cs-CZ" sz="2000" dirty="0"/>
              <a:t>Kreativita – nemateriální strategická surovina nadcházejícího tisíciletí</a:t>
            </a:r>
          </a:p>
          <a:p>
            <a:endParaRPr lang="cs-CZ" sz="2000" dirty="0"/>
          </a:p>
          <a:p>
            <a:r>
              <a:rPr lang="cs-CZ" sz="2000" dirty="0"/>
              <a:t>Přispívá ke konkurenceschopnosti NH</a:t>
            </a:r>
          </a:p>
        </p:txBody>
      </p:sp>
    </p:spTree>
    <p:extLst>
      <p:ext uri="{BB962C8B-B14F-4D97-AF65-F5344CB8AC3E}">
        <p14:creationId xmlns:p14="http://schemas.microsoft.com/office/powerpoint/2010/main" val="2950311248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2849</TotalTime>
  <Words>917</Words>
  <Application>Microsoft Office PowerPoint</Application>
  <PresentationFormat>Předvádění na obrazovce (16:9)</PresentationFormat>
  <Paragraphs>144</Paragraphs>
  <Slides>30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4" baseType="lpstr">
      <vt:lpstr>Arial</vt:lpstr>
      <vt:lpstr>Calibri</vt:lpstr>
      <vt:lpstr>Times New Roman</vt:lpstr>
      <vt:lpstr>SLU</vt:lpstr>
      <vt:lpstr>Název prezentace</vt:lpstr>
      <vt:lpstr>Prezentace aplikace PowerPoint</vt:lpstr>
      <vt:lpstr>Prezentace aplikace PowerPoint</vt:lpstr>
      <vt:lpstr>Termín kultura</vt:lpstr>
      <vt:lpstr>Termín kultura</vt:lpstr>
      <vt:lpstr>Termín kultura</vt:lpstr>
      <vt:lpstr>Oblast kultury je možné členit:</vt:lpstr>
      <vt:lpstr>Oblast kultury je možné členit:</vt:lpstr>
      <vt:lpstr>Kultura</vt:lpstr>
      <vt:lpstr>Kultura – České pojetí</vt:lpstr>
      <vt:lpstr>Kultura – přehled kódů CZ-NACE</vt:lpstr>
      <vt:lpstr>Kultura – přehled kódů CZ-NACE</vt:lpstr>
      <vt:lpstr>Kultura - funkce</vt:lpstr>
      <vt:lpstr>Kultura - ekonomická funkce</vt:lpstr>
      <vt:lpstr>Kultura – ekonomický fenomén</vt:lpstr>
      <vt:lpstr>Kultura – péče o kulturu</vt:lpstr>
      <vt:lpstr>Kultura – ČR</vt:lpstr>
      <vt:lpstr>Kultura – kulturní odvětví</vt:lpstr>
      <vt:lpstr>Kultura – Ministerstvo kultury</vt:lpstr>
      <vt:lpstr>Kultura – kraje a obce</vt:lpstr>
      <vt:lpstr>Kultura – kraje</vt:lpstr>
      <vt:lpstr>Kultura – zřizovatel</vt:lpstr>
      <vt:lpstr>Veřejné kulturní služby</vt:lpstr>
      <vt:lpstr>Veřejné kulturní služby</vt:lpstr>
      <vt:lpstr>Kultura – financování</vt:lpstr>
      <vt:lpstr>Kultura – financování</vt:lpstr>
      <vt:lpstr>Kultura – financování</vt:lpstr>
      <vt:lpstr>Kultura – financování</vt:lpstr>
      <vt:lpstr>Kultura – hrozby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ryl0001</cp:lastModifiedBy>
  <cp:revision>303</cp:revision>
  <cp:lastPrinted>2018-03-27T09:30:31Z</cp:lastPrinted>
  <dcterms:created xsi:type="dcterms:W3CDTF">2016-07-06T15:42:34Z</dcterms:created>
  <dcterms:modified xsi:type="dcterms:W3CDTF">2019-06-14T07:10:28Z</dcterms:modified>
</cp:coreProperties>
</file>