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9" r:id="rId3"/>
    <p:sldId id="258" r:id="rId4"/>
    <p:sldId id="331" r:id="rId5"/>
    <p:sldId id="352" r:id="rId6"/>
    <p:sldId id="332" r:id="rId7"/>
    <p:sldId id="353" r:id="rId8"/>
    <p:sldId id="354" r:id="rId9"/>
    <p:sldId id="356" r:id="rId10"/>
    <p:sldId id="355" r:id="rId11"/>
    <p:sldId id="333" r:id="rId12"/>
    <p:sldId id="334" r:id="rId13"/>
    <p:sldId id="335" r:id="rId14"/>
    <p:sldId id="343" r:id="rId15"/>
    <p:sldId id="336" r:id="rId16"/>
    <p:sldId id="337" r:id="rId17"/>
    <p:sldId id="338" r:id="rId18"/>
    <p:sldId id="339" r:id="rId19"/>
    <p:sldId id="340" r:id="rId20"/>
    <p:sldId id="344" r:id="rId21"/>
    <p:sldId id="341" r:id="rId22"/>
    <p:sldId id="342" r:id="rId23"/>
    <p:sldId id="345" r:id="rId24"/>
    <p:sldId id="346" r:id="rId25"/>
    <p:sldId id="347" r:id="rId26"/>
    <p:sldId id="348" r:id="rId27"/>
    <p:sldId id="349" r:id="rId28"/>
    <p:sldId id="350" r:id="rId29"/>
    <p:sldId id="351" r:id="rId30"/>
    <p:sldId id="302" r:id="rId3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ŘÍZENÍ PROVOZU PŘÍSPĚVKOVÝCH ORGANIZACÍ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Poskytovatelé zdravotní péče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Zařízení hygienické služby (hygienické stanice)</a:t>
            </a:r>
          </a:p>
          <a:p>
            <a:r>
              <a:rPr lang="cs-CZ" sz="2400" dirty="0"/>
              <a:t>Zařízení léčebně-preventivní péče</a:t>
            </a:r>
          </a:p>
          <a:p>
            <a:pPr lvl="0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38396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Zdravotní péče – soustava zařízení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Zařízení hygienické služby – úkolem hygienických stanic je zejména výkon státní zdravotní správy a státního zdravotního dozoru. Jsou zařízeními ochrany veřejného zdraví. Činnosti, které provádějí zdravotní ústavy, jsou zejména poskytování služeb, a to v oblasti laboratorní, mikrobiologické, imunologické, atd. </a:t>
            </a:r>
          </a:p>
          <a:p>
            <a:pPr lvl="0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52097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Zdravotní péče – soustava zařízení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dirty="0"/>
              <a:t>Zařízení léčebně-preventivní péče: </a:t>
            </a:r>
          </a:p>
          <a:p>
            <a:pPr lvl="1"/>
            <a:r>
              <a:rPr lang="cs-CZ" sz="2000" dirty="0"/>
              <a:t>Zařízení ambulantní </a:t>
            </a:r>
            <a:r>
              <a:rPr lang="cs-CZ" sz="2000" dirty="0" smtClean="0"/>
              <a:t>péče</a:t>
            </a:r>
          </a:p>
          <a:p>
            <a:pPr lvl="1"/>
            <a:r>
              <a:rPr lang="cs-CZ" sz="2000" dirty="0" smtClean="0"/>
              <a:t>Ústavní péče</a:t>
            </a:r>
          </a:p>
          <a:p>
            <a:pPr lvl="1"/>
            <a:r>
              <a:rPr lang="cs-CZ" sz="2000" dirty="0" smtClean="0"/>
              <a:t>Odborné </a:t>
            </a:r>
            <a:r>
              <a:rPr lang="cs-CZ" sz="2000" dirty="0"/>
              <a:t>léčebné ústavy (lázeňské léčebny, </a:t>
            </a:r>
            <a:r>
              <a:rPr lang="cs-CZ" sz="2000" dirty="0" smtClean="0"/>
              <a:t>ozdravovny)</a:t>
            </a:r>
          </a:p>
          <a:p>
            <a:pPr lvl="1"/>
            <a:r>
              <a:rPr lang="cs-CZ" sz="2000" dirty="0" smtClean="0"/>
              <a:t>Zařízení </a:t>
            </a:r>
            <a:r>
              <a:rPr lang="cs-CZ" sz="2000" dirty="0"/>
              <a:t>lékařské péče (lékárny, laboratoř pro kontrolu </a:t>
            </a:r>
            <a:r>
              <a:rPr lang="cs-CZ" sz="2000" dirty="0" smtClean="0"/>
              <a:t>léčiv)</a:t>
            </a:r>
          </a:p>
          <a:p>
            <a:pPr lvl="1"/>
            <a:r>
              <a:rPr lang="cs-CZ" sz="2000" dirty="0" smtClean="0"/>
              <a:t>Zvláštní </a:t>
            </a:r>
            <a:r>
              <a:rPr lang="cs-CZ" sz="2000" dirty="0"/>
              <a:t>dětská zařízení (kojenecké ústavy, dětské domovy). </a:t>
            </a:r>
          </a:p>
          <a:p>
            <a:pPr lvl="1"/>
            <a:r>
              <a:rPr lang="cs-CZ" sz="2000" dirty="0"/>
              <a:t>Výzkumné ústavy. </a:t>
            </a:r>
          </a:p>
          <a:p>
            <a:pPr lvl="1"/>
            <a:r>
              <a:rPr lang="cs-CZ" sz="2000" dirty="0"/>
              <a:t>Fakultní </a:t>
            </a:r>
            <a:r>
              <a:rPr lang="cs-CZ" sz="2000" dirty="0" smtClean="0"/>
              <a:t>nemocnice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34594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Zdravotní péče – soustava zařízení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cs-CZ" sz="2000" dirty="0" smtClean="0"/>
              <a:t>Fakultní nemocnice - tyto </a:t>
            </a:r>
            <a:r>
              <a:rPr lang="cs-CZ" sz="2000" dirty="0"/>
              <a:t>nemocnice mají zvláštní postavení v systému zdravotnických zařízení. Jsou řízeny ministerstvem zdravotnictví. Pracoviště nemocnice slouží jako výuková základna lékařských a farmaceutických fakult. </a:t>
            </a:r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11201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Zdravotní péče – soustava zařízení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cs-CZ" sz="2000" dirty="0"/>
              <a:t>V rámci výše uvedené soustavy zdravotnických zařízení dochází postupně ke změnám </a:t>
            </a:r>
            <a:r>
              <a:rPr lang="cs-CZ" sz="2000" dirty="0" smtClean="0"/>
              <a:t>majitelů.</a:t>
            </a:r>
          </a:p>
          <a:p>
            <a:pPr marL="457200" lvl="1" indent="0">
              <a:buNone/>
            </a:pPr>
            <a:r>
              <a:rPr lang="cs-CZ" sz="2000" dirty="0" smtClean="0"/>
              <a:t>Dochází </a:t>
            </a:r>
            <a:r>
              <a:rPr lang="cs-CZ" sz="2000" dirty="0"/>
              <a:t>k rozrůstání privátního sektoru, což přináší vytváření konkurenčního </a:t>
            </a:r>
            <a:r>
              <a:rPr lang="cs-CZ" sz="2000" dirty="0" smtClean="0"/>
              <a:t>prostředí.</a:t>
            </a:r>
          </a:p>
          <a:p>
            <a:pPr marL="457200" lvl="1" indent="0">
              <a:buNone/>
            </a:pPr>
            <a:r>
              <a:rPr lang="cs-CZ" sz="2000" dirty="0" smtClean="0"/>
              <a:t>V</a:t>
            </a:r>
            <a:r>
              <a:rPr lang="cs-CZ" sz="2000" dirty="0"/>
              <a:t> rámci Národního registru poskytovatelů zdravotnických služeb jsou k dispozici přehledy a statistiky vývoje počtu příspěvkových organizací z oblasti </a:t>
            </a:r>
            <a:r>
              <a:rPr lang="cs-CZ" sz="2000" dirty="0" smtClean="0"/>
              <a:t>zdravotnictví.</a:t>
            </a:r>
          </a:p>
          <a:p>
            <a:pPr marL="457200" lvl="1" indent="0">
              <a:buNone/>
            </a:pPr>
            <a:r>
              <a:rPr lang="cs-CZ" sz="2000" dirty="0" smtClean="0"/>
              <a:t>Ústav </a:t>
            </a:r>
            <a:r>
              <a:rPr lang="cs-CZ" sz="2000" dirty="0"/>
              <a:t>zdravotnických informací a statistiky ČR pak každoročně vydává publikaci s názvem Zdravotnická ročenka České republiky a podává tak ucelené informace o zdravotnictví v České republice.</a:t>
            </a:r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34155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Subjekty zdravotnického systému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Ministerstvo zdravotnictví</a:t>
            </a:r>
          </a:p>
          <a:p>
            <a:r>
              <a:rPr lang="cs-CZ" sz="2400" dirty="0"/>
              <a:t>Management zdravotnických zařízení</a:t>
            </a:r>
          </a:p>
          <a:p>
            <a:r>
              <a:rPr lang="cs-CZ" sz="2400" dirty="0"/>
              <a:t>Lékaři a další zdravotní povolání</a:t>
            </a:r>
          </a:p>
          <a:p>
            <a:r>
              <a:rPr lang="cs-CZ" sz="2400" dirty="0"/>
              <a:t>Pacienti</a:t>
            </a:r>
          </a:p>
          <a:p>
            <a:r>
              <a:rPr lang="cs-CZ" sz="2400" dirty="0"/>
              <a:t>Pojišťovny</a:t>
            </a:r>
          </a:p>
          <a:p>
            <a:r>
              <a:rPr lang="cs-CZ" sz="2400" dirty="0"/>
              <a:t>Lékařské, stomatologické a lékárenské komory.</a:t>
            </a:r>
          </a:p>
        </p:txBody>
      </p:sp>
    </p:spTree>
    <p:extLst>
      <p:ext uri="{BB962C8B-B14F-4D97-AF65-F5344CB8AC3E}">
        <p14:creationId xmlns:p14="http://schemas.microsoft.com/office/powerpoint/2010/main" val="621774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Ministerstvo zdravotnictví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Zajištění zdravotní péče, legislativu</a:t>
            </a:r>
          </a:p>
          <a:p>
            <a:r>
              <a:rPr lang="cs-CZ" sz="2400" dirty="0"/>
              <a:t>Reguluje lékovou politiku, ceny zdravotních služeb</a:t>
            </a:r>
          </a:p>
          <a:p>
            <a:r>
              <a:rPr lang="cs-CZ" sz="2400" dirty="0"/>
              <a:t>Garantuje kvalitu vzdělání lékařů, zdravotního personálu</a:t>
            </a:r>
          </a:p>
          <a:p>
            <a:r>
              <a:rPr lang="cs-CZ" sz="2400" dirty="0"/>
              <a:t>Podporuje výzkum</a:t>
            </a:r>
          </a:p>
          <a:p>
            <a:r>
              <a:rPr lang="cs-CZ" sz="2400" dirty="0"/>
              <a:t>Přispívá platbami ze státního rozpočtu</a:t>
            </a:r>
          </a:p>
          <a:p>
            <a:r>
              <a:rPr lang="cs-CZ" sz="2400" dirty="0"/>
              <a:t>Kontrolní dohled nad činností zdravotních pojišťoven, zdravotnických zařízení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23192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Základní právní předpisy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Z. č. 48/1997 Sb., o veřejném zdravotním pojištění</a:t>
            </a:r>
          </a:p>
          <a:p>
            <a:r>
              <a:rPr lang="cs-CZ" sz="2400" dirty="0"/>
              <a:t>Z. č. 592/1992 Sb., o pojistném na všeobecné zdravotní pojištění</a:t>
            </a:r>
          </a:p>
          <a:p>
            <a:r>
              <a:rPr lang="cs-CZ" sz="2400" dirty="0"/>
              <a:t>Z. č. 551/1991 Sb., o Všeobecné zdravotní pojišťovně České republiky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94163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Základní právní předpisy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400" dirty="0"/>
              <a:t>Zákon č. 48/1997 Sb., o veřejném zdravotním pojištění, ve znění pozdějších předpisů – upravuje vznik, zánik pojištění, typy zdravotní péče, vymezuje pojištěnce.</a:t>
            </a:r>
          </a:p>
          <a:p>
            <a:pPr lvl="0"/>
            <a:r>
              <a:rPr lang="cs-CZ" sz="2400" dirty="0"/>
              <a:t>Zákon č. 592/1992 Sb., o pojistném na všeobecném zdravotním pojištění, ve znění pozdějších předpisů – upravuje vyměřovací základ pojistného, odvody pojistného, kontrolu pojistného, penále a promlčení pojistného.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72689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Základní právní předpisy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400" dirty="0"/>
              <a:t>Zákon č. 551/1991 Sb., o Všeobecné zdravotní pojišťovně České republiky, ve znění pozdějších předpisů – upravuje postavení, hospodaření, zdravotně pojistný plán, orgány pojišťovny, audit, fondy pojišťovny.</a:t>
            </a:r>
          </a:p>
          <a:p>
            <a:pPr lvl="0"/>
            <a:r>
              <a:rPr lang="cs-CZ" sz="2400" dirty="0"/>
              <a:t>Zákon č. 20/1966 Sb., o péči o zdraví lidu, ve znění pozdějších předpisů – vymezuje povinnosti státu, zdravotnických zařízení, uživatelů zdravotnických služeb, zásady zdravotnické péče.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00742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Příspěvkové organizace ve zdravotnictví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088674" y="1475003"/>
            <a:ext cx="4011718" cy="3256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>
                <a:cs typeface="Arial" panose="020B0604020202020204" pitchFamily="34" charset="0"/>
              </a:rPr>
              <a:t>Typy zdravotní péče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Poskytovatelé zdravotní péče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Subjekty zdravotnického systému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Zdravotní pojišťovna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Finanční toky ve zdravotnictví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Management zdravotnického zařízení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Smlouvy s pojišťovnami</a:t>
            </a:r>
          </a:p>
          <a:p>
            <a:r>
              <a:rPr lang="cs-CZ" sz="2400" dirty="0"/>
              <a:t>Management omezen vysokou mírou státní regulace a specifickou povahou pracovní síly (lékaři).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66683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Zdravotní pojišťovna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Zdravotní pojišťovna získává povolení pro zahájení činnosti od Ministerstva zdravotnictví ČR. Zdravotní pojišťovna se musí řídit vyhláškami Ministerstva zdravotnictví, které upravují např. způsob předepisování léčivých přípravků, seznam zdravotnických výkonů s bodovým ohodnocením atd.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50684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Zdravotní pojišťovna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Zdravotní pojišťovny jsou veřejnoprávní instituce, jejich činnost je upravena zákonem č. 551/1991 Sb., o Všeobecné zdravotní pojišťovně, ve znění pozdějších předpisů, a zákonem č. 280/1992 Sb., o resortních, oborových, podnikových a dalších zdravotních pojišťovnách, ve znění pozdějších předpisů.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50107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Financování zdravotnictví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/>
              <a:t>Bismarkův</a:t>
            </a:r>
            <a:r>
              <a:rPr lang="cs-CZ" sz="2400" dirty="0" smtClean="0"/>
              <a:t> model</a:t>
            </a:r>
          </a:p>
          <a:p>
            <a:pPr lvl="1"/>
            <a:r>
              <a:rPr lang="cs-CZ" sz="2000" dirty="0"/>
              <a:t>Založen na všeobecném zdravotním pojištění</a:t>
            </a:r>
          </a:p>
          <a:p>
            <a:pPr lvl="1"/>
            <a:r>
              <a:rPr lang="cs-CZ" sz="2000" dirty="0"/>
              <a:t>Zdravotní péče garantována státem, povinnost platit pojistné </a:t>
            </a:r>
          </a:p>
          <a:p>
            <a:pPr lvl="1"/>
            <a:r>
              <a:rPr lang="cs-CZ" sz="2000" dirty="0"/>
              <a:t>Odpovědnost státu – kontrola, regulace počtu zdravotních pojišťoven. </a:t>
            </a:r>
          </a:p>
          <a:p>
            <a:pPr lvl="1"/>
            <a:r>
              <a:rPr lang="cs-CZ" sz="2000" dirty="0"/>
              <a:t>Uplatňován princip solidarity – každý platí v závislosti na svých příjmech a dostává zdravotní péči podle potřeb.</a:t>
            </a:r>
          </a:p>
          <a:p>
            <a:pPr lvl="1"/>
            <a:r>
              <a:rPr lang="cs-CZ" sz="2000" dirty="0"/>
              <a:t>Většina západoevropských zemí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97765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Finanční toky ve zdravotnictví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Příjmová stránka – pojistné z veřejného zdravotního pojištění</a:t>
            </a:r>
          </a:p>
          <a:p>
            <a:r>
              <a:rPr lang="cs-CZ" sz="2400" dirty="0"/>
              <a:t>Výdajová stránka – platby za léčebné výkony a služby s tím spojené</a:t>
            </a:r>
          </a:p>
          <a:p>
            <a:endParaRPr lang="cs-CZ" sz="2400" dirty="0"/>
          </a:p>
          <a:p>
            <a:pPr>
              <a:buNone/>
            </a:pPr>
            <a:r>
              <a:rPr lang="cs-CZ" sz="2400" dirty="0"/>
              <a:t>Tyto toky se uskutečňují prostřednictvím zdravotní pojišťovny.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38285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Zdroje financování zdravotnictví v ČR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Zdravotní pojišťovny – 76 %</a:t>
            </a:r>
          </a:p>
          <a:p>
            <a:r>
              <a:rPr lang="cs-CZ" sz="2400" dirty="0"/>
              <a:t>Soukromé výdaje – 16 %</a:t>
            </a:r>
          </a:p>
          <a:p>
            <a:r>
              <a:rPr lang="cs-CZ" sz="2400" dirty="0"/>
              <a:t>Státní rozpočet – 4 %</a:t>
            </a:r>
          </a:p>
          <a:p>
            <a:r>
              <a:rPr lang="cs-CZ" sz="2400" dirty="0"/>
              <a:t>Územní rozpočty – 4 %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767012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Základní způsoby úhrady za zdravotní služby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/>
              <a:t>Platba za ošetřovací den </a:t>
            </a:r>
            <a:r>
              <a:rPr lang="cs-CZ" sz="2400" dirty="0"/>
              <a:t>– náklady na jednoho pacienta za jeden den ošetření v lůžkovém zařízení (nemocnice). </a:t>
            </a:r>
          </a:p>
          <a:p>
            <a:r>
              <a:rPr lang="cs-CZ" sz="2400" b="1" dirty="0"/>
              <a:t>Platba za výkon </a:t>
            </a:r>
            <a:r>
              <a:rPr lang="cs-CZ" sz="2400" dirty="0"/>
              <a:t>-  zpracován podrobný seznam zdravotnických služeb s určitým počtem hodnotových bodů (ambulantní sféra).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873188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Základní způsoby úhrady za zdravotní služby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/>
              <a:t>Kapitační</a:t>
            </a:r>
            <a:r>
              <a:rPr lang="cs-CZ" sz="2400" dirty="0"/>
              <a:t> </a:t>
            </a:r>
            <a:r>
              <a:rPr lang="cs-CZ" sz="2400" b="1" dirty="0"/>
              <a:t>platba</a:t>
            </a:r>
            <a:r>
              <a:rPr lang="cs-CZ" sz="2400" dirty="0"/>
              <a:t> – Zdravotnické zařízení obdrží pevně stanovenou částku za registrovaného pacienta po určitou dobu (např. 1 rok), (praktičtí lékaři).</a:t>
            </a:r>
          </a:p>
          <a:p>
            <a:r>
              <a:rPr lang="cs-CZ" sz="2400" b="1" dirty="0"/>
              <a:t>Platba za diagnózu </a:t>
            </a:r>
            <a:r>
              <a:rPr lang="cs-CZ" sz="2400" dirty="0"/>
              <a:t>– pro nemocnice, seskupuje nemocné do skupin podle definovaných vlastností.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466039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Základní způsoby úhrady za zdravotní služby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/>
              <a:t>Účelové paušály </a:t>
            </a:r>
            <a:r>
              <a:rPr lang="cs-CZ" sz="2400" dirty="0"/>
              <a:t>– doplňková platba, roční rozpočet pro nemocnice na definovanou péči. (lůžková péče)</a:t>
            </a:r>
          </a:p>
          <a:p>
            <a:r>
              <a:rPr lang="cs-CZ" sz="2400" b="1" dirty="0"/>
              <a:t>Bonifikace</a:t>
            </a:r>
            <a:r>
              <a:rPr lang="cs-CZ" sz="2400" dirty="0"/>
              <a:t> – účelově vázaná platba, která odměňuje dosažení určitého ekonomického nebo medicínského cíle.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08439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Základní způsoby úhrady za zdravotní služby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/>
              <a:t>Funkční rozpočet </a:t>
            </a:r>
            <a:r>
              <a:rPr lang="cs-CZ" sz="2400" dirty="0"/>
              <a:t>– dojednání předem celkové platby za veškeré služby, které zařízení poskytuje během jednoho roku. Celková částka rozpočtu je konečná. (nemocniční zařízení)</a:t>
            </a:r>
          </a:p>
          <a:p>
            <a:r>
              <a:rPr lang="cs-CZ" sz="2400" b="1" dirty="0"/>
              <a:t>Smluvní financování (</a:t>
            </a:r>
            <a:r>
              <a:rPr lang="cs-CZ" sz="2400" b="1" dirty="0" err="1"/>
              <a:t>contracting</a:t>
            </a:r>
            <a:r>
              <a:rPr lang="cs-CZ" sz="2400" b="1" dirty="0"/>
              <a:t>) – </a:t>
            </a:r>
            <a:r>
              <a:rPr lang="cs-CZ" sz="2400" dirty="0"/>
              <a:t>např. zdravotní zařízení se dohodne s pojišťovnou za jakých podmínek poskytne zdravotní péči.</a:t>
            </a:r>
          </a:p>
          <a:p>
            <a:r>
              <a:rPr lang="cs-CZ" sz="2400" b="1" dirty="0"/>
              <a:t>Spoluúčast pacienta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7519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899592" y="1196045"/>
            <a:ext cx="726694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i="1" dirty="0"/>
              <a:t>Cílem přednášky je</a:t>
            </a:r>
            <a:r>
              <a:rPr lang="cs-CZ" sz="2000" b="1" i="1" dirty="0" smtClean="0"/>
              <a:t>:</a:t>
            </a:r>
          </a:p>
          <a:p>
            <a:r>
              <a:rPr lang="cs-CZ" sz="2000" b="1" i="1" dirty="0" smtClean="0"/>
              <a:t>Uvést základní členění jednotlivých typů zdravotní péče</a:t>
            </a:r>
          </a:p>
          <a:p>
            <a:r>
              <a:rPr lang="cs-CZ" sz="2000" b="1" i="1" dirty="0" smtClean="0"/>
              <a:t>Představit příspěvkové organizace v oblasti zdravotnictví</a:t>
            </a:r>
          </a:p>
          <a:p>
            <a:r>
              <a:rPr lang="cs-CZ" sz="2000" b="1" i="1" dirty="0" smtClean="0"/>
              <a:t>Charakterizovat subjekty zdravotnického systému</a:t>
            </a:r>
          </a:p>
          <a:p>
            <a:r>
              <a:rPr lang="cs-CZ" sz="2000" b="1" i="1" dirty="0" smtClean="0"/>
              <a:t>Představit finanční toky ve zdravotnictví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8640" y="892406"/>
            <a:ext cx="8796083" cy="16081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000" dirty="0" smtClean="0"/>
              <a:t>Prezentace </a:t>
            </a:r>
            <a:r>
              <a:rPr lang="cs-CZ" sz="2000" dirty="0"/>
              <a:t>blíže přiblížila používanou terminologii v rámci </a:t>
            </a:r>
            <a:r>
              <a:rPr lang="cs-CZ" sz="2000" dirty="0" smtClean="0"/>
              <a:t>zdravotnictví, </a:t>
            </a:r>
            <a:r>
              <a:rPr lang="cs-CZ" sz="2000" dirty="0"/>
              <a:t>kde existují příspěvkové organizace jako právní forma. </a:t>
            </a:r>
            <a:r>
              <a:rPr lang="cs-CZ" sz="2000" dirty="0" smtClean="0"/>
              <a:t>Byly uvedeny základní </a:t>
            </a:r>
            <a:r>
              <a:rPr lang="cs-CZ" sz="2000" dirty="0"/>
              <a:t>členění jednotlivých typů zdravotní </a:t>
            </a:r>
            <a:r>
              <a:rPr lang="cs-CZ" sz="2000" dirty="0" smtClean="0"/>
              <a:t>péče, představit </a:t>
            </a:r>
            <a:r>
              <a:rPr lang="cs-CZ" sz="2000" dirty="0"/>
              <a:t>příspěvkové organizace v oblasti </a:t>
            </a:r>
            <a:r>
              <a:rPr lang="cs-CZ" sz="2000" dirty="0" smtClean="0"/>
              <a:t>zdravotnictví, charakterizovány subjekty </a:t>
            </a:r>
            <a:r>
              <a:rPr lang="cs-CZ" sz="2000" dirty="0"/>
              <a:t>zdravotnického </a:t>
            </a:r>
            <a:r>
              <a:rPr lang="cs-CZ" sz="2000" dirty="0" smtClean="0"/>
              <a:t>systému a představeny finanční </a:t>
            </a:r>
            <a:r>
              <a:rPr lang="cs-CZ" sz="2000" dirty="0"/>
              <a:t>toky ve </a:t>
            </a:r>
            <a:r>
              <a:rPr lang="cs-CZ" sz="2000" dirty="0" smtClean="0"/>
              <a:t>zdravotnictví.</a:t>
            </a:r>
            <a:endParaRPr 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40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Zdravotnictví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Systém zdravotnictví (zdravotní péče) České republiky je založen na bázi povinného zdravotního pojištění. Tento způsob je charakteristický s určitými modifikacemi pro většinu západoevropských zemí, jako je Německo, Holandsko, Rakousko, </a:t>
            </a:r>
            <a:r>
              <a:rPr lang="cs-CZ" sz="2000" dirty="0" smtClean="0"/>
              <a:t>Belgie.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1846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Zdravotní péče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Podle místa poskytování (ambulantní, ústavní)</a:t>
            </a:r>
          </a:p>
          <a:p>
            <a:r>
              <a:rPr lang="cs-CZ" sz="2000" dirty="0"/>
              <a:t>Podle typu specializace (primární, sekundární, terciární)</a:t>
            </a:r>
          </a:p>
          <a:p>
            <a:r>
              <a:rPr lang="cs-CZ" sz="2000" dirty="0"/>
              <a:t>Podle způsobu poskytování (standardní, </a:t>
            </a:r>
            <a:r>
              <a:rPr lang="cs-CZ" sz="2000" dirty="0" smtClean="0"/>
              <a:t>nadstandardní)</a:t>
            </a:r>
            <a:endParaRPr lang="cs-CZ" sz="2000" dirty="0"/>
          </a:p>
          <a:p>
            <a:r>
              <a:rPr lang="cs-CZ" sz="2000" dirty="0"/>
              <a:t>Podle způsobu financování (plně hrazená ze zdravotního pojištění, částečně hrazená ze zdravotního pojištění, nehrazená ze zdravotního pojištění)</a:t>
            </a:r>
          </a:p>
          <a:p>
            <a:pPr lvl="0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17383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Zdravotní péče dle typu specializace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400" b="1" dirty="0" smtClean="0"/>
              <a:t>primární </a:t>
            </a:r>
            <a:r>
              <a:rPr lang="cs-CZ" sz="2400" dirty="0"/>
              <a:t>– základní dostupná zdravotní péče spojená s nejvyšší frekvencí ošetření a vyšetření. Tato péče garantuje </a:t>
            </a:r>
            <a:r>
              <a:rPr lang="cs-CZ" sz="2400" dirty="0" smtClean="0"/>
              <a:t>prevenci.</a:t>
            </a:r>
          </a:p>
          <a:p>
            <a:pPr lvl="1"/>
            <a:r>
              <a:rPr lang="cs-CZ" sz="2000" dirty="0" smtClean="0"/>
              <a:t>Patří </a:t>
            </a:r>
            <a:r>
              <a:rPr lang="cs-CZ" sz="2000" dirty="0"/>
              <a:t>sem v rámci České republiky: praktičtí lékaři pro dospělé, praktičtí lékaři pro děti, základní gynekologická péče a základní stomatologická péče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74313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Zdravotní péče dle typu specializace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400" b="1" dirty="0" smtClean="0"/>
              <a:t>sekundární</a:t>
            </a:r>
            <a:r>
              <a:rPr lang="cs-CZ" sz="2400" dirty="0" smtClean="0"/>
              <a:t> </a:t>
            </a:r>
            <a:r>
              <a:rPr lang="cs-CZ" sz="2400" dirty="0"/>
              <a:t>– specializovaná péče v rámci oborů jako je např. rehabilitace, chirurgie, urologie, traumatologie, </a:t>
            </a:r>
            <a:r>
              <a:rPr lang="cs-CZ" sz="2400" dirty="0" err="1" smtClean="0"/>
              <a:t>dermatovenerologie</a:t>
            </a:r>
            <a:r>
              <a:rPr lang="cs-CZ" sz="2400" dirty="0" smtClean="0"/>
              <a:t>.</a:t>
            </a:r>
          </a:p>
          <a:p>
            <a:pPr lvl="1"/>
            <a:r>
              <a:rPr lang="cs-CZ" sz="2000" dirty="0" smtClean="0"/>
              <a:t>Je </a:t>
            </a:r>
            <a:r>
              <a:rPr lang="cs-CZ" sz="2000" dirty="0"/>
              <a:t>poskytována v nemocnicích, poliklinikách, léčebnách, sanatoriích, odborných ambulancích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49626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Zdravotní péče dle typu specializace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400" b="1" dirty="0" smtClean="0"/>
              <a:t>terciální</a:t>
            </a:r>
            <a:r>
              <a:rPr lang="cs-CZ" sz="2400" dirty="0" smtClean="0"/>
              <a:t> </a:t>
            </a:r>
            <a:r>
              <a:rPr lang="cs-CZ" sz="2400" dirty="0"/>
              <a:t>– vysoce specializovaná pracoviště velkých nemocnic poskytující extrémně komplexní, technologicky náročné diagnosticko-léčebné služby.</a:t>
            </a:r>
          </a:p>
        </p:txBody>
      </p:sp>
    </p:spTree>
    <p:extLst>
      <p:ext uri="{BB962C8B-B14F-4D97-AF65-F5344CB8AC3E}">
        <p14:creationId xmlns:p14="http://schemas.microsoft.com/office/powerpoint/2010/main" val="2134171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Zdravotní péče nadstandardní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Charakterizována finančně nákladnějšími metodami, léky, materiály, doplňkovými výkony.</a:t>
            </a:r>
          </a:p>
          <a:p>
            <a:r>
              <a:rPr lang="cs-CZ" sz="2400" dirty="0"/>
              <a:t>I nelékařské služby (luxusní vybavení pokoje v nemocnici).</a:t>
            </a:r>
          </a:p>
          <a:p>
            <a:r>
              <a:rPr lang="cs-CZ" sz="2400" dirty="0"/>
              <a:t>Není hrazeno ze zdravotního pojištění.</a:t>
            </a:r>
          </a:p>
        </p:txBody>
      </p:sp>
    </p:spTree>
    <p:extLst>
      <p:ext uri="{BB962C8B-B14F-4D97-AF65-F5344CB8AC3E}">
        <p14:creationId xmlns:p14="http://schemas.microsoft.com/office/powerpoint/2010/main" val="297471933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2883</TotalTime>
  <Words>1023</Words>
  <Application>Microsoft Office PowerPoint</Application>
  <PresentationFormat>Předvádění na obrazovce (16:9)</PresentationFormat>
  <Paragraphs>134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Zdravotnictví</vt:lpstr>
      <vt:lpstr>Zdravotní péče</vt:lpstr>
      <vt:lpstr>Zdravotní péče dle typu specializace</vt:lpstr>
      <vt:lpstr>Zdravotní péče dle typu specializace</vt:lpstr>
      <vt:lpstr>Zdravotní péče dle typu specializace</vt:lpstr>
      <vt:lpstr>Zdravotní péče nadstandardní</vt:lpstr>
      <vt:lpstr>Poskytovatelé zdravotní péče</vt:lpstr>
      <vt:lpstr>Zdravotní péče – soustava zařízení</vt:lpstr>
      <vt:lpstr>Zdravotní péče – soustava zařízení</vt:lpstr>
      <vt:lpstr>Zdravotní péče – soustava zařízení</vt:lpstr>
      <vt:lpstr>Zdravotní péče – soustava zařízení</vt:lpstr>
      <vt:lpstr>Subjekty zdravotnického systému</vt:lpstr>
      <vt:lpstr>Ministerstvo zdravotnictví</vt:lpstr>
      <vt:lpstr>Základní právní předpisy</vt:lpstr>
      <vt:lpstr>Základní právní předpisy</vt:lpstr>
      <vt:lpstr>Základní právní předpisy</vt:lpstr>
      <vt:lpstr>Management zdravotnického zařízení</vt:lpstr>
      <vt:lpstr>Zdravotní pojišťovna</vt:lpstr>
      <vt:lpstr>Zdravotní pojišťovna</vt:lpstr>
      <vt:lpstr>Financování zdravotnictví</vt:lpstr>
      <vt:lpstr>Finanční toky ve zdravotnictví</vt:lpstr>
      <vt:lpstr>Zdroje financování zdravotnictví v ČR</vt:lpstr>
      <vt:lpstr>Základní způsoby úhrady za zdravotní služby</vt:lpstr>
      <vt:lpstr>Základní způsoby úhrady za zdravotní služby</vt:lpstr>
      <vt:lpstr>Základní způsoby úhrady za zdravotní služby</vt:lpstr>
      <vt:lpstr>Základní způsoby úhrady za zdravotní služby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324</cp:revision>
  <cp:lastPrinted>2018-03-27T09:30:31Z</cp:lastPrinted>
  <dcterms:created xsi:type="dcterms:W3CDTF">2016-07-06T15:42:34Z</dcterms:created>
  <dcterms:modified xsi:type="dcterms:W3CDTF">2019-06-14T07:10:47Z</dcterms:modified>
</cp:coreProperties>
</file>