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7" r:id="rId2"/>
    <p:sldId id="259" r:id="rId3"/>
    <p:sldId id="258" r:id="rId4"/>
    <p:sldId id="301" r:id="rId5"/>
    <p:sldId id="303" r:id="rId6"/>
    <p:sldId id="304" r:id="rId7"/>
    <p:sldId id="305" r:id="rId8"/>
    <p:sldId id="306" r:id="rId9"/>
    <p:sldId id="307" r:id="rId10"/>
    <p:sldId id="308" r:id="rId11"/>
    <p:sldId id="309" r:id="rId12"/>
    <p:sldId id="310" r:id="rId13"/>
    <p:sldId id="311" r:id="rId14"/>
    <p:sldId id="312" r:id="rId15"/>
    <p:sldId id="313" r:id="rId16"/>
    <p:sldId id="314" r:id="rId17"/>
    <p:sldId id="315" r:id="rId18"/>
    <p:sldId id="316" r:id="rId19"/>
    <p:sldId id="317" r:id="rId20"/>
    <p:sldId id="318" r:id="rId21"/>
    <p:sldId id="319" r:id="rId22"/>
    <p:sldId id="320" r:id="rId23"/>
    <p:sldId id="321" r:id="rId24"/>
    <p:sldId id="322" r:id="rId25"/>
    <p:sldId id="323" r:id="rId26"/>
    <p:sldId id="324" r:id="rId27"/>
    <p:sldId id="325" r:id="rId28"/>
    <p:sldId id="326" r:id="rId29"/>
    <p:sldId id="327" r:id="rId30"/>
    <p:sldId id="302" r:id="rId31"/>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658"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14.06.2019</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4105893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a:prstGeom prst="rect">
            <a:avLst/>
          </a:prstGeom>
        </p:spPr>
        <p:txBody>
          <a:bodyPr lIns="68580" tIns="34290" rIns="68580" bIns="34290" anchor="b"/>
          <a:lstStyle>
            <a:lvl1pPr algn="ctr">
              <a:defRPr sz="4500"/>
            </a:lvl1pPr>
          </a:lstStyle>
          <a:p>
            <a:r>
              <a:rPr lang="cs-CZ" smtClean="0"/>
              <a:t>Kliknutím lze upravit styl.</a:t>
            </a:r>
            <a:endParaRPr lang="cs-CZ"/>
          </a:p>
        </p:txBody>
      </p:sp>
      <p:sp>
        <p:nvSpPr>
          <p:cNvPr id="3" name="Podnadpis 2"/>
          <p:cNvSpPr>
            <a:spLocks noGrp="1"/>
          </p:cNvSpPr>
          <p:nvPr>
            <p:ph type="subTitle" idx="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smtClean="0"/>
              <a:t>Kliknutím můžete upravit styl předlohy.</a:t>
            </a:r>
            <a:endParaRPr lang="cs-CZ"/>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F066A928-83BD-4B3B-AB3B-789638C2D817}" type="datetime1">
              <a:rPr lang="cs-CZ" smtClean="0"/>
              <a:t>14.06.2019</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t>‹#›</a:t>
            </a:fld>
            <a:endParaRPr lang="cs-CZ"/>
          </a:p>
        </p:txBody>
      </p:sp>
    </p:spTree>
    <p:extLst>
      <p:ext uri="{BB962C8B-B14F-4D97-AF65-F5344CB8AC3E}">
        <p14:creationId xmlns:p14="http://schemas.microsoft.com/office/powerpoint/2010/main" val="40234032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3"/>
            <a:ext cx="936104" cy="730162"/>
          </a:xfrm>
          <a:prstGeom prst="rect">
            <a:avLst/>
          </a:prstGeom>
        </p:spPr>
      </p:pic>
      <p:sp>
        <p:nvSpPr>
          <p:cNvPr id="7" name="Obdélník 6"/>
          <p:cNvSpPr/>
          <p:nvPr/>
        </p:nvSpPr>
        <p:spPr>
          <a:xfrm>
            <a:off x="395537" y="2365809"/>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lIns="91438" tIns="45719" rIns="91438" bIns="45719"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smtClean="0">
                <a:ln w="0"/>
                <a:solidFill>
                  <a:schemeClr val="bg1"/>
                </a:solidFill>
                <a:effectLst>
                  <a:outerShdw blurRad="38100" dist="19050" dir="2700000" algn="tl" rotWithShape="0">
                    <a:schemeClr val="dk1">
                      <a:alpha val="40000"/>
                    </a:schemeClr>
                  </a:outerShdw>
                </a:effectLst>
              </a:rPr>
              <a:t>ŘÍZENÍ PROVOZU PŘÍSPĚVKOVÝCH ORGANIZACÍ</a:t>
            </a: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dirty="0" smtClean="0">
                <a:ln w="0"/>
                <a:solidFill>
                  <a:schemeClr val="bg1"/>
                </a:solidFill>
                <a:effectLst>
                  <a:outerShdw blurRad="38100" dist="19050" dir="2700000" algn="tl" rotWithShape="0">
                    <a:schemeClr val="dk1">
                      <a:alpha val="40000"/>
                    </a:schemeClr>
                  </a:outerShdw>
                </a:effectLst>
              </a:rPr>
              <a:t>Ing. Žaneta </a:t>
            </a:r>
            <a:r>
              <a:rPr lang="cs-CZ" b="1" dirty="0" err="1" smtClean="0">
                <a:ln w="0"/>
                <a:solidFill>
                  <a:schemeClr val="bg1"/>
                </a:solidFill>
                <a:effectLst>
                  <a:outerShdw blurRad="38100" dist="19050" dir="2700000" algn="tl" rotWithShape="0">
                    <a:schemeClr val="dk1">
                      <a:alpha val="40000"/>
                    </a:schemeClr>
                  </a:outerShdw>
                </a:effectLst>
              </a:rPr>
              <a:t>Rylková</a:t>
            </a:r>
            <a:r>
              <a:rPr lang="cs-CZ" b="1" dirty="0" smtClean="0">
                <a:ln w="0"/>
                <a:solidFill>
                  <a:schemeClr val="bg1"/>
                </a:solidFill>
                <a:effectLst>
                  <a:outerShdw blurRad="38100" dist="19050" dir="2700000" algn="tl" rotWithShape="0">
                    <a:schemeClr val="dk1">
                      <a:alpha val="40000"/>
                    </a:schemeClr>
                  </a:outerShdw>
                </a:effectLst>
              </a:rPr>
              <a:t>, Ph.D.</a:t>
            </a:r>
          </a:p>
        </p:txBody>
      </p:sp>
      <p:sp>
        <p:nvSpPr>
          <p:cNvPr id="2" name="Nadpis 1"/>
          <p:cNvSpPr>
            <a:spLocks noGrp="1"/>
          </p:cNvSpPr>
          <p:nvPr>
            <p:ph type="ctrTitle" idx="4294967295"/>
          </p:nvPr>
        </p:nvSpPr>
        <p:spPr>
          <a:xfrm>
            <a:off x="0" y="700089"/>
            <a:ext cx="5111750" cy="2159000"/>
          </a:xfrm>
          <a:prstGeom prst="rect">
            <a:avLst/>
          </a:prstGeom>
        </p:spPr>
        <p:txBody>
          <a:bodyPr lIns="68580" tIns="34290" rIns="68580" bIns="34290"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3787313614"/>
              </p:ext>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826823"/>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57199"/>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7156408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Strategické řízení</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MBP </a:t>
            </a:r>
            <a:r>
              <a:rPr lang="cs-CZ" sz="1600" dirty="0" err="1"/>
              <a:t>Consluting</a:t>
            </a:r>
            <a:r>
              <a:rPr lang="cs-CZ" sz="1600" dirty="0"/>
              <a:t>, 2017. http://www.mbpconsulting.cz/cs/knowhow/strategy/</a:t>
            </a:r>
          </a:p>
        </p:txBody>
      </p:sp>
      <p:pic>
        <p:nvPicPr>
          <p:cNvPr id="5" name="Obrázek 4"/>
          <p:cNvPicPr/>
          <p:nvPr/>
        </p:nvPicPr>
        <p:blipFill rotWithShape="1">
          <a:blip r:embed="rId2"/>
          <a:srcRect l="27432" t="12834" r="28292" b="17856"/>
          <a:stretch/>
        </p:blipFill>
        <p:spPr bwMode="auto">
          <a:xfrm>
            <a:off x="1837852" y="1203598"/>
            <a:ext cx="5038404" cy="338437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271856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Strategické řízení</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err="1"/>
              <a:t>Mallya</a:t>
            </a:r>
            <a:r>
              <a:rPr lang="cs-CZ" sz="2000" dirty="0"/>
              <a:t> (2007, s. 17) uvádí, že </a:t>
            </a:r>
            <a:r>
              <a:rPr lang="cs-CZ" sz="2000" i="1" dirty="0"/>
              <a:t>„strategie je jednoduše trajektorie nebo dráha směřující k předem stanoveným cílům, která je tvořena podnikatelskými, konkurenčními a funkcionálními oblastmi přístupů, jež se management snaží uplatnit při vymezování pozice podniku a při řízení celkové skladby jeho činnosti.“</a:t>
            </a:r>
            <a:endParaRPr lang="cs-CZ" sz="2000" dirty="0"/>
          </a:p>
        </p:txBody>
      </p:sp>
    </p:spTree>
    <p:extLst>
      <p:ext uri="{BB962C8B-B14F-4D97-AF65-F5344CB8AC3E}">
        <p14:creationId xmlns:p14="http://schemas.microsoft.com/office/powerpoint/2010/main" val="28679887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Strategické řízení</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Stěžejním úkolem strategického řízení je určení strategie a kontrola průběhu uskutečňování strategie. Strategii je možné moderně pojímat jako dokument, který v sobě zahrnuje dlouhodobé cíle organizace, procesy dílčích strategických operací, charakteristiku organizačních zdrojů, které povedou k naplnění určených cílů. Strategie je připraveností organizace na budoucnost, která vychází z analýzy interního a externího prostředí organizace.</a:t>
            </a:r>
          </a:p>
          <a:p>
            <a:endParaRPr lang="cs-CZ" sz="2000" dirty="0"/>
          </a:p>
        </p:txBody>
      </p:sp>
    </p:spTree>
    <p:extLst>
      <p:ext uri="{BB962C8B-B14F-4D97-AF65-F5344CB8AC3E}">
        <p14:creationId xmlns:p14="http://schemas.microsoft.com/office/powerpoint/2010/main" val="8019352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Strategické řízení - proces</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Jádrem a počátkem zpracovávání strategie je definice vize, poslání a odvození cílů, což je možné nazvat jako strategické </a:t>
            </a:r>
            <a:r>
              <a:rPr lang="cs-CZ" sz="2000" dirty="0" smtClean="0"/>
              <a:t>myšlení.</a:t>
            </a:r>
          </a:p>
          <a:p>
            <a:r>
              <a:rPr lang="cs-CZ" sz="2000" dirty="0" smtClean="0"/>
              <a:t>Dalším </a:t>
            </a:r>
            <a:r>
              <a:rPr lang="cs-CZ" sz="2000" dirty="0"/>
              <a:t>krokem je strategická analýza, tedy analýza externího a interního prostředí </a:t>
            </a:r>
            <a:r>
              <a:rPr lang="cs-CZ" sz="2000" dirty="0" smtClean="0"/>
              <a:t>organizace.</a:t>
            </a:r>
          </a:p>
          <a:p>
            <a:r>
              <a:rPr lang="cs-CZ" sz="2000" dirty="0" smtClean="0"/>
              <a:t>Dle </a:t>
            </a:r>
            <a:r>
              <a:rPr lang="cs-CZ" sz="2000" dirty="0"/>
              <a:t>výsledků analýz je možné formulovat strategii a vybrat přijatelnou variantu strategie, což je spojeno dále s implementací </a:t>
            </a:r>
            <a:r>
              <a:rPr lang="cs-CZ" sz="2000" dirty="0" smtClean="0"/>
              <a:t>strategie.</a:t>
            </a:r>
          </a:p>
          <a:p>
            <a:r>
              <a:rPr lang="cs-CZ" sz="2000" dirty="0" smtClean="0"/>
              <a:t>Po </a:t>
            </a:r>
            <a:r>
              <a:rPr lang="cs-CZ" sz="2000" dirty="0"/>
              <a:t>implementaci je důležité strategii kontrolovat a hodnotit.</a:t>
            </a:r>
          </a:p>
          <a:p>
            <a:endParaRPr lang="cs-CZ" sz="2000" dirty="0"/>
          </a:p>
        </p:txBody>
      </p:sp>
    </p:spTree>
    <p:extLst>
      <p:ext uri="{BB962C8B-B14F-4D97-AF65-F5344CB8AC3E}">
        <p14:creationId xmlns:p14="http://schemas.microsoft.com/office/powerpoint/2010/main" val="3870968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Strategické řízení - analýza</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Strategie organizace by měla najít konkurenční výhodu organizace (jedinečnost) na základě strategické </a:t>
            </a:r>
            <a:r>
              <a:rPr lang="cs-CZ" sz="2000" dirty="0" smtClean="0"/>
              <a:t>analýzy.</a:t>
            </a:r>
          </a:p>
          <a:p>
            <a:r>
              <a:rPr lang="cs-CZ" sz="2000" dirty="0" smtClean="0"/>
              <a:t>Externí analýza:</a:t>
            </a:r>
          </a:p>
          <a:p>
            <a:pPr lvl="1"/>
            <a:r>
              <a:rPr lang="cs-CZ" sz="1600" dirty="0" smtClean="0"/>
              <a:t>je </a:t>
            </a:r>
            <a:r>
              <a:rPr lang="cs-CZ" sz="1600" dirty="0"/>
              <a:t>zaměřována na odhad budoucího vývoje a trendů, je nutné analyzovat informace o trendech životního cyklu obyvatel, analyzovat vývoj technologií, legislativu a zákony. Zdrojem informací externí analýzy jsou internet, média, strategické studie a průzkumy, </a:t>
            </a:r>
            <a:r>
              <a:rPr lang="cs-CZ" sz="1600" dirty="0" smtClean="0"/>
              <a:t>prognózy.</a:t>
            </a:r>
          </a:p>
          <a:p>
            <a:pPr lvl="1"/>
            <a:r>
              <a:rPr lang="cs-CZ" sz="1600" dirty="0" smtClean="0"/>
              <a:t>Externí </a:t>
            </a:r>
            <a:r>
              <a:rPr lang="cs-CZ" sz="1600" dirty="0"/>
              <a:t>prostředí se nejčastěji uskutečňuje pomocí použití metody PEST, QUEST, 4C. Do externího prostředí je možné zahrnout také konkurenci, zákazníky (klienty), dodavatele, kdy je možné použít </a:t>
            </a:r>
            <a:r>
              <a:rPr lang="cs-CZ" sz="1600" dirty="0" err="1"/>
              <a:t>Porterův</a:t>
            </a:r>
            <a:r>
              <a:rPr lang="cs-CZ" sz="1600" dirty="0"/>
              <a:t> model pěti konkurenčních sil a analýza životního cyklu odvětví.</a:t>
            </a:r>
          </a:p>
          <a:p>
            <a:endParaRPr lang="cs-CZ" sz="2000" dirty="0"/>
          </a:p>
        </p:txBody>
      </p:sp>
    </p:spTree>
    <p:extLst>
      <p:ext uri="{BB962C8B-B14F-4D97-AF65-F5344CB8AC3E}">
        <p14:creationId xmlns:p14="http://schemas.microsoft.com/office/powerpoint/2010/main" val="16203142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Strategické řízení - analýza</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Interní </a:t>
            </a:r>
            <a:r>
              <a:rPr lang="cs-CZ" sz="2000" dirty="0" smtClean="0"/>
              <a:t>analýza:</a:t>
            </a:r>
          </a:p>
          <a:p>
            <a:pPr lvl="1"/>
            <a:r>
              <a:rPr lang="cs-CZ" sz="1600" dirty="0" smtClean="0"/>
              <a:t>odhaluje </a:t>
            </a:r>
            <a:r>
              <a:rPr lang="cs-CZ" sz="1600" dirty="0"/>
              <a:t>silné a slabé stránky </a:t>
            </a:r>
            <a:r>
              <a:rPr lang="cs-CZ" sz="1600" dirty="0" smtClean="0"/>
              <a:t>organizace.</a:t>
            </a:r>
          </a:p>
          <a:p>
            <a:pPr lvl="1"/>
            <a:r>
              <a:rPr lang="cs-CZ" sz="1600" dirty="0" smtClean="0"/>
              <a:t>Tato </a:t>
            </a:r>
            <a:r>
              <a:rPr lang="cs-CZ" sz="1600" dirty="0"/>
              <a:t>analýza hodnotí zdroje organizace, tedy vstupy. Mezi zdroje patří zaměstnanci, stroje, budovy, finanční prostředky, schopnosti </a:t>
            </a:r>
            <a:r>
              <a:rPr lang="cs-CZ" sz="1600" dirty="0" smtClean="0"/>
              <a:t>manažerů.</a:t>
            </a:r>
          </a:p>
          <a:p>
            <a:pPr lvl="1"/>
            <a:r>
              <a:rPr lang="cs-CZ" sz="1600" dirty="0" smtClean="0"/>
              <a:t>Pro </a:t>
            </a:r>
            <a:r>
              <a:rPr lang="cs-CZ" sz="1600" dirty="0"/>
              <a:t>analýzu interního prostředí se používá např. model 7S, VRIO, analýza hodnotového řetězce, finanční analýza, </a:t>
            </a:r>
            <a:r>
              <a:rPr lang="cs-CZ" sz="1600" dirty="0" err="1"/>
              <a:t>Balanced</a:t>
            </a:r>
            <a:r>
              <a:rPr lang="cs-CZ" sz="1600" dirty="0"/>
              <a:t> </a:t>
            </a:r>
            <a:r>
              <a:rPr lang="cs-CZ" sz="1600" dirty="0" err="1"/>
              <a:t>Scorecard</a:t>
            </a:r>
            <a:r>
              <a:rPr lang="cs-CZ" sz="1600" dirty="0"/>
              <a:t> </a:t>
            </a:r>
          </a:p>
        </p:txBody>
      </p:sp>
    </p:spTree>
    <p:extLst>
      <p:ext uri="{BB962C8B-B14F-4D97-AF65-F5344CB8AC3E}">
        <p14:creationId xmlns:p14="http://schemas.microsoft.com/office/powerpoint/2010/main" val="26623344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Strategické řízení - analýza</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Vyústěním analýzy externího a interního prostředí by měla být SWOT analýza, tedy analýza silných a slabých stránek (interního prostředí) a příležitostí a hrozeb (externího prostředí) organizace. Tato analýza by měla být základem pro formulaci strategie organizace a měla by využít silných stránek a příležitostí k eliminaci slabých stránek a hrozeb.</a:t>
            </a:r>
          </a:p>
        </p:txBody>
      </p:sp>
    </p:spTree>
    <p:extLst>
      <p:ext uri="{BB962C8B-B14F-4D97-AF65-F5344CB8AC3E}">
        <p14:creationId xmlns:p14="http://schemas.microsoft.com/office/powerpoint/2010/main" val="39578983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Řízení nákupu</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Nákup probíhá 2 způsoby:</a:t>
            </a:r>
          </a:p>
          <a:p>
            <a:pPr lvl="1"/>
            <a:r>
              <a:rPr lang="cs-CZ" sz="1600" dirty="0"/>
              <a:t>co nepodléhá zákonu č. 134/2016 – výběr dle podmínky cena/kvalita,</a:t>
            </a:r>
          </a:p>
          <a:p>
            <a:pPr lvl="1"/>
            <a:r>
              <a:rPr lang="cs-CZ" sz="1600" dirty="0"/>
              <a:t>zbytek se řídí zákonem č. 134/2016.</a:t>
            </a:r>
          </a:p>
          <a:p>
            <a:r>
              <a:rPr lang="cs-CZ" sz="2000" dirty="0"/>
              <a:t>Vhodná volba dodavatele může významně ovlivnit chod organizace. Když bude dodavatel vhodně zvolen, ušetří nejenom čas, ale také peníze.</a:t>
            </a:r>
          </a:p>
          <a:p>
            <a:endParaRPr lang="cs-CZ" sz="2000" dirty="0"/>
          </a:p>
        </p:txBody>
      </p:sp>
    </p:spTree>
    <p:extLst>
      <p:ext uri="{BB962C8B-B14F-4D97-AF65-F5344CB8AC3E}">
        <p14:creationId xmlns:p14="http://schemas.microsoft.com/office/powerpoint/2010/main" val="23999276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Řízení nákupu</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Příspěvková organizace zřizovaná územně samosprávným celkem, která hospodaří s veřejnými financemi, využívá jako nástroj pro řízení nákupu veřejné zakázky. Veřejná zakázka je možností uskutečnění veřejného projektu. Veřejná zakázka je veřejný projekt, který není prováděn veřejným sektorem, ale externím subjektem, který nepatří do veřejného sektoru a projekt realizuje za úplatu. Veřejná zakázka se řídí zákonem č. 134/2016 Sb. o veřejných zakázkách.</a:t>
            </a:r>
          </a:p>
          <a:p>
            <a:endParaRPr lang="cs-CZ" sz="2000" dirty="0"/>
          </a:p>
        </p:txBody>
      </p:sp>
    </p:spTree>
    <p:extLst>
      <p:ext uri="{BB962C8B-B14F-4D97-AF65-F5344CB8AC3E}">
        <p14:creationId xmlns:p14="http://schemas.microsoft.com/office/powerpoint/2010/main" val="34053810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Řízení nákupu</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E-aukce jsou moderním způsobem soutěžení o veřejné zakázky dle §120, zákona č. 134/2016, o zadávání veřejných zakázek. E-aukce je automatickým systémem vyhodnocování nabídek. E-aukce probíhá online v reálném čase, kdy proti sobě stojí dvě strany. Jedna strana (organizace) realizuje nákup a druhá strana (skupina kvalifikovaných dodavatelů) soupeří mezi sebou v dodání statků nebo služeb, jež mají jasně definovány množství, kvalitu, termín dodávky, design a další podmínky. </a:t>
            </a:r>
          </a:p>
        </p:txBody>
      </p:sp>
    </p:spTree>
    <p:extLst>
      <p:ext uri="{BB962C8B-B14F-4D97-AF65-F5344CB8AC3E}">
        <p14:creationId xmlns:p14="http://schemas.microsoft.com/office/powerpoint/2010/main" val="2003364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93883" y="385667"/>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873903"/>
            <a:ext cx="3222810" cy="1712888"/>
          </a:xfrm>
          <a:prstGeom prst="rect">
            <a:avLst/>
          </a:prstGeom>
        </p:spPr>
        <p:txBody>
          <a:bodyPr vert="horz" lIns="68580" tIns="34290" rIns="68580" bIns="34290" rtlCol="0" anchor="t">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solidFill>
            </a:endParaRPr>
          </a:p>
          <a:p>
            <a:pPr algn="l"/>
            <a:endParaRPr lang="cs-CZ" sz="3000" b="1" dirty="0">
              <a:solidFill>
                <a:schemeClr val="bg1"/>
              </a:solidFill>
            </a:endParaRPr>
          </a:p>
          <a:p>
            <a:r>
              <a:rPr lang="pl-PL" sz="3000" b="1" dirty="0" smtClean="0">
                <a:solidFill>
                  <a:schemeClr val="bg1"/>
                </a:solidFill>
              </a:rPr>
              <a:t>Činnosti příspěvkových organizací</a:t>
            </a:r>
            <a:endParaRPr lang="pl-PL" sz="3000" b="1" dirty="0">
              <a:solidFill>
                <a:schemeClr val="bg1"/>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088674" y="1475003"/>
            <a:ext cx="4011718" cy="3256987"/>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smtClean="0">
                <a:cs typeface="Arial" panose="020B0604020202020204" pitchFamily="34" charset="0"/>
              </a:rPr>
              <a:t>Hlavní činnosti</a:t>
            </a:r>
          </a:p>
          <a:p>
            <a:r>
              <a:rPr lang="cs-CZ" sz="1800" b="1" dirty="0" smtClean="0">
                <a:cs typeface="Arial" panose="020B0604020202020204" pitchFamily="34" charset="0"/>
              </a:rPr>
              <a:t>Doplňkové činnosti</a:t>
            </a:r>
          </a:p>
          <a:p>
            <a:r>
              <a:rPr lang="cs-CZ" sz="1800" b="1" dirty="0" smtClean="0">
                <a:cs typeface="Arial" panose="020B0604020202020204" pitchFamily="34" charset="0"/>
              </a:rPr>
              <a:t>Strategické řízení</a:t>
            </a:r>
          </a:p>
          <a:p>
            <a:r>
              <a:rPr lang="cs-CZ" sz="1800" b="1" dirty="0" smtClean="0">
                <a:cs typeface="Arial" panose="020B0604020202020204" pitchFamily="34" charset="0"/>
              </a:rPr>
              <a:t>Řízení nákupu</a:t>
            </a:r>
          </a:p>
          <a:p>
            <a:r>
              <a:rPr lang="cs-CZ" sz="1800" b="1" dirty="0" smtClean="0">
                <a:cs typeface="Arial" panose="020B0604020202020204" pitchFamily="34" charset="0"/>
              </a:rPr>
              <a:t>Vnitřní kontrolní systém příspěvkové organizace</a:t>
            </a:r>
          </a:p>
        </p:txBody>
      </p:sp>
      <p:sp>
        <p:nvSpPr>
          <p:cNvPr id="3" name="TextovéPole 2"/>
          <p:cNvSpPr txBox="1"/>
          <p:nvPr/>
        </p:nvSpPr>
        <p:spPr>
          <a:xfrm>
            <a:off x="645459" y="2904565"/>
            <a:ext cx="2702859" cy="438581"/>
          </a:xfrm>
          <a:prstGeom prst="rect">
            <a:avLst/>
          </a:prstGeom>
          <a:noFill/>
        </p:spPr>
        <p:txBody>
          <a:bodyPr wrap="square" lIns="68580" tIns="34290" rIns="68580" bIns="34290" rtlCol="0">
            <a:spAutoFit/>
          </a:bodyPr>
          <a:lstStyle/>
          <a:p>
            <a:r>
              <a:rPr lang="cs-CZ" sz="2400" dirty="0">
                <a:solidFill>
                  <a:schemeClr val="bg1"/>
                </a:solidFill>
              </a:rPr>
              <a:t>Struktura přednášky</a:t>
            </a:r>
          </a:p>
        </p:txBody>
      </p:sp>
      <p:pic>
        <p:nvPicPr>
          <p:cNvPr id="12" name="Obrázek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550558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Řízení nákupu</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Od 18. 10. 2018 musí probíhat všechny zakázky plně elektronicky. Povinnost elektronické komunikace platí i na zadávací řízení zahájené už před datem 18. 10. 2018. Pro všechny zadavatele i dodavatele veřejných zakázek je to historicky největší změna za posledních deset let. Bližší informace k elektronickým aukcím jsou vedeny na internetovém odkazu www.eaukce.cz</a:t>
            </a:r>
          </a:p>
        </p:txBody>
      </p:sp>
    </p:spTree>
    <p:extLst>
      <p:ext uri="{BB962C8B-B14F-4D97-AF65-F5344CB8AC3E}">
        <p14:creationId xmlns:p14="http://schemas.microsoft.com/office/powerpoint/2010/main" val="23029033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Řízení nákupu</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smtClean="0"/>
              <a:t>E-aukce - Výhody </a:t>
            </a:r>
            <a:r>
              <a:rPr lang="cs-CZ" sz="2000" dirty="0"/>
              <a:t>tohoto systému přinášejí zadavateli (Resortní systém centralizovaného zadávání, 2018):</a:t>
            </a:r>
          </a:p>
          <a:p>
            <a:pPr lvl="1"/>
            <a:r>
              <a:rPr lang="cs-CZ" sz="1800" dirty="0"/>
              <a:t>výrazné úspory při nákupech získané agregací komodit či služeb za zvolené časové období, za vhodný organizační celek (posílení principu hospodárnosti),</a:t>
            </a:r>
          </a:p>
          <a:p>
            <a:pPr lvl="1"/>
            <a:r>
              <a:rPr lang="cs-CZ" sz="1800" dirty="0"/>
              <a:t>snížení nákladů na obstarávání zboží, služeb a stavebních prací,</a:t>
            </a:r>
          </a:p>
          <a:p>
            <a:pPr lvl="1"/>
            <a:r>
              <a:rPr lang="cs-CZ" sz="1800" dirty="0"/>
              <a:t>zvýšení odbornosti pracovní síly dané centralizací znalostí,</a:t>
            </a:r>
          </a:p>
          <a:p>
            <a:pPr lvl="1"/>
            <a:r>
              <a:rPr lang="cs-CZ" sz="1800" dirty="0"/>
              <a:t>optimalizace kapacit snížením počtu pracovníků vykonávajících zadavatelskou činnost (posílení principu efektivnosti),</a:t>
            </a:r>
          </a:p>
          <a:p>
            <a:pPr lvl="1"/>
            <a:r>
              <a:rPr lang="cs-CZ" sz="1800" dirty="0"/>
              <a:t>omezení možnosti korupčního jednání díky možnosti kontroly a získání on-line přehledu o prováděných nákupech.</a:t>
            </a:r>
          </a:p>
          <a:p>
            <a:endParaRPr lang="cs-CZ" sz="2000" dirty="0"/>
          </a:p>
        </p:txBody>
      </p:sp>
    </p:spTree>
    <p:extLst>
      <p:ext uri="{BB962C8B-B14F-4D97-AF65-F5344CB8AC3E}">
        <p14:creationId xmlns:p14="http://schemas.microsoft.com/office/powerpoint/2010/main" val="33254759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Vnitřní kontrolní systém</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Ministerstvo financí ČR definuje vnitřní kontrolní systém takto </a:t>
            </a:r>
            <a:r>
              <a:rPr lang="cs-CZ" sz="2000" i="1" dirty="0"/>
              <a:t>„vnitřní kontrolní systém je souhrn organizačních, formalizovaných a stálých nástrojů a opatření, které jsou zavedeny v organizaci k zajištění dosažení stanovených cílů při splnění principu 3E (účelnost, hospodárnost, efektivnost).“</a:t>
            </a:r>
            <a:endParaRPr lang="cs-CZ" sz="2000" dirty="0"/>
          </a:p>
          <a:p>
            <a:endParaRPr lang="cs-CZ" sz="2000" dirty="0"/>
          </a:p>
        </p:txBody>
      </p:sp>
    </p:spTree>
    <p:extLst>
      <p:ext uri="{BB962C8B-B14F-4D97-AF65-F5344CB8AC3E}">
        <p14:creationId xmlns:p14="http://schemas.microsoft.com/office/powerpoint/2010/main" val="14183239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Vnitřní kontrolní systém</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Vnitřní kontrolní systém si klade za cíl především vytvořit podmínky pro efektivní účelné výkony v organizaci, jeho cílem je vyhodnocovat provozní, právní nařízení a snižovat tímto způsobem rizika, která vznikají v souvislosti s jejich nařízením. Cílem je také podávat včasné informace managementu např. o nedostatcích a přijímat opatření vedoucí k nápravě.</a:t>
            </a:r>
          </a:p>
          <a:p>
            <a:endParaRPr lang="cs-CZ" sz="2000" dirty="0"/>
          </a:p>
        </p:txBody>
      </p:sp>
    </p:spTree>
    <p:extLst>
      <p:ext uri="{BB962C8B-B14F-4D97-AF65-F5344CB8AC3E}">
        <p14:creationId xmlns:p14="http://schemas.microsoft.com/office/powerpoint/2010/main" val="20425800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Vnitřní kontrolní systém</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Předmětem finanční kontroly se má na mysli respektování právních předpisů při nakládání s veřejnými prostředky a zajištění jejich ochrany před riziky a nesoulady, které jsou způsobovány porušením právních předpisů. Předmětem finanční kontroly je rovněž řádná informovanost vedoucího orgánu veřejné správy o hospodaření s veřejnými prostředky a o operacích, které s veřejnými prostředky souvisí.</a:t>
            </a:r>
          </a:p>
          <a:p>
            <a:endParaRPr lang="cs-CZ" sz="2000" dirty="0"/>
          </a:p>
        </p:txBody>
      </p:sp>
    </p:spTree>
    <p:extLst>
      <p:ext uri="{BB962C8B-B14F-4D97-AF65-F5344CB8AC3E}">
        <p14:creationId xmlns:p14="http://schemas.microsoft.com/office/powerpoint/2010/main" val="35232020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Vnitřní kontrolní systém</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Systém finanční kontroly se skládá z:</a:t>
            </a:r>
          </a:p>
          <a:p>
            <a:pPr lvl="1"/>
            <a:r>
              <a:rPr lang="cs-CZ" sz="1800" dirty="0"/>
              <a:t>veřejnoprávní kontroly – jsou vykonávány externími kontrolními orgány např. finančním úřadem,</a:t>
            </a:r>
          </a:p>
          <a:p>
            <a:pPr lvl="1"/>
            <a:r>
              <a:rPr lang="cs-CZ" sz="1800" dirty="0"/>
              <a:t>kontroly vykonávané podle mezinárodních smluv,</a:t>
            </a:r>
          </a:p>
          <a:p>
            <a:pPr lvl="1"/>
            <a:r>
              <a:rPr lang="cs-CZ" sz="1800" dirty="0"/>
              <a:t>vnitřního kontrolního systému – patří sem řídící kontrola a interní audit - slouží např. také k důvěryhodnému informování zaměstnanců o hospodaření s veřejnými prostředky. Interní audit se nemusí v příspěvkové organizaci vyskytovat,</a:t>
            </a:r>
          </a:p>
          <a:p>
            <a:pPr lvl="1"/>
            <a:r>
              <a:rPr lang="cs-CZ" sz="1800" dirty="0"/>
              <a:t>kontroly od donátorů.</a:t>
            </a:r>
          </a:p>
          <a:p>
            <a:endParaRPr lang="cs-CZ" sz="2000" dirty="0"/>
          </a:p>
        </p:txBody>
      </p:sp>
    </p:spTree>
    <p:extLst>
      <p:ext uri="{BB962C8B-B14F-4D97-AF65-F5344CB8AC3E}">
        <p14:creationId xmlns:p14="http://schemas.microsoft.com/office/powerpoint/2010/main" val="21980631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Vnitřní kontrolní systém</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b="1" dirty="0"/>
              <a:t>vnitřní kontrola </a:t>
            </a:r>
            <a:r>
              <a:rPr lang="cs-CZ" sz="2000" dirty="0"/>
              <a:t>člení </a:t>
            </a:r>
            <a:r>
              <a:rPr lang="cs-CZ" sz="2000" dirty="0" smtClean="0"/>
              <a:t>se do </a:t>
            </a:r>
            <a:r>
              <a:rPr lang="cs-CZ" sz="2000" dirty="0"/>
              <a:t>3 částí – preventivní kontrola, průběžná kontrola, kontrola zpětnou </a:t>
            </a:r>
            <a:r>
              <a:rPr lang="cs-CZ" sz="2000" dirty="0" smtClean="0"/>
              <a:t>vazbou.</a:t>
            </a:r>
          </a:p>
          <a:p>
            <a:pPr lvl="1"/>
            <a:r>
              <a:rPr lang="cs-CZ" sz="1600" dirty="0" smtClean="0"/>
              <a:t>Preventivní </a:t>
            </a:r>
            <a:r>
              <a:rPr lang="cs-CZ" sz="1600" dirty="0"/>
              <a:t>kontrola zjišťuje odchylky zdrojů v oblasti kvantitativní a kvalitativní. Preventivní kontrola chce zvýšit pravděpodobnost, že skutečné výsledky se budou co nejvíce shodovat s výsledky </a:t>
            </a:r>
            <a:r>
              <a:rPr lang="cs-CZ" sz="1600" dirty="0" smtClean="0"/>
              <a:t>plánovanými.</a:t>
            </a:r>
          </a:p>
          <a:p>
            <a:pPr lvl="1"/>
            <a:r>
              <a:rPr lang="cs-CZ" sz="1600" dirty="0" smtClean="0"/>
              <a:t>Průběžná </a:t>
            </a:r>
            <a:r>
              <a:rPr lang="cs-CZ" sz="1600" dirty="0"/>
              <a:t>kontrola zjišťuje, zda probíhají operace potřebné k dosažené stanovených cílů. Průběžná kontrola je prováděna manažery </a:t>
            </a:r>
            <a:r>
              <a:rPr lang="cs-CZ" sz="1600" dirty="0" smtClean="0"/>
              <a:t>organizace.</a:t>
            </a:r>
          </a:p>
          <a:p>
            <a:pPr lvl="1"/>
            <a:r>
              <a:rPr lang="cs-CZ" sz="1600" dirty="0" smtClean="0"/>
              <a:t>Kontrola </a:t>
            </a:r>
            <a:r>
              <a:rPr lang="cs-CZ" sz="1600" dirty="0"/>
              <a:t>zpětnou vazbou se zaměřuje na kontrolu konečných výsledků. Historické výsledky jsou důležitým podkladem kontroly zpětnou vazbou a podkladem pro formulaci budoucích aktivit organizace.</a:t>
            </a:r>
          </a:p>
          <a:p>
            <a:endParaRPr lang="cs-CZ" sz="2000" dirty="0"/>
          </a:p>
        </p:txBody>
      </p:sp>
    </p:spTree>
    <p:extLst>
      <p:ext uri="{BB962C8B-B14F-4D97-AF65-F5344CB8AC3E}">
        <p14:creationId xmlns:p14="http://schemas.microsoft.com/office/powerpoint/2010/main" val="16992618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Vnitřní kontrolní systém</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cíle </a:t>
            </a:r>
            <a:r>
              <a:rPr lang="cs-CZ" sz="2000" dirty="0" smtClean="0"/>
              <a:t>z</a:t>
            </a:r>
            <a:r>
              <a:rPr lang="cs-CZ" sz="2000" dirty="0"/>
              <a:t> hlediska konceptu kontroly:</a:t>
            </a:r>
          </a:p>
          <a:p>
            <a:pPr lvl="1"/>
            <a:r>
              <a:rPr lang="cs-CZ" sz="1800" dirty="0"/>
              <a:t>Operace – týkající se účinného a efektivního využití zdrojů organizace</a:t>
            </a:r>
          </a:p>
          <a:p>
            <a:pPr lvl="1"/>
            <a:r>
              <a:rPr lang="cs-CZ" sz="1800" dirty="0"/>
              <a:t>Finanční informace – jsou spojeny s přípravou a publikování věrné finanční situace</a:t>
            </a:r>
          </a:p>
          <a:p>
            <a:pPr lvl="1"/>
            <a:r>
              <a:rPr lang="cs-CZ" sz="1800" dirty="0"/>
              <a:t>Dodržování – týkající se zákonů a norem, které organizace musí dodržovat.</a:t>
            </a:r>
          </a:p>
          <a:p>
            <a:endParaRPr lang="cs-CZ" sz="2000" dirty="0"/>
          </a:p>
        </p:txBody>
      </p:sp>
    </p:spTree>
    <p:extLst>
      <p:ext uri="{BB962C8B-B14F-4D97-AF65-F5344CB8AC3E}">
        <p14:creationId xmlns:p14="http://schemas.microsoft.com/office/powerpoint/2010/main" val="42538853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Vnitřní předpisy a směrnice</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Součástí vnitřního kontrolního systému jsou vnitřní předpisy a směrnice. Vnitřním předpisem a směrnicemi se řídí např. odměňování zaměstnanců. Jsou zde uvedena pravidla účetní politiky, ochranné pomůcky, kontrolní systém, fond kulturních a sociálních potřeb, inventarizace majetku. Charakterizuje se zde požadované vzdělání u vedoucích pracovníků nebo technickoekonomických zaměstnanců. Jsou zde podrobně rozvedeny dílčí příplatky jako je přípatek za vedení, za noční práci za práci o víkendu, za práci přesčas a náhradní volno, zvláštní příplatky, osobní příplatky.</a:t>
            </a:r>
          </a:p>
          <a:p>
            <a:endParaRPr lang="cs-CZ" sz="2000" dirty="0"/>
          </a:p>
        </p:txBody>
      </p:sp>
    </p:spTree>
    <p:extLst>
      <p:ext uri="{BB962C8B-B14F-4D97-AF65-F5344CB8AC3E}">
        <p14:creationId xmlns:p14="http://schemas.microsoft.com/office/powerpoint/2010/main" val="2149090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Odborové organizace</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J</a:t>
            </a:r>
            <a:r>
              <a:rPr lang="cs-CZ" sz="1800" dirty="0" smtClean="0"/>
              <a:t>e </a:t>
            </a:r>
            <a:r>
              <a:rPr lang="cs-CZ" sz="1800" dirty="0"/>
              <a:t>oprávněna vystupovat v pracovněprávních vztazích dle podmínek zákoníku práce, zákonem o kolektivním vyjednávání nebo sjednáním v kolektivní </a:t>
            </a:r>
            <a:r>
              <a:rPr lang="cs-CZ" sz="1800" dirty="0" smtClean="0"/>
              <a:t>smlouvě.</a:t>
            </a:r>
          </a:p>
          <a:p>
            <a:r>
              <a:rPr lang="cs-CZ" sz="1800" dirty="0" smtClean="0"/>
              <a:t>Stanovy </a:t>
            </a:r>
            <a:r>
              <a:rPr lang="cs-CZ" sz="1800" dirty="0"/>
              <a:t>odborové organizace určují orgán, který za odborovou organizaci </a:t>
            </a:r>
            <a:r>
              <a:rPr lang="cs-CZ" sz="1800" dirty="0" smtClean="0"/>
              <a:t>jedná.</a:t>
            </a:r>
          </a:p>
          <a:p>
            <a:r>
              <a:rPr lang="cs-CZ" sz="1800" dirty="0"/>
              <a:t>D</a:t>
            </a:r>
            <a:r>
              <a:rPr lang="cs-CZ" sz="1800" dirty="0" smtClean="0"/>
              <a:t>bá </a:t>
            </a:r>
            <a:r>
              <a:rPr lang="cs-CZ" sz="1800" dirty="0"/>
              <a:t>na dodržování pracovněprávních předpisů, na dodržování zákoníku práce a právních předpisů BOZP (předpisů o bezpečnosti a ochraně zdraví při práci</a:t>
            </a:r>
            <a:r>
              <a:rPr lang="cs-CZ" sz="1800" dirty="0" smtClean="0"/>
              <a:t>).</a:t>
            </a:r>
          </a:p>
          <a:p>
            <a:r>
              <a:rPr lang="cs-CZ" sz="1800" dirty="0" smtClean="0"/>
              <a:t>Orgány </a:t>
            </a:r>
            <a:r>
              <a:rPr lang="cs-CZ" sz="1800" dirty="0"/>
              <a:t>odborových organizací mají právo provádět kontrolu u zaměstnavatelů, jestli dodržují pracovněprávní předpisy a závazky z kolektivních </a:t>
            </a:r>
            <a:r>
              <a:rPr lang="cs-CZ" sz="1800" dirty="0" smtClean="0"/>
              <a:t>smluv.</a:t>
            </a:r>
          </a:p>
          <a:p>
            <a:r>
              <a:rPr lang="cs-CZ" sz="1800" dirty="0" smtClean="0"/>
              <a:t>U </a:t>
            </a:r>
            <a:r>
              <a:rPr lang="cs-CZ" sz="1800" dirty="0"/>
              <a:t>zaměstnavatelů může být vytvořeno více odborových </a:t>
            </a:r>
            <a:r>
              <a:rPr lang="cs-CZ" sz="1800" dirty="0" smtClean="0"/>
              <a:t>organizací.</a:t>
            </a:r>
            <a:endParaRPr lang="cs-CZ" sz="1800" dirty="0"/>
          </a:p>
        </p:txBody>
      </p:sp>
    </p:spTree>
    <p:extLst>
      <p:ext uri="{BB962C8B-B14F-4D97-AF65-F5344CB8AC3E}">
        <p14:creationId xmlns:p14="http://schemas.microsoft.com/office/powerpoint/2010/main" val="1263406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9" name="Nadpis 1"/>
          <p:cNvSpPr txBox="1">
            <a:spLocks/>
          </p:cNvSpPr>
          <p:nvPr/>
        </p:nvSpPr>
        <p:spPr>
          <a:xfrm>
            <a:off x="500105" y="540454"/>
            <a:ext cx="3222810" cy="2545646"/>
          </a:xfrm>
          <a:prstGeom prst="rect">
            <a:avLst/>
          </a:prstGeom>
        </p:spPr>
        <p:txBody>
          <a:bodyPr vert="horz" lIns="68580" tIns="34290" rIns="68580" bIns="3429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lumMod val="95000"/>
                </a:schemeClr>
              </a:solidFill>
            </a:endParaRPr>
          </a:p>
          <a:p>
            <a:pPr algn="l"/>
            <a:endParaRPr lang="cs-CZ" sz="3000" b="1" dirty="0">
              <a:solidFill>
                <a:schemeClr val="bg1">
                  <a:lumMod val="95000"/>
                </a:schemeClr>
              </a:solidFill>
            </a:endParaRPr>
          </a:p>
          <a:p>
            <a:pPr lvl="0"/>
            <a:endParaRPr lang="cs-CZ" sz="3000" b="1" cap="all" dirty="0">
              <a:solidFill>
                <a:schemeClr val="bg1">
                  <a:lumMod val="95000"/>
                </a:schemeClr>
              </a:solidFill>
            </a:endParaRPr>
          </a:p>
          <a:p>
            <a:pPr lvl="0"/>
            <a:endParaRPr lang="cs-CZ" sz="3000" b="1" cap="all" dirty="0">
              <a:solidFill>
                <a:schemeClr val="bg1">
                  <a:lumMod val="95000"/>
                </a:schemeClr>
              </a:solidFill>
            </a:endParaRPr>
          </a:p>
          <a:p>
            <a:pPr lvl="0"/>
            <a:endParaRPr lang="cs-CZ" sz="3000" b="1" cap="all" dirty="0">
              <a:solidFill>
                <a:schemeClr val="bg1">
                  <a:lumMod val="95000"/>
                </a:schemeClr>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899592" y="1196045"/>
            <a:ext cx="7266946" cy="2627093"/>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000" b="1" i="1" dirty="0"/>
              <a:t>Cílem přednášky je</a:t>
            </a:r>
            <a:r>
              <a:rPr lang="cs-CZ" sz="2000" b="1" i="1" dirty="0" smtClean="0"/>
              <a:t>:</a:t>
            </a:r>
          </a:p>
          <a:p>
            <a:r>
              <a:rPr lang="cs-CZ" sz="2000" b="1" i="1" dirty="0" smtClean="0"/>
              <a:t>Uvést rozdíl mezi hlavní a vedlejší činnosti organizace.</a:t>
            </a:r>
          </a:p>
          <a:p>
            <a:r>
              <a:rPr lang="cs-CZ" sz="2000" b="1" i="1" dirty="0" smtClean="0"/>
              <a:t>Charakterizovat strategické řízení příspěvkové organizace.</a:t>
            </a:r>
          </a:p>
          <a:p>
            <a:r>
              <a:rPr lang="cs-CZ" sz="2000" b="1" i="1" dirty="0" smtClean="0"/>
              <a:t>Ujasnit vnitřní kontrolní systém příspěvkové organizace.</a:t>
            </a:r>
          </a:p>
          <a:p>
            <a:r>
              <a:rPr lang="cs-CZ" sz="2000" b="1" i="1" dirty="0" smtClean="0"/>
              <a:t>Uvést význam odborové organizace.</a:t>
            </a:r>
          </a:p>
        </p:txBody>
      </p:sp>
      <p:sp>
        <p:nvSpPr>
          <p:cNvPr id="8" name="Podnadpis 2"/>
          <p:cNvSpPr txBox="1">
            <a:spLocks/>
          </p:cNvSpPr>
          <p:nvPr/>
        </p:nvSpPr>
        <p:spPr>
          <a:xfrm>
            <a:off x="6963021" y="3908399"/>
            <a:ext cx="2016224" cy="5760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GB" altLang="cs-CZ" sz="900" dirty="0">
              <a:solidFill>
                <a:srgbClr val="307871"/>
              </a:solidFill>
              <a:latin typeface="Times New Roman" panose="02020603050405020304" pitchFamily="18" charset="0"/>
              <a:cs typeface="Times New Roman" panose="02020603050405020304" pitchFamily="18" charset="0"/>
            </a:endParaRPr>
          </a:p>
        </p:txBody>
      </p:sp>
      <p:pic>
        <p:nvPicPr>
          <p:cNvPr id="12" name="Obráze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5381162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839769" y="432392"/>
            <a:ext cx="2365070" cy="392415"/>
          </a:xfrm>
          <a:prstGeom prst="rect">
            <a:avLst/>
          </a:prstGeom>
        </p:spPr>
        <p:txBody>
          <a:bodyPr wrap="none" lIns="68580" tIns="34290" rIns="68580" bIns="34290">
            <a:spAutoFit/>
          </a:bodyPr>
          <a:lstStyle/>
          <a:p>
            <a:pPr algn="ctr" defTabSz="685800">
              <a:defRPr/>
            </a:pPr>
            <a:r>
              <a:rPr lang="cs-CZ" sz="2100" b="1" kern="0" dirty="0">
                <a:solidFill>
                  <a:srgbClr val="307871"/>
                </a:solidFill>
                <a:latin typeface="Times New Roman"/>
                <a:ea typeface="+mj-ea"/>
                <a:cs typeface="+mj-cs"/>
              </a:rPr>
              <a:t>Shrnutí </a:t>
            </a:r>
            <a:r>
              <a:rPr lang="cs-CZ" sz="2100" b="1" kern="0" dirty="0" smtClean="0">
                <a:solidFill>
                  <a:srgbClr val="307871"/>
                </a:solidFill>
                <a:latin typeface="Times New Roman"/>
                <a:ea typeface="+mj-ea"/>
                <a:cs typeface="+mj-cs"/>
              </a:rPr>
              <a:t>přednášky</a:t>
            </a:r>
            <a:endParaRPr lang="en-GB" sz="2100" b="1" kern="0" dirty="0">
              <a:solidFill>
                <a:sysClr val="windowText" lastClr="000000"/>
              </a:solidFill>
            </a:endParaRPr>
          </a:p>
        </p:txBody>
      </p:sp>
      <p:sp>
        <p:nvSpPr>
          <p:cNvPr id="2" name="TextovéPole 1"/>
          <p:cNvSpPr txBox="1"/>
          <p:nvPr/>
        </p:nvSpPr>
        <p:spPr>
          <a:xfrm>
            <a:off x="87787" y="1148238"/>
            <a:ext cx="8796083" cy="1608133"/>
          </a:xfrm>
          <a:prstGeom prst="rect">
            <a:avLst/>
          </a:prstGeom>
          <a:solidFill>
            <a:schemeClr val="accent6">
              <a:lumMod val="40000"/>
              <a:lumOff val="60000"/>
            </a:schemeClr>
          </a:solidFill>
        </p:spPr>
        <p:txBody>
          <a:bodyPr wrap="square" lIns="68580" tIns="34290" rIns="68580" bIns="34290" rtlCol="0">
            <a:spAutoFit/>
          </a:bodyPr>
          <a:lstStyle/>
          <a:p>
            <a:r>
              <a:rPr lang="cs-CZ" sz="2000" dirty="0"/>
              <a:t>Je objasněn vnitřní kontrolní systém příspěvkové organizace a vnitřní kontrola. </a:t>
            </a:r>
            <a:r>
              <a:rPr lang="cs-CZ" sz="2000" dirty="0" smtClean="0"/>
              <a:t>Přednáška </a:t>
            </a:r>
            <a:r>
              <a:rPr lang="cs-CZ" sz="2000" dirty="0"/>
              <a:t>se rovněž věnuje strategickému řízení příspěvkové organizace, dále se věnuje procesu řízení nákupu v příspěvkové organizaci a e-aukci. Na konci </a:t>
            </a:r>
            <a:r>
              <a:rPr lang="cs-CZ" sz="2000" dirty="0" smtClean="0"/>
              <a:t>prezentace </a:t>
            </a:r>
            <a:r>
              <a:rPr lang="cs-CZ" sz="2000" dirty="0"/>
              <a:t>je uvedena role a význam odborové organizace a kolektivní smlouvy pro příspěvkovou organizaci.</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794406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hlavní činnost</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2000" dirty="0"/>
              <a:t>Hlavní činností příspěvkové organizace je činnost vymezená zřizovatelem při jejím zřízení a je vykonávaná příspěvkovou organizací</a:t>
            </a:r>
            <a:r>
              <a:rPr lang="cs-CZ" sz="2000" dirty="0" smtClean="0"/>
              <a:t>.</a:t>
            </a:r>
          </a:p>
          <a:p>
            <a:pPr lvl="0"/>
            <a:r>
              <a:rPr lang="cs-CZ" sz="2000" dirty="0"/>
              <a:t>Příspěvková organizace může navíc vykonávat doplňkovou činnost. Rozsah doplňkové činnosti se stanovuje zřizovací listinou. </a:t>
            </a:r>
          </a:p>
        </p:txBody>
      </p:sp>
    </p:spTree>
    <p:extLst>
      <p:ext uri="{BB962C8B-B14F-4D97-AF65-F5344CB8AC3E}">
        <p14:creationId xmlns:p14="http://schemas.microsoft.com/office/powerpoint/2010/main" val="3012656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doplňková činnost</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2000" dirty="0"/>
              <a:t>Doplňkovou činnost může být provozována, jestliže neomezuje nebo nezanedbává výkon hlavní činnosti. K doplňkové činnosti musí dát souhlas zřizovatel. Pro takovýto souhlas je ředitel organizace povinen vždy předložit posouzení doplňkové činnosti. </a:t>
            </a:r>
          </a:p>
        </p:txBody>
      </p:sp>
    </p:spTree>
    <p:extLst>
      <p:ext uri="{BB962C8B-B14F-4D97-AF65-F5344CB8AC3E}">
        <p14:creationId xmlns:p14="http://schemas.microsoft.com/office/powerpoint/2010/main" val="1429156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doplňková činnost</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Posouzení doplňkové činnosti zejména obsahuje:</a:t>
            </a:r>
          </a:p>
          <a:p>
            <a:pPr lvl="1"/>
            <a:r>
              <a:rPr lang="cs-CZ" sz="1800" dirty="0"/>
              <a:t>posouzení potřebnosti (zejména z hlediska ochrany veřejného zájmu),</a:t>
            </a:r>
          </a:p>
          <a:p>
            <a:pPr lvl="1"/>
            <a:r>
              <a:rPr lang="cs-CZ" sz="1800" dirty="0"/>
              <a:t>posouzení dopadů na hospodaření příspěvkové organizace a zřizovatele,</a:t>
            </a:r>
          </a:p>
          <a:p>
            <a:pPr lvl="1"/>
            <a:r>
              <a:rPr lang="cs-CZ" sz="1800" dirty="0"/>
              <a:t>posouzení dopadů na majetek příspěvkové organizace a zřizovatele,</a:t>
            </a:r>
          </a:p>
          <a:p>
            <a:pPr lvl="1"/>
            <a:r>
              <a:rPr lang="cs-CZ" sz="1800" dirty="0"/>
              <a:t>posouzení dopadů na lidské zdroje příspěvkové organizace a zřizovatele,</a:t>
            </a:r>
          </a:p>
          <a:p>
            <a:pPr lvl="1"/>
            <a:r>
              <a:rPr lang="cs-CZ" sz="1800" dirty="0"/>
              <a:t>posouzení vlivů na hlavní činnost organizace,</a:t>
            </a:r>
          </a:p>
          <a:p>
            <a:pPr lvl="1"/>
            <a:r>
              <a:rPr lang="cs-CZ" sz="1800" dirty="0"/>
              <a:t>posouzení rizik souvisejících s doplňkovou činností.</a:t>
            </a:r>
          </a:p>
        </p:txBody>
      </p:sp>
    </p:spTree>
    <p:extLst>
      <p:ext uri="{BB962C8B-B14F-4D97-AF65-F5344CB8AC3E}">
        <p14:creationId xmlns:p14="http://schemas.microsoft.com/office/powerpoint/2010/main" val="124127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doplňková činnost</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Výkon doplňkové činnosti musí být striktně oddělen (ekonomicky, majetkově a personálně) a to pokud je možné fyzicky a evidenčně, pokud není možné tak alespoň evidenčně (např. náklady se rozdělují mezi hlavní činnost a doplňkové činnosti).</a:t>
            </a:r>
          </a:p>
          <a:p>
            <a:endParaRPr lang="cs-CZ" sz="1800" dirty="0"/>
          </a:p>
        </p:txBody>
      </p:sp>
    </p:spTree>
    <p:extLst>
      <p:ext uri="{BB962C8B-B14F-4D97-AF65-F5344CB8AC3E}">
        <p14:creationId xmlns:p14="http://schemas.microsoft.com/office/powerpoint/2010/main" val="3995805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doplňková činnost</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Příspěvková organizace je povinna vytvářet z doplňkové činnosti zisk, ten může použít ve prospěch hlavní i vedlejší </a:t>
            </a:r>
            <a:r>
              <a:rPr lang="cs-CZ" sz="2000" dirty="0" smtClean="0"/>
              <a:t>činnosti.</a:t>
            </a:r>
          </a:p>
          <a:p>
            <a:r>
              <a:rPr lang="cs-CZ" sz="2000" dirty="0" smtClean="0"/>
              <a:t>Příspěvková </a:t>
            </a:r>
            <a:r>
              <a:rPr lang="cs-CZ" sz="2000" dirty="0"/>
              <a:t>organizace má právo požádat zřizovatele o jiné využití těchto zdrojů. Pokud dojde ke ztrátě z doplňkové činnosti, potom příspěvková organizace musí zdůvodnit tuto ztrátu při projednávání zprávy o své činnosti a plnění svých úkolů, pro které byla zřízena a také musí navrhnout řešení k odstranění této ztráty. Zřizovatel při projednání zprávy přijme příslušná opatření k nápravě.</a:t>
            </a:r>
          </a:p>
          <a:p>
            <a:endParaRPr lang="cs-CZ" sz="1800" dirty="0"/>
          </a:p>
        </p:txBody>
      </p:sp>
    </p:spTree>
    <p:extLst>
      <p:ext uri="{BB962C8B-B14F-4D97-AF65-F5344CB8AC3E}">
        <p14:creationId xmlns:p14="http://schemas.microsoft.com/office/powerpoint/2010/main" val="4261079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ředitel</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Ředitel příspěvkové organizace zajišťuje:</a:t>
            </a:r>
          </a:p>
          <a:p>
            <a:pPr lvl="1"/>
            <a:r>
              <a:rPr lang="cs-CZ" sz="1800" dirty="0"/>
              <a:t>oddělené sledování hospodaření v hlavní činnosti od doplňkové činnosti v účetnictví,</a:t>
            </a:r>
          </a:p>
          <a:p>
            <a:pPr lvl="1"/>
            <a:r>
              <a:rPr lang="cs-CZ" sz="1800" dirty="0"/>
              <a:t>zpracovávání, evidence a aktualizace kalkulací cen výrobků a služeb poskytovaných v doplňkové činnosti,</a:t>
            </a:r>
          </a:p>
          <a:p>
            <a:pPr lvl="1"/>
            <a:r>
              <a:rPr lang="cs-CZ" sz="1800" dirty="0"/>
              <a:t>vymezení způsobu využívání majetku předaného k hospodaření nebo v pronájmu využívaného k doplňkové činnosti včetně s odpovědností za obhospodařování a obnovu tohoto majetku.</a:t>
            </a:r>
          </a:p>
          <a:p>
            <a:endParaRPr lang="cs-CZ" sz="1800" dirty="0"/>
          </a:p>
        </p:txBody>
      </p:sp>
    </p:spTree>
    <p:extLst>
      <p:ext uri="{BB962C8B-B14F-4D97-AF65-F5344CB8AC3E}">
        <p14:creationId xmlns:p14="http://schemas.microsoft.com/office/powerpoint/2010/main" val="3007853450"/>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2704</TotalTime>
  <Words>1076</Words>
  <Application>Microsoft Office PowerPoint</Application>
  <PresentationFormat>Předvádění na obrazovce (16:9)</PresentationFormat>
  <Paragraphs>127</Paragraphs>
  <Slides>30</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30</vt:i4>
      </vt:variant>
    </vt:vector>
  </HeadingPairs>
  <TitlesOfParts>
    <vt:vector size="34" baseType="lpstr">
      <vt:lpstr>Arial</vt:lpstr>
      <vt:lpstr>Calibri</vt:lpstr>
      <vt:lpstr>Times New Roman</vt:lpstr>
      <vt:lpstr>SLU</vt:lpstr>
      <vt:lpstr>Název prezentace</vt:lpstr>
      <vt:lpstr>Prezentace aplikace PowerPoint</vt:lpstr>
      <vt:lpstr>Prezentace aplikace PowerPoint</vt:lpstr>
      <vt:lpstr>Příspěvková organizace – hlavní činnost</vt:lpstr>
      <vt:lpstr>Příspěvková organizace – doplňková činnost</vt:lpstr>
      <vt:lpstr>Příspěvková organizace – doplňková činnost</vt:lpstr>
      <vt:lpstr>Příspěvková organizace – doplňková činnost</vt:lpstr>
      <vt:lpstr>Příspěvková organizace – doplňková činnost</vt:lpstr>
      <vt:lpstr>Příspěvková organizace – ředitel</vt:lpstr>
      <vt:lpstr>Strategické řízení</vt:lpstr>
      <vt:lpstr>Strategické řízení</vt:lpstr>
      <vt:lpstr>Strategické řízení</vt:lpstr>
      <vt:lpstr>Strategické řízení - proces</vt:lpstr>
      <vt:lpstr>Strategické řízení - analýza</vt:lpstr>
      <vt:lpstr>Strategické řízení - analýza</vt:lpstr>
      <vt:lpstr>Strategické řízení - analýza</vt:lpstr>
      <vt:lpstr>Řízení nákupu</vt:lpstr>
      <vt:lpstr>Řízení nákupu</vt:lpstr>
      <vt:lpstr>Řízení nákupu</vt:lpstr>
      <vt:lpstr>Řízení nákupu</vt:lpstr>
      <vt:lpstr>Řízení nákupu</vt:lpstr>
      <vt:lpstr>Vnitřní kontrolní systém</vt:lpstr>
      <vt:lpstr>Vnitřní kontrolní systém</vt:lpstr>
      <vt:lpstr>Vnitřní kontrolní systém</vt:lpstr>
      <vt:lpstr>Vnitřní kontrolní systém</vt:lpstr>
      <vt:lpstr>Vnitřní kontrolní systém</vt:lpstr>
      <vt:lpstr>Vnitřní kontrolní systém</vt:lpstr>
      <vt:lpstr>Vnitřní předpisy a směrnice</vt:lpstr>
      <vt:lpstr>Odborové organizace</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ryl0001</cp:lastModifiedBy>
  <cp:revision>229</cp:revision>
  <cp:lastPrinted>2018-03-27T09:30:31Z</cp:lastPrinted>
  <dcterms:created xsi:type="dcterms:W3CDTF">2016-07-06T15:42:34Z</dcterms:created>
  <dcterms:modified xsi:type="dcterms:W3CDTF">2019-06-14T07:08:46Z</dcterms:modified>
</cp:coreProperties>
</file>